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70" r:id="rId5"/>
  </p:sldMasterIdLst>
  <p:notesMasterIdLst>
    <p:notesMasterId r:id="rId14"/>
  </p:notesMasterIdLst>
  <p:handoutMasterIdLst>
    <p:handoutMasterId r:id="rId15"/>
  </p:handoutMasterIdLst>
  <p:sldIdLst>
    <p:sldId id="366" r:id="rId6"/>
    <p:sldId id="394" r:id="rId7"/>
    <p:sldId id="389" r:id="rId8"/>
    <p:sldId id="390" r:id="rId9"/>
    <p:sldId id="388" r:id="rId10"/>
    <p:sldId id="392" r:id="rId11"/>
    <p:sldId id="391" r:id="rId12"/>
    <p:sldId id="396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085800-3B6B-CD96-E773-D230A52740CF}" name="Richard Enderby" initials="RE" userId="S::Richard.Enderby@communities.gov.uk::dc052e99-3a9b-44b5-ada7-ee17ce308d90" providerId="AD"/>
  <p188:author id="{FB16D208-23F3-33AB-D707-C27C9715F867}" name="Siobhan Smyth" initials="SS" userId="S::Siobhan.Smyth@communities.gov.uk::6da7388f-d764-4e75-9f5d-8556055c6ebe" providerId="AD"/>
  <p188:author id="{4E4C7A0A-FE0C-1F8B-0A56-B09C0D741955}" name="Michelle Murray" initials="MM" userId="S::Michelle.Murray@communities.gov.uk::71928303-170e-4e7a-8b2a-7ea9d9ec832e" providerId="AD"/>
  <p188:author id="{8D93EA26-E8A7-0481-9158-822ECF132AD2}" name="Amy Lane" initials="AL" userId="S::amy.lane@communities.gov.uk::fc306f7b-2350-4431-b7fe-5817f14fded8" providerId="AD"/>
  <p188:author id="{37CFE42F-6148-0A29-C88A-AE0B6F32B940}" name="Siobhan Smyth" initials="SS" userId="S::siobhan.smyth@communities.gov.uk::6da7388f-d764-4e75-9f5d-8556055c6ebe" providerId="AD"/>
  <p188:author id="{B0457738-EF45-60E6-A038-59C867270E85}" name="Jenny Luckett" initials="JL" userId="S::jenny.luckett@communities.gov.uk::fa779b83-6afb-4b44-9e6b-25b8e838da30" providerId="AD"/>
  <p188:author id="{EEB6BF45-0AA2-5EA8-F718-5514F593D246}" name="Becca Cronin" initials="BC" userId="S::Becca.Cronin@communities.gov.uk::1b3386fb-1d93-4e87-a9a2-e848b6e976ea" providerId="AD"/>
  <p188:author id="{C62B776B-8CC9-929B-5526-AD1A2D37EFDE}" name="Jacqueline Thomas" initials="JT" userId="S::jacqueline.thomas@communities.gov.uk::55de3c8a-7119-4d33-ab07-4cd377e5c935" providerId="AD"/>
  <p188:author id="{7D11A48C-B1B7-A03E-C415-1DA8F2BE6BC3}" name="Darren Grimes" initials="DG" userId="S::darren.grimes@theapsgroup.com::d0f171b2-caa0-414b-84fb-340ba9c46206" providerId="AD"/>
  <p188:author id="{1D4EE49F-66A7-B045-AC4B-BE764EA68CFA}" name="Jonathan Scanlan" initials="JS" userId="S::Jonathan.Scanlan@communities.gov.uk::e3852f4e-dc0e-46c6-809a-a8874bf7de2e" providerId="AD"/>
  <p188:author id="{08AF1CB3-D61B-FC24-799E-C12E3E7B9640}" name="Louise Beckingham" initials="" userId="S::Louise.Beckingham@communities.gov.uk::07c30e40-28f5-429c-90ef-c17b045033ee" providerId="AD"/>
  <p188:author id="{01CF4CB8-D008-D86F-7947-451F099E22A1}" name="Tony Deare" initials="TD" userId="S::Tony.Deare@communities.gov.uk::7ba08689-19c5-401e-b16d-5a6e91a69f28" providerId="AD"/>
  <p188:author id="{5F6A30C6-7036-2C92-6990-CFFA0E84CAC4}" name="Jonathan Scanlan" initials="JS" userId="S::jonathan.scanlan@communities.gov.uk::e3852f4e-dc0e-46c6-809a-a8874bf7de2e" providerId="AD"/>
  <p188:author id="{AAC005C8-A9E1-4F56-29AE-3B69BE649EE7}" name="Sophie Iliffe" initials="SI" userId="S::Sophie.Iliffe@communities.gov.uk::a4370a89-715f-4f59-affa-673524e842fc" providerId="AD"/>
  <p188:author id="{1F55B3C8-3D92-CA79-D4E2-B8D0769CD0CD}" name="Becca Cronin" initials="BC" userId="S::becca.cronin@communities.gov.uk::1b3386fb-1d93-4e87-a9a2-e848b6e976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152"/>
    <a:srgbClr val="F0F0F0"/>
    <a:srgbClr val="FBFBFB"/>
    <a:srgbClr val="E1FFFE"/>
    <a:srgbClr val="006660"/>
    <a:srgbClr val="EF963D"/>
    <a:srgbClr val="00625E"/>
    <a:srgbClr val="005E62"/>
    <a:srgbClr val="535453"/>
    <a:srgbClr val="85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12BAB-A76B-A496-CFC4-20608BC1BB59}" v="1" dt="2025-02-26T16:16:45.390"/>
    <p1510:client id="{393A28AA-60A0-7D4B-1E32-C869DBE1C4D7}" v="15" dt="2025-02-26T13:15:23.436"/>
    <p1510:client id="{6E97FB1F-AC06-487F-8576-34C638C80DFD}" v="14" dt="2025-02-26T13:23:50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canlan" userId="e3852f4e-dc0e-46c6-809a-a8874bf7de2e" providerId="ADAL" clId="{6E97FB1F-AC06-487F-8576-34C638C80DFD}"/>
    <pc:docChg chg="modSld">
      <pc:chgData name="Jonathan Scanlan" userId="e3852f4e-dc0e-46c6-809a-a8874bf7de2e" providerId="ADAL" clId="{6E97FB1F-AC06-487F-8576-34C638C80DFD}" dt="2025-02-26T13:23:50.710" v="13" actId="20577"/>
      <pc:docMkLst>
        <pc:docMk/>
      </pc:docMkLst>
      <pc:sldChg chg="modSp mod">
        <pc:chgData name="Jonathan Scanlan" userId="e3852f4e-dc0e-46c6-809a-a8874bf7de2e" providerId="ADAL" clId="{6E97FB1F-AC06-487F-8576-34C638C80DFD}" dt="2025-02-26T13:23:50.710" v="13" actId="20577"/>
        <pc:sldMkLst>
          <pc:docMk/>
          <pc:sldMk cId="3047092066" sldId="391"/>
        </pc:sldMkLst>
        <pc:spChg chg="mod">
          <ac:chgData name="Jonathan Scanlan" userId="e3852f4e-dc0e-46c6-809a-a8874bf7de2e" providerId="ADAL" clId="{6E97FB1F-AC06-487F-8576-34C638C80DFD}" dt="2025-02-26T13:23:50.710" v="13" actId="20577"/>
          <ac:spMkLst>
            <pc:docMk/>
            <pc:sldMk cId="3047092066" sldId="391"/>
            <ac:spMk id="24" creationId="{32EB8A8C-1EFB-BC3F-552C-F3303725FD40}"/>
          </ac:spMkLst>
        </pc:spChg>
      </pc:sldChg>
    </pc:docChg>
  </pc:docChgLst>
  <pc:docChgLst>
    <pc:chgData name="Sophie Iliffe" userId="S::sophie.iliffe@communities.gov.uk::a4370a89-715f-4f59-affa-673524e842fc" providerId="AD" clId="Web-{11E12BAB-A76B-A496-CFC4-20608BC1BB59}"/>
    <pc:docChg chg="modSld">
      <pc:chgData name="Sophie Iliffe" userId="S::sophie.iliffe@communities.gov.uk::a4370a89-715f-4f59-affa-673524e842fc" providerId="AD" clId="Web-{11E12BAB-A76B-A496-CFC4-20608BC1BB59}" dt="2025-02-26T16:16:45.390" v="0" actId="1076"/>
      <pc:docMkLst>
        <pc:docMk/>
      </pc:docMkLst>
      <pc:sldChg chg="modSp">
        <pc:chgData name="Sophie Iliffe" userId="S::sophie.iliffe@communities.gov.uk::a4370a89-715f-4f59-affa-673524e842fc" providerId="AD" clId="Web-{11E12BAB-A76B-A496-CFC4-20608BC1BB59}" dt="2025-02-26T16:16:45.390" v="0" actId="1076"/>
        <pc:sldMkLst>
          <pc:docMk/>
          <pc:sldMk cId="2188959241" sldId="392"/>
        </pc:sldMkLst>
        <pc:spChg chg="mod">
          <ac:chgData name="Sophie Iliffe" userId="S::sophie.iliffe@communities.gov.uk::a4370a89-715f-4f59-affa-673524e842fc" providerId="AD" clId="Web-{11E12BAB-A76B-A496-CFC4-20608BC1BB59}" dt="2025-02-26T16:16:45.390" v="0" actId="1076"/>
          <ac:spMkLst>
            <pc:docMk/>
            <pc:sldMk cId="2188959241" sldId="392"/>
            <ac:spMk id="142" creationId="{04FEC8E2-8173-A7C2-D6FD-841ECE167124}"/>
          </ac:spMkLst>
        </pc:spChg>
      </pc:sldChg>
    </pc:docChg>
  </pc:docChgLst>
  <pc:docChgLst>
    <pc:chgData name="Sophie Iliffe" userId="a4370a89-715f-4f59-affa-673524e842fc" providerId="ADAL" clId="{31DCBE14-86FA-4125-8571-40C1CBBD79B5}"/>
    <pc:docChg chg="modSld">
      <pc:chgData name="Sophie Iliffe" userId="a4370a89-715f-4f59-affa-673524e842fc" providerId="ADAL" clId="{31DCBE14-86FA-4125-8571-40C1CBBD79B5}" dt="2025-02-19T15:16:14.978" v="11" actId="20577"/>
      <pc:docMkLst>
        <pc:docMk/>
      </pc:docMkLst>
      <pc:sldChg chg="modSp mod">
        <pc:chgData name="Sophie Iliffe" userId="a4370a89-715f-4f59-affa-673524e842fc" providerId="ADAL" clId="{31DCBE14-86FA-4125-8571-40C1CBBD79B5}" dt="2025-02-19T15:16:14.978" v="11" actId="20577"/>
        <pc:sldMkLst>
          <pc:docMk/>
          <pc:sldMk cId="1607767880" sldId="396"/>
        </pc:sldMkLst>
        <pc:spChg chg="mod">
          <ac:chgData name="Sophie Iliffe" userId="a4370a89-715f-4f59-affa-673524e842fc" providerId="ADAL" clId="{31DCBE14-86FA-4125-8571-40C1CBBD79B5}" dt="2025-02-19T15:16:14.978" v="11" actId="20577"/>
          <ac:spMkLst>
            <pc:docMk/>
            <pc:sldMk cId="1607767880" sldId="396"/>
            <ac:spMk id="7" creationId="{FED84372-3361-9255-49CF-B6DAE52F5884}"/>
          </ac:spMkLst>
        </pc:spChg>
      </pc:sldChg>
    </pc:docChg>
  </pc:docChgLst>
  <pc:docChgLst>
    <pc:chgData name="Sophie Iliffe" userId="S::sophie.iliffe@communities.gov.uk::a4370a89-715f-4f59-affa-673524e842fc" providerId="AD" clId="Web-{393A28AA-60A0-7D4B-1E32-C869DBE1C4D7}"/>
    <pc:docChg chg="modSld">
      <pc:chgData name="Sophie Iliffe" userId="S::sophie.iliffe@communities.gov.uk::a4370a89-715f-4f59-affa-673524e842fc" providerId="AD" clId="Web-{393A28AA-60A0-7D4B-1E32-C869DBE1C4D7}" dt="2025-02-26T13:15:23.436" v="14" actId="1076"/>
      <pc:docMkLst>
        <pc:docMk/>
      </pc:docMkLst>
      <pc:sldChg chg="addSp delSp modSp">
        <pc:chgData name="Sophie Iliffe" userId="S::sophie.iliffe@communities.gov.uk::a4370a89-715f-4f59-affa-673524e842fc" providerId="AD" clId="Web-{393A28AA-60A0-7D4B-1E32-C869DBE1C4D7}" dt="2025-02-26T13:13:57.493" v="10" actId="20577"/>
        <pc:sldMkLst>
          <pc:docMk/>
          <pc:sldMk cId="577004696" sldId="390"/>
        </pc:sldMkLst>
        <pc:spChg chg="add del mod">
          <ac:chgData name="Sophie Iliffe" userId="S::sophie.iliffe@communities.gov.uk::a4370a89-715f-4f59-affa-673524e842fc" providerId="AD" clId="Web-{393A28AA-60A0-7D4B-1E32-C869DBE1C4D7}" dt="2025-02-26T13:13:37.366" v="3"/>
          <ac:spMkLst>
            <pc:docMk/>
            <pc:sldMk cId="577004696" sldId="390"/>
            <ac:spMk id="4" creationId="{1FC494BA-F736-5A10-8A29-AE400A9671D1}"/>
          </ac:spMkLst>
        </pc:spChg>
        <pc:spChg chg="add mod">
          <ac:chgData name="Sophie Iliffe" userId="S::sophie.iliffe@communities.gov.uk::a4370a89-715f-4f59-affa-673524e842fc" providerId="AD" clId="Web-{393A28AA-60A0-7D4B-1E32-C869DBE1C4D7}" dt="2025-02-26T13:13:57.493" v="10" actId="20577"/>
          <ac:spMkLst>
            <pc:docMk/>
            <pc:sldMk cId="577004696" sldId="390"/>
            <ac:spMk id="5" creationId="{911C0650-873C-A8E2-3F34-5BD1BF799469}"/>
          </ac:spMkLst>
        </pc:spChg>
        <pc:spChg chg="del">
          <ac:chgData name="Sophie Iliffe" userId="S::sophie.iliffe@communities.gov.uk::a4370a89-715f-4f59-affa-673524e842fc" providerId="AD" clId="Web-{393A28AA-60A0-7D4B-1E32-C869DBE1C4D7}" dt="2025-02-26T13:13:15.787" v="0"/>
          <ac:spMkLst>
            <pc:docMk/>
            <pc:sldMk cId="577004696" sldId="390"/>
            <ac:spMk id="7" creationId="{911C0650-873C-A8E2-3F34-5BD1BF799469}"/>
          </ac:spMkLst>
        </pc:spChg>
        <pc:spChg chg="mod">
          <ac:chgData name="Sophie Iliffe" userId="S::sophie.iliffe@communities.gov.uk::a4370a89-715f-4f59-affa-673524e842fc" providerId="AD" clId="Web-{393A28AA-60A0-7D4B-1E32-C869DBE1C4D7}" dt="2025-02-26T13:13:48.523" v="7" actId="1076"/>
          <ac:spMkLst>
            <pc:docMk/>
            <pc:sldMk cId="577004696" sldId="390"/>
            <ac:spMk id="10" creationId="{5995CFCA-9B95-AC09-48F8-9BCE52562CAE}"/>
          </ac:spMkLst>
        </pc:spChg>
      </pc:sldChg>
      <pc:sldChg chg="addSp modSp">
        <pc:chgData name="Sophie Iliffe" userId="S::sophie.iliffe@communities.gov.uk::a4370a89-715f-4f59-affa-673524e842fc" providerId="AD" clId="Web-{393A28AA-60A0-7D4B-1E32-C869DBE1C4D7}" dt="2025-02-26T13:15:23.436" v="14" actId="1076"/>
        <pc:sldMkLst>
          <pc:docMk/>
          <pc:sldMk cId="2188959241" sldId="392"/>
        </pc:sldMkLst>
        <pc:spChg chg="add mod">
          <ac:chgData name="Sophie Iliffe" userId="S::sophie.iliffe@communities.gov.uk::a4370a89-715f-4f59-affa-673524e842fc" providerId="AD" clId="Web-{393A28AA-60A0-7D4B-1E32-C869DBE1C4D7}" dt="2025-02-26T13:15:23.436" v="14" actId="1076"/>
          <ac:spMkLst>
            <pc:docMk/>
            <pc:sldMk cId="2188959241" sldId="392"/>
            <ac:spMk id="16" creationId="{89ED45E8-AE90-7EDF-3C7A-BC50AAD1435A}"/>
          </ac:spMkLst>
        </pc:spChg>
        <pc:spChg chg="mod">
          <ac:chgData name="Sophie Iliffe" userId="S::sophie.iliffe@communities.gov.uk::a4370a89-715f-4f59-affa-673524e842fc" providerId="AD" clId="Web-{393A28AA-60A0-7D4B-1E32-C869DBE1C4D7}" dt="2025-02-26T13:14:38.308" v="12"/>
          <ac:spMkLst>
            <pc:docMk/>
            <pc:sldMk cId="2188959241" sldId="392"/>
            <ac:spMk id="104" creationId="{1E52C072-35A3-5375-8197-FC2FA6467966}"/>
          </ac:spMkLst>
        </pc:spChg>
        <pc:spChg chg="mod">
          <ac:chgData name="Sophie Iliffe" userId="S::sophie.iliffe@communities.gov.uk::a4370a89-715f-4f59-affa-673524e842fc" providerId="AD" clId="Web-{393A28AA-60A0-7D4B-1E32-C869DBE1C4D7}" dt="2025-02-26T13:14:26.745" v="11"/>
          <ac:spMkLst>
            <pc:docMk/>
            <pc:sldMk cId="2188959241" sldId="392"/>
            <ac:spMk id="125" creationId="{33FC11C4-04CE-4D98-5BFB-007659ADA5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CDA1C-C513-FEDB-1B28-D95FC9E454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DC6C4-95C7-6F5C-4B24-16A5C1DE1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5F1E27D-3AA0-FF49-BF80-1D5029A145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C4783-165D-FDB0-1F1E-F7235E900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BD00D-B280-EC90-0559-3136D1BC4F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7EEBA1-7778-B244-849D-DCA48F006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5B0F88-AE9A-4C54-8E20-52AF2A55CAC0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6CB5F3E-9433-4D4B-8703-99BBF0C65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5F3E-9433-4D4B-8703-99BBF0C656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5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A86227-5C0F-81C0-0265-714993E6D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394624"/>
            <a:ext cx="12192000" cy="5463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E8BEA-E477-9608-B8E8-7158F90D1A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BFA732-254E-197F-FB34-83F104CF0D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4EF032-67A5-383B-A2F6-164155C82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122636" y="4595631"/>
            <a:ext cx="7946728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Team – X Month 2023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C5D17A20-EF02-88BA-B0D8-AEC31AF2FA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122636" y="3429000"/>
            <a:ext cx="7946728" cy="91409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62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con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B9C17506-8579-8975-52FC-81F63B6B15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0708DEB4-A3E4-C135-CC90-1E47C78A74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id="{2FEB0E83-A665-4F42-2656-A6DE1D1E7D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7200" y="6334344"/>
            <a:ext cx="11340000" cy="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A388780-0C1E-734B-FF34-87D783F10E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55662" y="5395920"/>
            <a:ext cx="799652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76C1C6-4B2C-0DCF-2CC2-9B8AE2C743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881" y="5021419"/>
            <a:ext cx="2532530" cy="1026000"/>
          </a:xfrm>
          <a:prstGeom prst="roundRect">
            <a:avLst/>
          </a:prstGeom>
          <a:solidFill>
            <a:schemeClr val="tx2"/>
          </a:solidFill>
        </p:spPr>
        <p:txBody>
          <a:bodyPr lIns="827999" tIns="0" rIns="90000" bIns="0" anchor="ctr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lang="en-GB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E66B355-7B88-4035-5471-D1DFCCD6BCF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258" y="5097046"/>
            <a:ext cx="708784" cy="87840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3000480-EA21-3B7D-25C7-42525B61BE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7200" y="4740868"/>
            <a:ext cx="11340000" cy="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A83351C-C32B-FF19-4AA4-536F9F2A85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5662" y="3807752"/>
            <a:ext cx="799652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510443C-95B1-C730-80BF-853387A908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881" y="3433251"/>
            <a:ext cx="2532530" cy="1026000"/>
          </a:xfrm>
          <a:prstGeom prst="roundRect">
            <a:avLst/>
          </a:prstGeom>
          <a:solidFill>
            <a:schemeClr val="tx2"/>
          </a:solidFill>
        </p:spPr>
        <p:txBody>
          <a:bodyPr lIns="827999" tIns="0" rIns="90000" bIns="0" anchor="ctr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lang="en-GB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3CE9F517-024D-0D74-D269-83DA2D17C1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258" y="3508878"/>
            <a:ext cx="708784" cy="87840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1033842E-FE73-A8AE-3074-E0DD4F678CC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7200" y="3147392"/>
            <a:ext cx="11340000" cy="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5BD43C2-5E65-024F-F2D7-1623C84E02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5662" y="2211755"/>
            <a:ext cx="799652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AF4A1666-ED29-F94C-EA0C-CAB8204D3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881" y="1837254"/>
            <a:ext cx="2532530" cy="1026000"/>
          </a:xfrm>
          <a:prstGeom prst="roundRect">
            <a:avLst/>
          </a:prstGeom>
          <a:solidFill>
            <a:schemeClr val="tx2"/>
          </a:solidFill>
        </p:spPr>
        <p:txBody>
          <a:bodyPr lIns="827999" tIns="0" rIns="90000" bIns="0" anchor="ctr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lang="en-GB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5C5FED16-432A-1305-B6EB-4CD0640437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258" y="1912881"/>
            <a:ext cx="708784" cy="87840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9218C3-5425-4781-DFD8-FD8BB8DB90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9757ACF-BF1B-B2DE-15DF-32EA8A5349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42" name="Title Placeholder 2">
            <a:extLst>
              <a:ext uri="{FF2B5EF4-FFF2-40B4-BE49-F238E27FC236}">
                <a16:creationId xmlns:a16="http://schemas.microsoft.com/office/drawing/2014/main" id="{B67761A9-73CB-B603-1585-51146EA503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14800" y="504000"/>
            <a:ext cx="7609261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57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con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BB9493E2-AB30-4E8D-01FB-ED3A6EF39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7FC05237-CEA4-090B-5C6E-FCB92CA748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6691FD-8AFD-D8E6-68B3-FD29BE1163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5978" y="4716000"/>
            <a:ext cx="5083200" cy="156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lIns="288000" tIns="216000" rIns="216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6791F2DD-5D9A-CBD5-7D9E-84D57B55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824" y="4716000"/>
            <a:ext cx="5083200" cy="156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lIns="288000" tIns="216000" rIns="216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F6920D-A27B-DFC6-46A7-3D4F3A79E647}"/>
              </a:ext>
            </a:extLst>
          </p:cNvPr>
          <p:cNvCxnSpPr>
            <a:cxnSpLocks/>
          </p:cNvCxnSpPr>
          <p:nvPr/>
        </p:nvCxnSpPr>
        <p:spPr>
          <a:xfrm>
            <a:off x="555361" y="3101266"/>
            <a:ext cx="11081279" cy="0"/>
          </a:xfrm>
          <a:prstGeom prst="straightConnector1">
            <a:avLst/>
          </a:prstGeom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Oval 4">
            <a:extLst>
              <a:ext uri="{FF2B5EF4-FFF2-40B4-BE49-F238E27FC236}">
                <a16:creationId xmlns:a16="http://schemas.microsoft.com/office/drawing/2014/main" id="{1C7426EE-1333-F01D-A323-4B9A5C943EED}"/>
              </a:ext>
            </a:extLst>
          </p:cNvPr>
          <p:cNvSpPr>
            <a:spLocks noChangeAspect="1"/>
          </p:cNvSpPr>
          <p:nvPr userDrawn="1"/>
        </p:nvSpPr>
        <p:spPr>
          <a:xfrm>
            <a:off x="9524341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C1ECA2C2-CFA0-6CD8-D669-39A95ED44C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48341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53" name="Oval 3">
            <a:extLst>
              <a:ext uri="{FF2B5EF4-FFF2-40B4-BE49-F238E27FC236}">
                <a16:creationId xmlns:a16="http://schemas.microsoft.com/office/drawing/2014/main" id="{CD3003A9-ED4B-D256-7D49-F73784E26871}"/>
              </a:ext>
            </a:extLst>
          </p:cNvPr>
          <p:cNvSpPr>
            <a:spLocks noChangeAspect="1"/>
          </p:cNvSpPr>
          <p:nvPr userDrawn="1"/>
        </p:nvSpPr>
        <p:spPr>
          <a:xfrm>
            <a:off x="6808148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93019B69-1557-D66B-A564-CE75D53578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32148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8A8ACA49-DE03-B274-D830-F48226F73981}"/>
              </a:ext>
            </a:extLst>
          </p:cNvPr>
          <p:cNvSpPr>
            <a:spLocks noChangeAspect="1"/>
          </p:cNvSpPr>
          <p:nvPr userDrawn="1"/>
        </p:nvSpPr>
        <p:spPr>
          <a:xfrm>
            <a:off x="4091956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9D12E80A-5EA9-35E8-184B-0C806469B24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15956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51" name="Oval 1">
            <a:extLst>
              <a:ext uri="{FF2B5EF4-FFF2-40B4-BE49-F238E27FC236}">
                <a16:creationId xmlns:a16="http://schemas.microsoft.com/office/drawing/2014/main" id="{924CC745-07D4-BECF-CC5A-3EA7D5AA43A6}"/>
              </a:ext>
            </a:extLst>
          </p:cNvPr>
          <p:cNvSpPr>
            <a:spLocks noChangeAspect="1"/>
          </p:cNvSpPr>
          <p:nvPr userDrawn="1"/>
        </p:nvSpPr>
        <p:spPr>
          <a:xfrm>
            <a:off x="1375764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1">
            <a:extLst>
              <a:ext uri="{FF2B5EF4-FFF2-40B4-BE49-F238E27FC236}">
                <a16:creationId xmlns:a16="http://schemas.microsoft.com/office/drawing/2014/main" id="{133461F1-D380-F735-092B-1FDB17251D0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699764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BC2C6-A5A7-7DC9-FB23-7BBED8792A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6FD13E02-A7F3-9A62-A198-C4E0718DE7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46" name="Title Placeholder 2">
            <a:extLst>
              <a:ext uri="{FF2B5EF4-FFF2-40B4-BE49-F238E27FC236}">
                <a16:creationId xmlns:a16="http://schemas.microsoft.com/office/drawing/2014/main" id="{780CAE6E-1E91-C589-92B7-A1C2E645A1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5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F13215-DF3F-84FC-181D-28AAC5B96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5715F-53C1-8366-5642-A299DA8429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6259E98-A45C-8354-3709-5471A2DFB7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7461119-E326-F41A-C3F7-6F60F03256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122636" y="3653890"/>
            <a:ext cx="7946728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section</a:t>
            </a:r>
          </a:p>
        </p:txBody>
      </p:sp>
      <p:sp>
        <p:nvSpPr>
          <p:cNvPr id="21" name="Title Placeholder 2">
            <a:extLst>
              <a:ext uri="{FF2B5EF4-FFF2-40B4-BE49-F238E27FC236}">
                <a16:creationId xmlns:a16="http://schemas.microsoft.com/office/drawing/2014/main" id="{F88113C1-AB65-D428-899B-545C227EDD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122636" y="2591872"/>
            <a:ext cx="7946728" cy="83099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Part X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CA786-F79C-654B-E344-E04484D201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720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33332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C915F09-36C5-271F-BFA7-C97BD5548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394624"/>
            <a:ext cx="12192000" cy="5463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E0EF1-B413-0A64-F524-8C707AABA7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57F41ED-44AF-D34C-FA8C-A278231602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0DC00DB-A5B7-CBCD-9E2C-25EEE62C4E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920899" y="4297640"/>
            <a:ext cx="7946728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annex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55A43AE-10F2-A062-CD55-196B0C0F3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920899" y="3238229"/>
            <a:ext cx="7946728" cy="83099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Annex 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6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9BE559-67BD-BFE2-6B70-37C3902EDD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pic>
        <p:nvPicPr>
          <p:cNvPr id="6" name="Government Crest">
            <a:extLst>
              <a:ext uri="{FF2B5EF4-FFF2-40B4-BE49-F238E27FC236}">
                <a16:creationId xmlns:a16="http://schemas.microsoft.com/office/drawing/2014/main" id="{F1EF1D69-4947-EC86-F624-21816105836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409216" y="2047875"/>
            <a:ext cx="3373568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2A061-B0B9-A4E4-B7ED-31AB137E01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720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836416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A86227-5C0F-81C0-0265-714993E6D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394624"/>
            <a:ext cx="12192000" cy="5463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E8BEA-E477-9608-B8E8-7158F90D1A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BFA732-254E-197F-FB34-83F104CF0D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4EF032-67A5-383B-A2F6-164155C82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122636" y="4595631"/>
            <a:ext cx="7946728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Team – X Month 2023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C5D17A20-EF02-88BA-B0D8-AEC31AF2FA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122636" y="3429000"/>
            <a:ext cx="7946728" cy="91409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26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E040D1-633A-C9A9-0918-866B3AA060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2BCD2B-968B-89F9-EE6E-2D3E6456F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31024-AFF6-56D4-C26A-8047B50A42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56E772-C6F9-9BBD-6DFC-3AD17BFFA1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purpose of this slide pack 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C3738235-D9CB-90F0-F068-84EC4DA07F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6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ntroduction and contents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E040D1-633A-C9A9-0918-866B3AA060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2BCD2B-968B-89F9-EE6E-2D3E6456F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88B257E-221F-C7E4-8377-2FFFAA4DD0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43332" y="4716495"/>
            <a:ext cx="5988265" cy="105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7200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3D03C26-BDAD-233F-6E47-52C4A9DC2F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3708" y="4716997"/>
            <a:ext cx="2466000" cy="10501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secion</a:t>
            </a:r>
            <a:r>
              <a:rPr lang="en-GB"/>
              <a:t> heading</a:t>
            </a:r>
            <a:endParaRPr lang="en-US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66B3FBE-753B-F4BF-482C-F5ADAB07EE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7115" y="4716997"/>
            <a:ext cx="1346400" cy="105019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Part No.</a:t>
            </a:r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1E4DE86-D338-B2CF-6889-F27AF58736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43332" y="3339108"/>
            <a:ext cx="5988265" cy="105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7200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A29D465-4204-0B59-6152-9B9A0EE185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53708" y="3339610"/>
            <a:ext cx="2466000" cy="10501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secion</a:t>
            </a:r>
            <a:r>
              <a:rPr lang="en-GB"/>
              <a:t> heading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A551F4B-755B-AEAC-9FC8-30FF456B00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7115" y="3339610"/>
            <a:ext cx="1346400" cy="105019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Part No.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77C276A-D67C-742F-A2B7-5D007EA59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3332" y="1950146"/>
            <a:ext cx="5988265" cy="105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7200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ABE0792-97BC-2357-08BF-2774805C38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53708" y="1950648"/>
            <a:ext cx="2466000" cy="10501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secion</a:t>
            </a:r>
            <a:r>
              <a:rPr lang="en-GB"/>
              <a:t> heading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8F259D-179D-20A7-83BD-C20522D64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7115" y="1950648"/>
            <a:ext cx="1346400" cy="105019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Part No.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31024-AFF6-56D4-C26A-8047B50A42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56E772-C6F9-9BBD-6DFC-3AD17BFFA1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purpose of this slide pack 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C3738235-D9CB-90F0-F068-84EC4DA07F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93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012246-FEAD-2736-1E40-E7FB72DB06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01E8D3-6CDB-79F9-ECFF-3651A3086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4AB27-3E1D-9704-CD93-9526F28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D4B64-9D8F-D594-4FDD-E602F7235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4CDB539E-2F3F-2A61-7B92-04E022F3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14800" y="504000"/>
            <a:ext cx="7609261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24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012246-FEAD-2736-1E40-E7FB72DB06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01E8D3-6CDB-79F9-ECFF-3651A3086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EC0B2B-C87B-0C51-9F6B-F7FFE8E278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1911" y="1992578"/>
            <a:ext cx="4872312" cy="6463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GB" sz="1600" b="1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4B0265-450F-C335-6CC4-7D2948E7963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842247"/>
            <a:ext cx="0" cy="45217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07AA62B4-5C1B-8BFC-B491-36C0674777AF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60000" y="1836498"/>
            <a:ext cx="5374800" cy="45175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4AB27-3E1D-9704-CD93-9526F28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D4B64-9D8F-D594-4FDD-E602F7235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4CDB539E-2F3F-2A61-7B92-04E022F3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14800" y="504000"/>
            <a:ext cx="7609261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1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E040D1-633A-C9A9-0918-866B3AA060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2BCD2B-968B-89F9-EE6E-2D3E6456F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31024-AFF6-56D4-C26A-8047B50A42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56E772-C6F9-9BBD-6DFC-3AD17BFFA1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purpose of this slide pack 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C3738235-D9CB-90F0-F068-84EC4DA07F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00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text box,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BE3F79B-2FBC-6E5C-355A-DE48CE262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01CF29A6-CB41-C2A9-C7BC-86F4CC1A2F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5AE1E8-FBBF-7855-3F7B-2B916F13D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4400" y="1958804"/>
            <a:ext cx="56265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DD2C8F-1F4A-BD4D-2809-C9417F6087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00" y="3581400"/>
            <a:ext cx="5011200" cy="2671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288000" tIns="216000" rIns="288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A9381C4-2FDD-D49A-D43E-1B2ABFA4BA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" y="1810870"/>
            <a:ext cx="5011200" cy="1620000"/>
          </a:xfrm>
          <a:prstGeom prst="roundRect">
            <a:avLst/>
          </a:prstGeom>
          <a:solidFill>
            <a:schemeClr val="tx2"/>
          </a:solidFill>
        </p:spPr>
        <p:txBody>
          <a:bodyPr lIns="1368000" tIns="251999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D73907-34CD-8021-D089-CD58996F28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8149" y="2080870"/>
            <a:ext cx="1080000" cy="108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0DEA4B-763A-4416-E47F-B2403CE6C1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30A3252-52D7-59BC-0144-D2092A145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26" name="Title Placeholder 2">
            <a:extLst>
              <a:ext uri="{FF2B5EF4-FFF2-40B4-BE49-F238E27FC236}">
                <a16:creationId xmlns:a16="http://schemas.microsoft.com/office/drawing/2014/main" id="{E436AFEF-FC18-66CC-3632-52F29552E3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10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grouping multiple in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C0B72B6-605B-094B-0AF4-DAB183269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DBA4A6F6-191C-3E83-B9AA-E3B3064E30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3A19F4D1-0FD2-4233-4831-CFE344BADE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16183" y="4756320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6355359-FD37-A2D4-F1DB-FB7D7696E4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6183" y="4453856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EF14570C-57AA-FADD-0C3C-13828D0387FC}"/>
              </a:ext>
            </a:extLst>
          </p:cNvPr>
          <p:cNvSpPr/>
          <p:nvPr userDrawn="1"/>
        </p:nvSpPr>
        <p:spPr>
          <a:xfrm>
            <a:off x="6393600" y="4227338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8CFDB4-BA55-3B38-87C1-145124EF55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0000" y="4756320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0A22822-4F89-6D2F-2D52-A25ED2032D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000" y="4453856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12ADCB45-D977-07A6-FDA2-6EF04EE05353}"/>
              </a:ext>
            </a:extLst>
          </p:cNvPr>
          <p:cNvSpPr/>
          <p:nvPr userDrawn="1"/>
        </p:nvSpPr>
        <p:spPr>
          <a:xfrm>
            <a:off x="576000" y="4227338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9814ED8-F60A-01A4-09E8-A01B54A61B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16183" y="2387874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9BF4D4C-D0EE-7FF2-5452-838C9B636F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6183" y="2085410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A7802BF0-16BB-D154-0547-16D7919BF06E}"/>
              </a:ext>
            </a:extLst>
          </p:cNvPr>
          <p:cNvSpPr/>
          <p:nvPr userDrawn="1"/>
        </p:nvSpPr>
        <p:spPr>
          <a:xfrm>
            <a:off x="6393600" y="1858892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DF0EAE-985C-CC15-F982-4D4F4C119B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0000" y="2387874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750055F-362E-44AC-5356-F05F207701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000" y="2085410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F69F61DD-59F1-C0BB-C9E0-F02EB6017E0C}"/>
              </a:ext>
            </a:extLst>
          </p:cNvPr>
          <p:cNvSpPr/>
          <p:nvPr userDrawn="1"/>
        </p:nvSpPr>
        <p:spPr>
          <a:xfrm>
            <a:off x="576000" y="1858892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C4B612-4C7F-2115-6CD8-9B5093A637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D1B96993-1626-44FD-6192-C83FAB0E9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38" name="Title Placeholder 2">
            <a:extLst>
              <a:ext uri="{FF2B5EF4-FFF2-40B4-BE49-F238E27FC236}">
                <a16:creationId xmlns:a16="http://schemas.microsoft.com/office/drawing/2014/main" id="{C6055F86-BEA3-116C-FBED-721EE9794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9014" y="504000"/>
            <a:ext cx="7615048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20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grouping multiple in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36D8CF6-69B5-F29F-B657-A7A1E845F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51DE942-8D92-123B-659F-FAB2FFEB9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CE067A2C-46F7-2825-434F-CEE7DFAE41D1}"/>
              </a:ext>
            </a:extLst>
          </p:cNvPr>
          <p:cNvSpPr/>
          <p:nvPr userDrawn="1"/>
        </p:nvSpPr>
        <p:spPr>
          <a:xfrm>
            <a:off x="6485450" y="1858891"/>
            <a:ext cx="5078543" cy="4397187"/>
          </a:xfrm>
          <a:prstGeom prst="round2SameRect">
            <a:avLst>
              <a:gd name="adj1" fmla="val 0"/>
              <a:gd name="adj2" fmla="val 921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6DEA97-70B7-4002-C04D-03B6F8474C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07497" y="2574322"/>
            <a:ext cx="44344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6BBDDA6-345B-B843-B5D2-3FD422F0B7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5921" y="1794286"/>
            <a:ext cx="5097600" cy="558000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sub-header</a:t>
            </a:r>
            <a:endParaRPr lang="en-US"/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F69F61DD-59F1-C0BB-C9E0-F02EB6017E0C}"/>
              </a:ext>
            </a:extLst>
          </p:cNvPr>
          <p:cNvSpPr/>
          <p:nvPr userDrawn="1"/>
        </p:nvSpPr>
        <p:spPr>
          <a:xfrm>
            <a:off x="651810" y="1858891"/>
            <a:ext cx="5078543" cy="4397187"/>
          </a:xfrm>
          <a:prstGeom prst="round2SameRect">
            <a:avLst>
              <a:gd name="adj1" fmla="val 0"/>
              <a:gd name="adj2" fmla="val 921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DF0EAE-985C-CC15-F982-4D4F4C119B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857" y="2574322"/>
            <a:ext cx="44344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750055F-362E-44AC-5356-F05F207701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281" y="1794286"/>
            <a:ext cx="5097600" cy="558000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sub-header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F0512B-71BC-CC69-CBD8-A5AC0FEAA9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71ED409-3394-EB5B-CCFA-36A489712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37" name="Title Placeholder 2">
            <a:extLst>
              <a:ext uri="{FF2B5EF4-FFF2-40B4-BE49-F238E27FC236}">
                <a16:creationId xmlns:a16="http://schemas.microsoft.com/office/drawing/2014/main" id="{2A82B2AA-3882-11C8-4928-8012D82E77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9014" y="504000"/>
            <a:ext cx="7615048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13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info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630B50-84DA-5FC4-84A1-1A4ED10B43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AD4746-9DC7-13F7-934E-B03E9B5986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7" name="SmartArt Placeholder 1">
            <a:extLst>
              <a:ext uri="{FF2B5EF4-FFF2-40B4-BE49-F238E27FC236}">
                <a16:creationId xmlns:a16="http://schemas.microsoft.com/office/drawing/2014/main" id="{AB4A304E-68FB-0CDC-9A6B-0CA3E57E4B2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6457201" y="1836498"/>
            <a:ext cx="5374797" cy="45175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lang="en-US"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SmartArt graphic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BE6983-A079-D5D8-1F9F-DF09796DBA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842247"/>
            <a:ext cx="0" cy="45217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DF0EAE-985C-CC15-F982-4D4F4C119B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307" y="2593372"/>
            <a:ext cx="470304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B060B3C-2AF3-1D3D-DE28-9841D46F83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258" y="1810870"/>
            <a:ext cx="5056086" cy="455855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F5227-C3B1-EA22-D494-37A10E8E90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5C7240-BC70-F047-76C1-F4F895E6F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780DEBAF-6038-2055-ABB1-098B08B555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73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con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B9C17506-8579-8975-52FC-81F63B6B15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0708DEB4-A3E4-C135-CC90-1E47C78A74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id="{2FEB0E83-A665-4F42-2656-A6DE1D1E7D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7200" y="6334344"/>
            <a:ext cx="11340000" cy="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A388780-0C1E-734B-FF34-87D783F10E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55662" y="5395920"/>
            <a:ext cx="799652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76C1C6-4B2C-0DCF-2CC2-9B8AE2C743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881" y="5021419"/>
            <a:ext cx="2532530" cy="1026000"/>
          </a:xfrm>
          <a:prstGeom prst="roundRect">
            <a:avLst/>
          </a:prstGeom>
          <a:solidFill>
            <a:schemeClr val="tx2"/>
          </a:solidFill>
        </p:spPr>
        <p:txBody>
          <a:bodyPr lIns="827999" tIns="0" rIns="90000" bIns="0" anchor="ctr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lang="en-GB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E66B355-7B88-4035-5471-D1DFCCD6BCF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258" y="5097046"/>
            <a:ext cx="708784" cy="87840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3000480-EA21-3B7D-25C7-42525B61BE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7200" y="4740868"/>
            <a:ext cx="11340000" cy="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A83351C-C32B-FF19-4AA4-536F9F2A85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5662" y="3807752"/>
            <a:ext cx="799652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510443C-95B1-C730-80BF-853387A908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881" y="3433251"/>
            <a:ext cx="2532530" cy="1026000"/>
          </a:xfrm>
          <a:prstGeom prst="roundRect">
            <a:avLst/>
          </a:prstGeom>
          <a:solidFill>
            <a:schemeClr val="tx2"/>
          </a:solidFill>
        </p:spPr>
        <p:txBody>
          <a:bodyPr lIns="827999" tIns="0" rIns="90000" bIns="0" anchor="ctr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lang="en-GB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3CE9F517-024D-0D74-D269-83DA2D17C1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258" y="3508878"/>
            <a:ext cx="708784" cy="87840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1033842E-FE73-A8AE-3074-E0DD4F678CC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7200" y="3147392"/>
            <a:ext cx="11340000" cy="0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5BD43C2-5E65-024F-F2D7-1623C84E02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5662" y="2211755"/>
            <a:ext cx="7996521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AF4A1666-ED29-F94C-EA0C-CAB8204D3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881" y="1837254"/>
            <a:ext cx="2532530" cy="1026000"/>
          </a:xfrm>
          <a:prstGeom prst="roundRect">
            <a:avLst/>
          </a:prstGeom>
          <a:solidFill>
            <a:schemeClr val="tx2"/>
          </a:solidFill>
        </p:spPr>
        <p:txBody>
          <a:bodyPr lIns="827999" tIns="0" rIns="90000" bIns="0" anchor="ctr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lang="en-GB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5C5FED16-432A-1305-B6EB-4CD0640437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258" y="1912881"/>
            <a:ext cx="708784" cy="87840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9218C3-5425-4781-DFD8-FD8BB8DB90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9757ACF-BF1B-B2DE-15DF-32EA8A5349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42" name="Title Placeholder 2">
            <a:extLst>
              <a:ext uri="{FF2B5EF4-FFF2-40B4-BE49-F238E27FC236}">
                <a16:creationId xmlns:a16="http://schemas.microsoft.com/office/drawing/2014/main" id="{B67761A9-73CB-B603-1585-51146EA503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14800" y="504000"/>
            <a:ext cx="7609261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14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con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BB9493E2-AB30-4E8D-01FB-ED3A6EF39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7FC05237-CEA4-090B-5C6E-FCB92CA748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6691FD-8AFD-D8E6-68B3-FD29BE1163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5978" y="4716000"/>
            <a:ext cx="5083200" cy="156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lIns="288000" tIns="216000" rIns="216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6791F2DD-5D9A-CBD5-7D9E-84D57B55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824" y="4716000"/>
            <a:ext cx="5083200" cy="156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lIns="288000" tIns="216000" rIns="216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F6920D-A27B-DFC6-46A7-3D4F3A79E647}"/>
              </a:ext>
            </a:extLst>
          </p:cNvPr>
          <p:cNvCxnSpPr>
            <a:cxnSpLocks/>
          </p:cNvCxnSpPr>
          <p:nvPr/>
        </p:nvCxnSpPr>
        <p:spPr>
          <a:xfrm>
            <a:off x="555361" y="3101266"/>
            <a:ext cx="11081279" cy="0"/>
          </a:xfrm>
          <a:prstGeom prst="straightConnector1">
            <a:avLst/>
          </a:prstGeom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Oval 4">
            <a:extLst>
              <a:ext uri="{FF2B5EF4-FFF2-40B4-BE49-F238E27FC236}">
                <a16:creationId xmlns:a16="http://schemas.microsoft.com/office/drawing/2014/main" id="{1C7426EE-1333-F01D-A323-4B9A5C943EED}"/>
              </a:ext>
            </a:extLst>
          </p:cNvPr>
          <p:cNvSpPr>
            <a:spLocks noChangeAspect="1"/>
          </p:cNvSpPr>
          <p:nvPr userDrawn="1"/>
        </p:nvSpPr>
        <p:spPr>
          <a:xfrm>
            <a:off x="9524341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C1ECA2C2-CFA0-6CD8-D669-39A95ED44C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48341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53" name="Oval 3">
            <a:extLst>
              <a:ext uri="{FF2B5EF4-FFF2-40B4-BE49-F238E27FC236}">
                <a16:creationId xmlns:a16="http://schemas.microsoft.com/office/drawing/2014/main" id="{CD3003A9-ED4B-D256-7D49-F73784E26871}"/>
              </a:ext>
            </a:extLst>
          </p:cNvPr>
          <p:cNvSpPr>
            <a:spLocks noChangeAspect="1"/>
          </p:cNvSpPr>
          <p:nvPr userDrawn="1"/>
        </p:nvSpPr>
        <p:spPr>
          <a:xfrm>
            <a:off x="6808148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93019B69-1557-D66B-A564-CE75D53578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32148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8A8ACA49-DE03-B274-D830-F48226F73981}"/>
              </a:ext>
            </a:extLst>
          </p:cNvPr>
          <p:cNvSpPr>
            <a:spLocks noChangeAspect="1"/>
          </p:cNvSpPr>
          <p:nvPr userDrawn="1"/>
        </p:nvSpPr>
        <p:spPr>
          <a:xfrm>
            <a:off x="4091956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9D12E80A-5EA9-35E8-184B-0C806469B24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15956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51" name="Oval 1">
            <a:extLst>
              <a:ext uri="{FF2B5EF4-FFF2-40B4-BE49-F238E27FC236}">
                <a16:creationId xmlns:a16="http://schemas.microsoft.com/office/drawing/2014/main" id="{924CC745-07D4-BECF-CC5A-3EA7D5AA43A6}"/>
              </a:ext>
            </a:extLst>
          </p:cNvPr>
          <p:cNvSpPr>
            <a:spLocks noChangeAspect="1"/>
          </p:cNvSpPr>
          <p:nvPr userDrawn="1"/>
        </p:nvSpPr>
        <p:spPr>
          <a:xfrm>
            <a:off x="1375764" y="2435266"/>
            <a:ext cx="1332000" cy="133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1">
            <a:extLst>
              <a:ext uri="{FF2B5EF4-FFF2-40B4-BE49-F238E27FC236}">
                <a16:creationId xmlns:a16="http://schemas.microsoft.com/office/drawing/2014/main" id="{133461F1-D380-F735-092B-1FDB17251D0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699764" y="2759266"/>
            <a:ext cx="684000" cy="684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BC2C6-A5A7-7DC9-FB23-7BBED8792A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6FD13E02-A7F3-9A62-A198-C4E0718DE7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46" name="Title Placeholder 2">
            <a:extLst>
              <a:ext uri="{FF2B5EF4-FFF2-40B4-BE49-F238E27FC236}">
                <a16:creationId xmlns:a16="http://schemas.microsoft.com/office/drawing/2014/main" id="{780CAE6E-1E91-C589-92B7-A1C2E645A1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82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F13215-DF3F-84FC-181D-28AAC5B96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5715F-53C1-8366-5642-A299DA8429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6259E98-A45C-8354-3709-5471A2DFB7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7461119-E326-F41A-C3F7-6F60F03256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122636" y="3653890"/>
            <a:ext cx="7946728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section</a:t>
            </a:r>
          </a:p>
        </p:txBody>
      </p:sp>
      <p:sp>
        <p:nvSpPr>
          <p:cNvPr id="21" name="Title Placeholder 2">
            <a:extLst>
              <a:ext uri="{FF2B5EF4-FFF2-40B4-BE49-F238E27FC236}">
                <a16:creationId xmlns:a16="http://schemas.microsoft.com/office/drawing/2014/main" id="{F88113C1-AB65-D428-899B-545C227EDD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122636" y="2591872"/>
            <a:ext cx="7946728" cy="83099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Part X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CA786-F79C-654B-E344-E04484D201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720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328826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C915F09-36C5-271F-BFA7-C97BD5548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394624"/>
            <a:ext cx="12192000" cy="5463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E0EF1-B413-0A64-F524-8C707AABA7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57F41ED-44AF-D34C-FA8C-A278231602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0DC00DB-A5B7-CBCD-9E2C-25EEE62C4E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920899" y="4297640"/>
            <a:ext cx="7946728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annex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55A43AE-10F2-A062-CD55-196B0C0F3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920899" y="3238229"/>
            <a:ext cx="7946728" cy="83099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Annex 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3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9BE559-67BD-BFE2-6B70-37C3902EDD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66636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2A061-B0B9-A4E4-B7ED-31AB137E01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0352" y="72000"/>
            <a:ext cx="751297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OFFICIAL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AF274C-ADA4-D3DB-38EC-73DC750EA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333" y="0"/>
            <a:ext cx="484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introduction and contents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E040D1-633A-C9A9-0918-866B3AA060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2BCD2B-968B-89F9-EE6E-2D3E6456F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88B257E-221F-C7E4-8377-2FFFAA4DD0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43332" y="4716495"/>
            <a:ext cx="5988265" cy="105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7200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3D03C26-BDAD-233F-6E47-52C4A9DC2F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3708" y="4716997"/>
            <a:ext cx="2466000" cy="10501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secion</a:t>
            </a:r>
            <a:r>
              <a:rPr lang="en-GB"/>
              <a:t> heading</a:t>
            </a:r>
            <a:endParaRPr lang="en-US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66B3FBE-753B-F4BF-482C-F5ADAB07EE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7115" y="4716997"/>
            <a:ext cx="1346400" cy="105019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Part No.</a:t>
            </a:r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1E4DE86-D338-B2CF-6889-F27AF58736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43332" y="3339108"/>
            <a:ext cx="5988265" cy="105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7200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A29D465-4204-0B59-6152-9B9A0EE185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53708" y="3339610"/>
            <a:ext cx="2466000" cy="10501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secion</a:t>
            </a:r>
            <a:r>
              <a:rPr lang="en-GB"/>
              <a:t> heading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A551F4B-755B-AEAC-9FC8-30FF456B00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7115" y="3339610"/>
            <a:ext cx="1346400" cy="105019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Part No.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77C276A-D67C-742F-A2B7-5D007EA59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3332" y="1950146"/>
            <a:ext cx="5988265" cy="1051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7200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ABE0792-97BC-2357-08BF-2774805C38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53708" y="1950648"/>
            <a:ext cx="2466000" cy="10501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secion</a:t>
            </a:r>
            <a:r>
              <a:rPr lang="en-GB"/>
              <a:t> heading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8F259D-179D-20A7-83BD-C20522D64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7115" y="1950648"/>
            <a:ext cx="1346400" cy="105019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Part No.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31024-AFF6-56D4-C26A-8047B50A42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56E772-C6F9-9BBD-6DFC-3AD17BFFA1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purpose of this slide pack 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C3738235-D9CB-90F0-F068-84EC4DA07F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26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012246-FEAD-2736-1E40-E7FB72DB06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01E8D3-6CDB-79F9-ECFF-3651A3086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4AB27-3E1D-9704-CD93-9526F28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D4B64-9D8F-D594-4FDD-E602F7235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4CDB539E-2F3F-2A61-7B92-04E022F3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14800" y="504000"/>
            <a:ext cx="7609261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16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012246-FEAD-2736-1E40-E7FB72DB06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01E8D3-6CDB-79F9-ECFF-3651A3086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EC0B2B-C87B-0C51-9F6B-F7FFE8E278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1911" y="1992578"/>
            <a:ext cx="4872312" cy="6463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GB" sz="1600" b="1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4B0265-450F-C335-6CC4-7D2948E7963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842247"/>
            <a:ext cx="0" cy="45217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07AA62B4-5C1B-8BFC-B491-36C0674777AF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60000" y="1836498"/>
            <a:ext cx="5374800" cy="45175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4AB27-3E1D-9704-CD93-9526F28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D4B64-9D8F-D594-4FDD-E602F7235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4CDB539E-2F3F-2A61-7B92-04E022F3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14800" y="504000"/>
            <a:ext cx="7609261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39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text box,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BE3F79B-2FBC-6E5C-355A-DE48CE262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01CF29A6-CB41-C2A9-C7BC-86F4CC1A2F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5AE1E8-FBBF-7855-3F7B-2B916F13D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4400" y="1958804"/>
            <a:ext cx="56265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DD2C8F-1F4A-BD4D-2809-C9417F6087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00" y="3581400"/>
            <a:ext cx="5011200" cy="2671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288000" tIns="216000" rIns="288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A9381C4-2FDD-D49A-D43E-1B2ABFA4BA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" y="1810870"/>
            <a:ext cx="5011200" cy="1620000"/>
          </a:xfrm>
          <a:prstGeom prst="roundRect">
            <a:avLst/>
          </a:prstGeom>
          <a:solidFill>
            <a:schemeClr val="tx2"/>
          </a:solidFill>
        </p:spPr>
        <p:txBody>
          <a:bodyPr lIns="1368000" tIns="251999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D73907-34CD-8021-D089-CD58996F28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8149" y="2080870"/>
            <a:ext cx="1080000" cy="108000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000">
                <a:solidFill>
                  <a:srgbClr val="D02F7C"/>
                </a:solidFill>
              </a:defRPr>
            </a:lvl1pPr>
          </a:lstStyle>
          <a:p>
            <a:r>
              <a:rPr lang="en-US"/>
              <a:t>Click to place icon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0DEA4B-763A-4416-E47F-B2403CE6C1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30A3252-52D7-59BC-0144-D2092A145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26" name="Title Placeholder 2">
            <a:extLst>
              <a:ext uri="{FF2B5EF4-FFF2-40B4-BE49-F238E27FC236}">
                <a16:creationId xmlns:a16="http://schemas.microsoft.com/office/drawing/2014/main" id="{E436AFEF-FC18-66CC-3632-52F29552E3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0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grouping multiple in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C0B72B6-605B-094B-0AF4-DAB183269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DBA4A6F6-191C-3E83-B9AA-E3B3064E30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3A19F4D1-0FD2-4233-4831-CFE344BADE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16183" y="4756320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6355359-FD37-A2D4-F1DB-FB7D7696E4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6183" y="4453856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EF14570C-57AA-FADD-0C3C-13828D0387FC}"/>
              </a:ext>
            </a:extLst>
          </p:cNvPr>
          <p:cNvSpPr/>
          <p:nvPr userDrawn="1"/>
        </p:nvSpPr>
        <p:spPr>
          <a:xfrm>
            <a:off x="6393600" y="4227338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8CFDB4-BA55-3B38-87C1-145124EF55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0000" y="4756320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0A22822-4F89-6D2F-2D52-A25ED2032D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000" y="4453856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12ADCB45-D977-07A6-FDA2-6EF04EE05353}"/>
              </a:ext>
            </a:extLst>
          </p:cNvPr>
          <p:cNvSpPr/>
          <p:nvPr userDrawn="1"/>
        </p:nvSpPr>
        <p:spPr>
          <a:xfrm>
            <a:off x="576000" y="4227338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9814ED8-F60A-01A4-09E8-A01B54A61B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16183" y="2387874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9BF4D4C-D0EE-7FF2-5452-838C9B636F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6183" y="2085410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A7802BF0-16BB-D154-0547-16D7919BF06E}"/>
              </a:ext>
            </a:extLst>
          </p:cNvPr>
          <p:cNvSpPr/>
          <p:nvPr userDrawn="1"/>
        </p:nvSpPr>
        <p:spPr>
          <a:xfrm>
            <a:off x="6393600" y="1858892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DF0EAE-985C-CC15-F982-4D4F4C119B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0000" y="2387874"/>
            <a:ext cx="451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750055F-362E-44AC-5356-F05F207701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000" y="2085410"/>
            <a:ext cx="451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F69F61DD-59F1-C0BB-C9E0-F02EB6017E0C}"/>
              </a:ext>
            </a:extLst>
          </p:cNvPr>
          <p:cNvSpPr/>
          <p:nvPr userDrawn="1"/>
        </p:nvSpPr>
        <p:spPr>
          <a:xfrm>
            <a:off x="576000" y="1858892"/>
            <a:ext cx="5148000" cy="2052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C4B612-4C7F-2115-6CD8-9B5093A637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D1B96993-1626-44FD-6192-C83FAB0E9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38" name="Title Placeholder 2">
            <a:extLst>
              <a:ext uri="{FF2B5EF4-FFF2-40B4-BE49-F238E27FC236}">
                <a16:creationId xmlns:a16="http://schemas.microsoft.com/office/drawing/2014/main" id="{C6055F86-BEA3-116C-FBED-721EE9794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9014" y="504000"/>
            <a:ext cx="7615048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46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grouping multiple in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836D8CF6-69B5-F29F-B657-A7A1E845F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51DE942-8D92-123B-659F-FAB2FFEB9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CE067A2C-46F7-2825-434F-CEE7DFAE41D1}"/>
              </a:ext>
            </a:extLst>
          </p:cNvPr>
          <p:cNvSpPr/>
          <p:nvPr userDrawn="1"/>
        </p:nvSpPr>
        <p:spPr>
          <a:xfrm>
            <a:off x="6485450" y="1858891"/>
            <a:ext cx="5078543" cy="4397187"/>
          </a:xfrm>
          <a:prstGeom prst="round2SameRect">
            <a:avLst>
              <a:gd name="adj1" fmla="val 0"/>
              <a:gd name="adj2" fmla="val 921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6DEA97-70B7-4002-C04D-03B6F8474C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07497" y="2574322"/>
            <a:ext cx="44344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6BBDDA6-345B-B843-B5D2-3FD422F0B7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5921" y="1794286"/>
            <a:ext cx="5097600" cy="558000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sub-header</a:t>
            </a:r>
            <a:endParaRPr lang="en-US"/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F69F61DD-59F1-C0BB-C9E0-F02EB6017E0C}"/>
              </a:ext>
            </a:extLst>
          </p:cNvPr>
          <p:cNvSpPr/>
          <p:nvPr userDrawn="1"/>
        </p:nvSpPr>
        <p:spPr>
          <a:xfrm>
            <a:off x="651810" y="1858891"/>
            <a:ext cx="5078543" cy="4397187"/>
          </a:xfrm>
          <a:prstGeom prst="round2SameRect">
            <a:avLst>
              <a:gd name="adj1" fmla="val 0"/>
              <a:gd name="adj2" fmla="val 921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DF0EAE-985C-CC15-F982-4D4F4C119B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857" y="2574322"/>
            <a:ext cx="44344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750055F-362E-44AC-5356-F05F207701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281" y="1794286"/>
            <a:ext cx="5097600" cy="558000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sub-header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F0512B-71BC-CC69-CBD8-A5AC0FEAA9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71ED409-3394-EB5B-CCFA-36A489712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37" name="Title Placeholder 2">
            <a:extLst>
              <a:ext uri="{FF2B5EF4-FFF2-40B4-BE49-F238E27FC236}">
                <a16:creationId xmlns:a16="http://schemas.microsoft.com/office/drawing/2014/main" id="{2A82B2AA-3882-11C8-4928-8012D82E77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9014" y="504000"/>
            <a:ext cx="7615048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80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f info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630B50-84DA-5FC4-84A1-1A4ED10B43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AD4746-9DC7-13F7-934E-B03E9B5986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27" name="SmartArt Placeholder 1">
            <a:extLst>
              <a:ext uri="{FF2B5EF4-FFF2-40B4-BE49-F238E27FC236}">
                <a16:creationId xmlns:a16="http://schemas.microsoft.com/office/drawing/2014/main" id="{AB4A304E-68FB-0CDC-9A6B-0CA3E57E4B2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6457201" y="1836498"/>
            <a:ext cx="5374797" cy="45175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lang="en-US"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BE6983-A079-D5D8-1F9F-DF09796DBA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842247"/>
            <a:ext cx="0" cy="45217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DF0EAE-985C-CC15-F982-4D4F4C119B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307" y="2593372"/>
            <a:ext cx="470304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B060B3C-2AF3-1D3D-DE28-9841D46F83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258" y="1810870"/>
            <a:ext cx="5056086" cy="455855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header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F5227-C3B1-EA22-D494-37A10E8E90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8233" y="1442523"/>
            <a:ext cx="1161748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5C7240-BC70-F047-76C1-F4F895E6F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88233" y="1064174"/>
            <a:ext cx="11528628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One line summary of slide / key takeaway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780DEBAF-6038-2055-ABB1-098B08B555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105656" y="504000"/>
            <a:ext cx="7618405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70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9AD0E7C-0CF4-9B32-F0DC-5DEEC72C7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0B67-A808-6FB5-1EC1-EAD0A62D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B5BF0-C4EA-5B26-031E-06FF180AB9E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249863" y="63500"/>
            <a:ext cx="1720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HMG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56993-9FB8-BB4C-407C-DC468EB5FC1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11" y="243388"/>
            <a:ext cx="1852448" cy="964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589B16-E386-8061-D4FC-113508B94A7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49863" y="6642100"/>
            <a:ext cx="1720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HMG ONLY</a:t>
            </a:r>
          </a:p>
        </p:txBody>
      </p:sp>
    </p:spTree>
    <p:extLst>
      <p:ext uri="{BB962C8B-B14F-4D97-AF65-F5344CB8AC3E}">
        <p14:creationId xmlns:p14="http://schemas.microsoft.com/office/powerpoint/2010/main" val="302514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8" r:id="rId3"/>
    <p:sldLayoutId id="2147483652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9" r:id="rId12"/>
    <p:sldLayoutId id="2147483658" r:id="rId13"/>
    <p:sldLayoutId id="2147483661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2169"/>
          </a:solidFill>
          <a:latin typeface="Helvetica Neue" panose="020005030000000200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9AD0E7C-0CF4-9B32-F0DC-5DEEC72C7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lang="en-US" sz="1050" i="0" kern="1200" cap="all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SENSITIVITY MARKING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0B67-A808-6FB5-1EC1-EAD0A62D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8249" y="6565990"/>
            <a:ext cx="5674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18356DC-334E-1146-8C47-B0DA3BCDF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B5BF0-C4EA-5B26-031E-06FF180AB9E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89B16-E386-8061-D4FC-113508B94A7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512369-0278-6007-C0B2-5351671A40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0" y="-87439"/>
            <a:ext cx="2496240" cy="16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2169"/>
          </a:solidFill>
          <a:latin typeface="Helvetica Neue" panose="020005030000000200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questions-statements.parliament.uk/written-statements/detail/2025-02-05/hcws41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09450-9B5A-9BE6-CA23-65FBEE89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356DC-334E-1146-8C47-B0DA3BCDF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5E5E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5E5E5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04B4A-5F8B-8D86-7B14-BDDA037163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34761" y="891798"/>
            <a:ext cx="9489300" cy="465662"/>
          </a:xfrm>
        </p:spPr>
        <p:txBody>
          <a:bodyPr/>
          <a:lstStyle/>
          <a:p>
            <a:r>
              <a:rPr lang="en-GB"/>
              <a:t>Our priority has been engaging with areas and laying the necessary legislation to get the LGR ball rolling; now we will begin to work through proposals with individual areas and Govt departments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D08D05-041E-871E-837F-15ABB4AC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Recap: LGR so far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41AD9458-0115-84EC-9887-8BCE99FA891A}"/>
              </a:ext>
            </a:extLst>
          </p:cNvPr>
          <p:cNvSpPr/>
          <p:nvPr/>
        </p:nvSpPr>
        <p:spPr>
          <a:xfrm>
            <a:off x="560203" y="2066489"/>
            <a:ext cx="3024000" cy="1120656"/>
          </a:xfrm>
          <a:prstGeom prst="chevron">
            <a:avLst>
              <a:gd name="adj" fmla="val 36636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 2024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5A5E4B2-5A81-5AE1-09C1-ABDAD9D20084}"/>
              </a:ext>
            </a:extLst>
          </p:cNvPr>
          <p:cNvSpPr/>
          <p:nvPr/>
        </p:nvSpPr>
        <p:spPr>
          <a:xfrm>
            <a:off x="4467226" y="2066489"/>
            <a:ext cx="3024000" cy="1120656"/>
          </a:xfrm>
          <a:prstGeom prst="chevron">
            <a:avLst>
              <a:gd name="adj" fmla="val 36636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Jan - Feb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07D35B53-F1E7-ECD0-05E5-D062475C5A23}"/>
              </a:ext>
            </a:extLst>
          </p:cNvPr>
          <p:cNvSpPr/>
          <p:nvPr/>
        </p:nvSpPr>
        <p:spPr>
          <a:xfrm>
            <a:off x="8374249" y="2066489"/>
            <a:ext cx="3024000" cy="1120656"/>
          </a:xfrm>
          <a:prstGeom prst="chevron">
            <a:avLst>
              <a:gd name="adj" fmla="val 36636"/>
            </a:avLst>
          </a:prstGeom>
          <a:solidFill>
            <a:schemeClr val="accent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March onwards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900D2-DD15-801D-FE82-0471416DD443}"/>
              </a:ext>
            </a:extLst>
          </p:cNvPr>
          <p:cNvSpPr txBox="1"/>
          <p:nvPr/>
        </p:nvSpPr>
        <p:spPr>
          <a:xfrm>
            <a:off x="509709" y="3501683"/>
            <a:ext cx="30744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December 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Published the </a:t>
            </a: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English Devolution White 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Letters to councils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setting out next steps and what to expect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with councils and across government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822BF-DD9B-B146-F5EA-113D9B3A9E62}"/>
              </a:ext>
            </a:extLst>
          </p:cNvPr>
          <p:cNvSpPr txBox="1"/>
          <p:nvPr/>
        </p:nvSpPr>
        <p:spPr>
          <a:xfrm>
            <a:off x="4467226" y="3431243"/>
            <a:ext cx="302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Our focus in early 2025 has been: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300" b="1"/>
              <a:t>Statutory invitations and announcement – </a:t>
            </a:r>
            <a:r>
              <a:rPr lang="en-GB" sz="1300"/>
              <a:t>letters to councils with the criteria for reorganisation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Delaying elections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deadlines for requests from councils, decisions from Ministers, legal activity started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with councils, the sector and representative bodies, trade unions, OGDs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17E14-2B16-7189-7F36-F7776F3FBBE0}"/>
              </a:ext>
            </a:extLst>
          </p:cNvPr>
          <p:cNvSpPr txBox="1"/>
          <p:nvPr/>
        </p:nvSpPr>
        <p:spPr>
          <a:xfrm>
            <a:off x="8374250" y="3415250"/>
            <a:ext cx="30239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March onwards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Interim plans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due from areas before 21 March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proposals and ongoing discussion with areas and across government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May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LGR proposals due from Surrey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September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LGR proposals due from DPP areas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November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LGR proposals from other areas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9DD718-C668-067B-C01C-86E813B832AE}"/>
              </a:ext>
            </a:extLst>
          </p:cNvPr>
          <p:cNvSpPr/>
          <p:nvPr/>
        </p:nvSpPr>
        <p:spPr>
          <a:xfrm>
            <a:off x="7873464" y="1745257"/>
            <a:ext cx="3994881" cy="435507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FC8F5-864E-2F9A-2FCB-F092CFF3BE8F}"/>
              </a:ext>
            </a:extLst>
          </p:cNvPr>
          <p:cNvSpPr txBox="1"/>
          <p:nvPr/>
        </p:nvSpPr>
        <p:spPr>
          <a:xfrm>
            <a:off x="619014" y="5308937"/>
            <a:ext cx="323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Written statements - Written questions, answers and statements - UK Parliament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2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F0D94-E877-526C-B344-4C0FF257D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C2916-88DA-1C5C-903B-7F7DD19FD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356DC-334E-1146-8C47-B0DA3BCDFC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96CE-0F5C-48C2-0BDC-0FDD6595B1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23069" y="5376368"/>
            <a:ext cx="5563592" cy="10501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sz="2400"/>
              <a:t>Where this is not possible, Government will consider any suitable proposals submitted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4B4024-E90F-8393-CEF7-ECBD76A663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1624" y="3057364"/>
            <a:ext cx="5726467" cy="10501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sz="2400"/>
              <a:t>Leaders to work together to develop a proposal that best meets local needs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609FD1-67D2-6DED-F5FD-360964049E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48" y="1716681"/>
            <a:ext cx="5513503" cy="12678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sz="2400"/>
              <a:t>Letter to leaders of all councils in two-tier areas, districts and counties, and neighbouring </a:t>
            </a:r>
            <a:r>
              <a:rPr lang="en-GB" sz="2400" err="1"/>
              <a:t>unitaries</a:t>
            </a:r>
            <a:endParaRPr lang="en-GB" sz="2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6D0CA3-26AC-EAE0-0A0D-E25C97C4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Summarising the broad approach to LGR set out in the letter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DECF439-29E0-5A97-DCD8-30179D15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Statutory invitation letter - Key points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806CDA6-C8F8-6CF9-E979-E18D9C8F8456}"/>
              </a:ext>
            </a:extLst>
          </p:cNvPr>
          <p:cNvSpPr txBox="1">
            <a:spLocks/>
          </p:cNvSpPr>
          <p:nvPr/>
        </p:nvSpPr>
        <p:spPr>
          <a:xfrm>
            <a:off x="992306" y="4180431"/>
            <a:ext cx="5103694" cy="1050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Clear aspiration that there will be one agreed proposal for each area</a:t>
            </a:r>
          </a:p>
        </p:txBody>
      </p:sp>
    </p:spTree>
    <p:extLst>
      <p:ext uri="{BB962C8B-B14F-4D97-AF65-F5344CB8AC3E}">
        <p14:creationId xmlns:p14="http://schemas.microsoft.com/office/powerpoint/2010/main" val="4242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25EAB-F3EB-39E1-1776-31D81FB0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45FA1-626C-26A4-2AC2-E7C23F4F0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356DC-334E-1146-8C47-B0DA3BCDFC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C205D-9A48-F6E2-A8D2-B430886C14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3109" y="4141295"/>
            <a:ext cx="9021134" cy="767148"/>
          </a:xfrm>
        </p:spPr>
        <p:txBody>
          <a:bodyPr/>
          <a:lstStyle/>
          <a:p>
            <a:pPr algn="l"/>
            <a:r>
              <a:rPr lang="en-GB" sz="1800"/>
              <a:t>Meet local needs and be informed by local views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6D120B-8790-E1E2-A1B0-9865852E4D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3108" y="3452004"/>
            <a:ext cx="9021135" cy="609332"/>
          </a:xfrm>
        </p:spPr>
        <p:txBody>
          <a:bodyPr/>
          <a:lstStyle/>
          <a:p>
            <a:pPr algn="l"/>
            <a:r>
              <a:rPr lang="en-GB" sz="1800"/>
              <a:t>Prioritise the delivery of high quality and sustainable public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470BCB-B4B3-EA11-A708-159948A63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233" y="1553052"/>
            <a:ext cx="10554777" cy="1051200"/>
          </a:xfrm>
        </p:spPr>
        <p:txBody>
          <a:bodyPr/>
          <a:lstStyle/>
          <a:p>
            <a:pPr algn="l"/>
            <a:r>
              <a:rPr lang="en-GB" sz="2000"/>
              <a:t>Reorganisation proposals should seek to achieve for the whole of the area concerned the establishment of a single tier of local government:</a:t>
            </a:r>
          </a:p>
          <a:p>
            <a:pPr algn="l"/>
            <a:endParaRPr lang="en-GB" sz="16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0A6F81-1D95-EF0C-E076-FECC8B89DA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3109" y="2293597"/>
            <a:ext cx="9021135" cy="1050196"/>
          </a:xfrm>
        </p:spPr>
        <p:txBody>
          <a:bodyPr/>
          <a:lstStyle/>
          <a:p>
            <a:pPr algn="l"/>
            <a:r>
              <a:rPr lang="en-GB" sz="1800"/>
              <a:t>Be the right size to achieve efficiencies, improve capacity and withstand financial shocks (population of 500,000 or more)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097BF1-FB50-9D82-3608-32ACB3581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Criteria against which proposals will be assessed in coming to a decision on implementation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140D44A-6907-85F5-33D8-F670BEF8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Assessment criteria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24FC889-0359-B86E-846B-08595F7058F1}"/>
              </a:ext>
            </a:extLst>
          </p:cNvPr>
          <p:cNvSpPr txBox="1">
            <a:spLocks/>
          </p:cNvSpPr>
          <p:nvPr/>
        </p:nvSpPr>
        <p:spPr>
          <a:xfrm>
            <a:off x="953109" y="5053716"/>
            <a:ext cx="9021134" cy="727874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/>
          </a:p>
          <a:p>
            <a:pPr algn="l"/>
            <a:r>
              <a:rPr lang="en-GB" sz="1800"/>
              <a:t>Support devolution arrangements</a:t>
            </a:r>
          </a:p>
          <a:p>
            <a:pPr algn="l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27EB24E-450B-D490-8735-665F8C576EE0}"/>
              </a:ext>
            </a:extLst>
          </p:cNvPr>
          <p:cNvSpPr txBox="1">
            <a:spLocks/>
          </p:cNvSpPr>
          <p:nvPr/>
        </p:nvSpPr>
        <p:spPr>
          <a:xfrm>
            <a:off x="948860" y="5890885"/>
            <a:ext cx="9029629" cy="767148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/>
              <a:t>Enable stronger community engagement and neighbourhood empowerment</a:t>
            </a:r>
          </a:p>
        </p:txBody>
      </p:sp>
    </p:spTree>
    <p:extLst>
      <p:ext uri="{BB962C8B-B14F-4D97-AF65-F5344CB8AC3E}">
        <p14:creationId xmlns:p14="http://schemas.microsoft.com/office/powerpoint/2010/main" val="88288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E4E7-84CD-DA48-63F1-B36D8EB6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959A2-22C5-0D2E-AF90-123E2316C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356DC-334E-1146-8C47-B0DA3BCDFC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E2268E-3279-6D07-A9E1-9E3E4B4E3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98" y="1689306"/>
            <a:ext cx="9234063" cy="149105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/>
              <a:t>It is for councils to decide how best to engage locally and provide evidence of that activity in proposals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/>
              <a:t>Proposals should consider issues of local identity, and cultural and historic importance, ensuring ceremonial rights and privileges can be maintained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95CFCA-9B95-AC09-48F8-9BCE52562C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0999" y="3326733"/>
            <a:ext cx="5010899" cy="3243030"/>
          </a:xfrm>
        </p:spPr>
        <p:txBody>
          <a:bodyPr/>
          <a:lstStyle/>
          <a:p>
            <a:r>
              <a:rPr lang="en-GB" sz="1800"/>
              <a:t>For those areas where Commissioners have been appointed by the Secretary of State as part of a Best Value Intervention, their input will be important in the development of robust unitary proposals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83575A-1F7C-6AA5-0CCD-1299C16E06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Ensuring that proposals are informed by local views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EDA8807-AD27-4CC3-C66C-6DD6827D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engagement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11C0650-873C-A8E2-3F34-5BD1BF799469}"/>
              </a:ext>
            </a:extLst>
          </p:cNvPr>
          <p:cNvSpPr>
            <a:spLocks noGrp="1"/>
          </p:cNvSpPr>
          <p:nvPr/>
        </p:nvSpPr>
        <p:spPr>
          <a:xfrm>
            <a:off x="291243" y="3322352"/>
            <a:ext cx="5502276" cy="32392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>
                <a:latin typeface="Arial"/>
                <a:cs typeface="Arial"/>
              </a:rPr>
              <a:t>The views of other public sector providers will be crucial, including: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the relevant Mayor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Integrated Care 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PCC/PFCC/Fire and Rescue Authority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Higher Education and Further Education providers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National Park Authorities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Voluntary and third sector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Local Members of Parliament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cs typeface="Arial"/>
              </a:rPr>
              <a:t>Town and parish councils </a:t>
            </a:r>
          </a:p>
        </p:txBody>
      </p:sp>
    </p:spTree>
    <p:extLst>
      <p:ext uri="{BB962C8B-B14F-4D97-AF65-F5344CB8AC3E}">
        <p14:creationId xmlns:p14="http://schemas.microsoft.com/office/powerpoint/2010/main" val="57700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BD2C7-9374-69DA-2D0D-0DC77ED0B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356DC-334E-1146-8C47-B0DA3BCDF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5E5E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5E5E5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C296-8FFB-04C6-526F-308C89525C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1270" y="4114385"/>
            <a:ext cx="2896979" cy="1051200"/>
          </a:xfrm>
        </p:spPr>
        <p:txBody>
          <a:bodyPr/>
          <a:lstStyle/>
          <a:p>
            <a:r>
              <a:rPr lang="en-GB" sz="1600"/>
              <a:t>Any proposal due </a:t>
            </a:r>
            <a:r>
              <a:rPr lang="en-GB" sz="1600" b="1"/>
              <a:t>28 November</a:t>
            </a:r>
          </a:p>
          <a:p>
            <a:r>
              <a:rPr lang="en-GB" sz="1600"/>
              <a:t>Go-live 2028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9AC27-D652-652B-D0EB-501A84B2E8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07803" y="3919468"/>
            <a:ext cx="2466000" cy="1441035"/>
          </a:xfrm>
        </p:spPr>
        <p:txBody>
          <a:bodyPr/>
          <a:lstStyle/>
          <a:p>
            <a:r>
              <a:rPr lang="en-GB"/>
              <a:t>Local elections as scheduled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BE6DC-AE4E-D99B-8D05-8C1D1D5488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873" y="3861695"/>
            <a:ext cx="1346400" cy="1050196"/>
          </a:xfrm>
        </p:spPr>
        <p:txBody>
          <a:bodyPr/>
          <a:lstStyle/>
          <a:p>
            <a:r>
              <a:rPr lang="en-GB"/>
              <a:t>All other areas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B782CA-2AB9-61E8-61BB-BCA2CE4F5E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50743" y="1591463"/>
            <a:ext cx="2741031" cy="720511"/>
          </a:xfrm>
        </p:spPr>
        <p:txBody>
          <a:bodyPr/>
          <a:lstStyle/>
          <a:p>
            <a:r>
              <a:rPr lang="en-GB" sz="1600"/>
              <a:t>Any proposal due </a:t>
            </a:r>
            <a:r>
              <a:rPr lang="en-GB" sz="1600" b="1"/>
              <a:t>9 May </a:t>
            </a:r>
          </a:p>
          <a:p>
            <a:r>
              <a:rPr lang="en-GB" sz="1600"/>
              <a:t>Go-live 2027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13C947-90EE-D835-F711-BE5AFE7B37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16757" y="2459276"/>
            <a:ext cx="2466000" cy="1387344"/>
          </a:xfrm>
        </p:spPr>
        <p:txBody>
          <a:bodyPr/>
          <a:lstStyle/>
          <a:p>
            <a:r>
              <a:rPr lang="en-GB"/>
              <a:t>Local elections postponed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B2055E-6D00-5920-32D8-30AF40905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873" y="1618751"/>
            <a:ext cx="1346400" cy="680501"/>
          </a:xfrm>
        </p:spPr>
        <p:txBody>
          <a:bodyPr/>
          <a:lstStyle/>
          <a:p>
            <a:r>
              <a:rPr lang="en-GB"/>
              <a:t>Surrey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216506-E3B9-0119-E17F-733EDE284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0743" y="2627348"/>
            <a:ext cx="3006693" cy="1051200"/>
          </a:xfrm>
        </p:spPr>
        <p:txBody>
          <a:bodyPr/>
          <a:lstStyle/>
          <a:p>
            <a:r>
              <a:rPr lang="en-GB" sz="1600"/>
              <a:t>Any proposal due </a:t>
            </a:r>
            <a:r>
              <a:rPr lang="en-GB" sz="1600" b="1"/>
              <a:t>26 September</a:t>
            </a:r>
          </a:p>
          <a:p>
            <a:r>
              <a:rPr lang="en-GB" sz="1600"/>
              <a:t>Mayoral election in May 2026 </a:t>
            </a:r>
          </a:p>
          <a:p>
            <a:r>
              <a:rPr lang="en-GB" sz="1600"/>
              <a:t>Go-live 2028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D8981F-C430-B7FD-ED41-0D3D46AC4E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85085" y="1638755"/>
            <a:ext cx="2466000" cy="680501"/>
          </a:xfrm>
        </p:spPr>
        <p:txBody>
          <a:bodyPr/>
          <a:lstStyle/>
          <a:p>
            <a:r>
              <a:rPr lang="en-GB"/>
              <a:t>Local elections postponed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38CD82-317D-E09D-F05A-45632CA5E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919" y="2410061"/>
            <a:ext cx="1346400" cy="1387343"/>
          </a:xfrm>
        </p:spPr>
        <p:txBody>
          <a:bodyPr/>
          <a:lstStyle/>
          <a:p>
            <a:r>
              <a:rPr lang="en-GB"/>
              <a:t>DPP areas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081A64-BD06-CA5C-FEDE-B774BA455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919" y="568446"/>
            <a:ext cx="11528628" cy="393975"/>
          </a:xfrm>
        </p:spPr>
        <p:txBody>
          <a:bodyPr/>
          <a:lstStyle/>
          <a:p>
            <a:r>
              <a:rPr lang="en-US" sz="1600">
                <a:solidFill>
                  <a:srgbClr val="FF0000"/>
                </a:solidFill>
              </a:rPr>
              <a:t>. 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GB"/>
              <a:t>Response to invitation sent to all councils – districts, counties, </a:t>
            </a:r>
            <a:r>
              <a:rPr lang="en-GB" err="1"/>
              <a:t>unitaries</a:t>
            </a:r>
            <a:endParaRPr lang="en-GB"/>
          </a:p>
          <a:p>
            <a:r>
              <a:rPr lang="en-GB"/>
              <a:t>(actual go-live dates dependent on proposals received) </a:t>
            </a:r>
          </a:p>
          <a:p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BEEE67F-FFD6-1915-17B0-6A921D1E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259" y="151719"/>
            <a:ext cx="7618405" cy="387798"/>
          </a:xfrm>
        </p:spPr>
        <p:txBody>
          <a:bodyPr/>
          <a:lstStyle/>
          <a:p>
            <a:r>
              <a:rPr lang="en-GB"/>
              <a:t>Proposal submission dates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FE04CB4-0D78-BD22-2CDE-101004800704}"/>
              </a:ext>
            </a:extLst>
          </p:cNvPr>
          <p:cNvSpPr txBox="1">
            <a:spLocks/>
          </p:cNvSpPr>
          <p:nvPr/>
        </p:nvSpPr>
        <p:spPr>
          <a:xfrm>
            <a:off x="1838702" y="2459276"/>
            <a:ext cx="3290672" cy="133812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/>
              <a:t>Essex (Southend, Thurrock)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/>
              <a:t>Hampshire (IoW, Portsmouth, Southampton)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/>
              <a:t>East Sussex (Brighton) &amp;       West Sussex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/>
              <a:t>Norfolk &amp; Suffolk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CA9982C-2EDA-3A14-D065-28CD440F1977}"/>
              </a:ext>
            </a:extLst>
          </p:cNvPr>
          <p:cNvSpPr txBox="1">
            <a:spLocks/>
          </p:cNvSpPr>
          <p:nvPr/>
        </p:nvSpPr>
        <p:spPr>
          <a:xfrm>
            <a:off x="1838702" y="3881908"/>
            <a:ext cx="3290672" cy="29385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Cambridgeshire (Peterborough)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Derbyshire (Derby City)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Devon (Plymouth, Torbay)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Gloucestershire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Hertfordshire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Kent (Medway)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Lancashire (Blackburn with Darwen, Blackpool)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Leicestershire (Leicester City)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Lincolnshire (NE Lincs, N Lincs)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Nottinghamshire (Nottingham City)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Oxfordshire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Staffordshire (Stoke on Trent)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Warwickshire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/>
              <a:t>Worcestershire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009936-5AE4-EE29-E817-04B2AD0EC48A}"/>
              </a:ext>
            </a:extLst>
          </p:cNvPr>
          <p:cNvCxnSpPr>
            <a:cxnSpLocks/>
          </p:cNvCxnSpPr>
          <p:nvPr/>
        </p:nvCxnSpPr>
        <p:spPr>
          <a:xfrm flipV="1">
            <a:off x="4573447" y="1979005"/>
            <a:ext cx="3752619" cy="2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44F264-F29B-F828-7283-7DBEF00A8C21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7682757" y="3152948"/>
            <a:ext cx="6679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DCB15A-CB32-A719-94F5-AFC02FBFD866}"/>
              </a:ext>
            </a:extLst>
          </p:cNvPr>
          <p:cNvCxnSpPr>
            <a:stCxn id="4" idx="3"/>
            <a:endCxn id="3" idx="1"/>
          </p:cNvCxnSpPr>
          <p:nvPr/>
        </p:nvCxnSpPr>
        <p:spPr>
          <a:xfrm flipV="1">
            <a:off x="7673803" y="4639985"/>
            <a:ext cx="8274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6A0315C-B9DA-78A4-842C-37E46C36C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2912"/>
              </p:ext>
            </p:extLst>
          </p:nvPr>
        </p:nvGraphicFramePr>
        <p:xfrm>
          <a:off x="2332391" y="499780"/>
          <a:ext cx="380787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729">
                  <a:extLst>
                    <a:ext uri="{9D8B030D-6E8A-4147-A177-3AD203B41FA5}">
                      <a16:colId xmlns:a16="http://schemas.microsoft.com/office/drawing/2014/main" val="643896795"/>
                    </a:ext>
                  </a:extLst>
                </a:gridCol>
                <a:gridCol w="1220373">
                  <a:extLst>
                    <a:ext uri="{9D8B030D-6E8A-4147-A177-3AD203B41FA5}">
                      <a16:colId xmlns:a16="http://schemas.microsoft.com/office/drawing/2014/main" val="3738347618"/>
                    </a:ext>
                  </a:extLst>
                </a:gridCol>
                <a:gridCol w="436924">
                  <a:extLst>
                    <a:ext uri="{9D8B030D-6E8A-4147-A177-3AD203B41FA5}">
                      <a16:colId xmlns:a16="http://schemas.microsoft.com/office/drawing/2014/main" val="1912484553"/>
                    </a:ext>
                  </a:extLst>
                </a:gridCol>
                <a:gridCol w="1782850">
                  <a:extLst>
                    <a:ext uri="{9D8B030D-6E8A-4147-A177-3AD203B41FA5}">
                      <a16:colId xmlns:a16="http://schemas.microsoft.com/office/drawing/2014/main" val="378018347"/>
                    </a:ext>
                  </a:extLst>
                </a:gridCol>
              </a:tblGrid>
              <a:tr h="1714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Surrey LGR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Elections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478228"/>
                  </a:ext>
                </a:extLst>
              </a:tr>
              <a:tr h="3328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DPP devo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LGR – DPP and other 2 tier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915259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EA9CB48-7F38-A0C3-9E6D-F8B1ED1D5B5D}"/>
              </a:ext>
            </a:extLst>
          </p:cNvPr>
          <p:cNvGraphicFramePr>
            <a:graphicFrameLocks noGrp="1"/>
          </p:cNvGraphicFramePr>
          <p:nvPr/>
        </p:nvGraphicFramePr>
        <p:xfrm>
          <a:off x="195518" y="1467281"/>
          <a:ext cx="11606202" cy="5163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8734">
                  <a:extLst>
                    <a:ext uri="{9D8B030D-6E8A-4147-A177-3AD203B41FA5}">
                      <a16:colId xmlns:a16="http://schemas.microsoft.com/office/drawing/2014/main" val="1611757601"/>
                    </a:ext>
                  </a:extLst>
                </a:gridCol>
                <a:gridCol w="3868734">
                  <a:extLst>
                    <a:ext uri="{9D8B030D-6E8A-4147-A177-3AD203B41FA5}">
                      <a16:colId xmlns:a16="http://schemas.microsoft.com/office/drawing/2014/main" val="3827121384"/>
                    </a:ext>
                  </a:extLst>
                </a:gridCol>
                <a:gridCol w="3868734">
                  <a:extLst>
                    <a:ext uri="{9D8B030D-6E8A-4147-A177-3AD203B41FA5}">
                      <a16:colId xmlns:a16="http://schemas.microsoft.com/office/drawing/2014/main" val="3135028524"/>
                    </a:ext>
                  </a:extLst>
                </a:gridCol>
              </a:tblGrid>
              <a:tr h="353019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January - April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May - August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September - December 2025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71444"/>
                  </a:ext>
                </a:extLst>
              </a:tr>
              <a:tr h="14210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701363"/>
                  </a:ext>
                </a:extLst>
              </a:tr>
              <a:tr h="353019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January - April 2026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May - August 2026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September - December 2026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12759"/>
                  </a:ext>
                </a:extLst>
              </a:tr>
              <a:tr h="1517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32854"/>
                  </a:ext>
                </a:extLst>
              </a:tr>
              <a:tr h="353019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April 2027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May - December 2027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April 2028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59927"/>
                  </a:ext>
                </a:extLst>
              </a:tr>
              <a:tr h="11649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127362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678D76B-0234-B1C5-4CF6-E7B12EA26D1F}"/>
              </a:ext>
            </a:extLst>
          </p:cNvPr>
          <p:cNvSpPr txBox="1"/>
          <p:nvPr/>
        </p:nvSpPr>
        <p:spPr>
          <a:xfrm>
            <a:off x="4365253" y="4796411"/>
            <a:ext cx="1809498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May 26 local elections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0FD57-6508-4CE7-C325-2FA4361BE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/>
        <p:txBody>
          <a:bodyPr/>
          <a:lstStyle/>
          <a:p>
            <a:fld id="{318356DC-334E-1146-8C47-B0DA3BCDFC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18F90-F3D7-A6E0-CF2D-6BF60C2FB5B4}"/>
              </a:ext>
            </a:extLst>
          </p:cNvPr>
          <p:cNvSpPr txBox="1"/>
          <p:nvPr/>
        </p:nvSpPr>
        <p:spPr>
          <a:xfrm>
            <a:off x="4386103" y="6239328"/>
            <a:ext cx="3154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Shadow unitary elections (as soon as possible)  </a:t>
            </a: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9C6086C0-0976-BE84-FB92-B9F6F0126D71}"/>
              </a:ext>
            </a:extLst>
          </p:cNvPr>
          <p:cNvSpPr/>
          <p:nvPr/>
        </p:nvSpPr>
        <p:spPr>
          <a:xfrm>
            <a:off x="4148137" y="6286843"/>
            <a:ext cx="194153" cy="169273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77DF6B-090A-9496-BF3B-1B2FE09B5015}"/>
              </a:ext>
            </a:extLst>
          </p:cNvPr>
          <p:cNvSpPr txBox="1"/>
          <p:nvPr/>
        </p:nvSpPr>
        <p:spPr>
          <a:xfrm>
            <a:off x="4290065" y="1865198"/>
            <a:ext cx="3362508" cy="24455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DPP CCA decisions post consultation</a:t>
            </a: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A539C245-E241-B91D-EDB3-987EA7843F7A}"/>
              </a:ext>
            </a:extLst>
          </p:cNvPr>
          <p:cNvSpPr/>
          <p:nvPr/>
        </p:nvSpPr>
        <p:spPr>
          <a:xfrm>
            <a:off x="4104200" y="1869323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7E4CA548-9377-98D4-49A4-7A012BC0BF4E}"/>
              </a:ext>
            </a:extLst>
          </p:cNvPr>
          <p:cNvSpPr/>
          <p:nvPr/>
        </p:nvSpPr>
        <p:spPr>
          <a:xfrm>
            <a:off x="225002" y="2169023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FBC241-31E5-E4D5-6767-DB7A34CD383C}"/>
              </a:ext>
            </a:extLst>
          </p:cNvPr>
          <p:cNvSpPr txBox="1"/>
          <p:nvPr/>
        </p:nvSpPr>
        <p:spPr>
          <a:xfrm>
            <a:off x="8349846" y="4372485"/>
            <a:ext cx="2199665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>
                <a:cs typeface="Arial"/>
              </a:rPr>
              <a:t>Any transitional legislation for Surrey unitary(s)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88E478-0F3B-3F23-BBDE-CFA8659AE75F}"/>
              </a:ext>
            </a:extLst>
          </p:cNvPr>
          <p:cNvSpPr txBox="1"/>
          <p:nvPr/>
        </p:nvSpPr>
        <p:spPr>
          <a:xfrm>
            <a:off x="8165115" y="2063802"/>
            <a:ext cx="1699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Govt receives LGR proposals from DPP areas (26 Sept)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B526EB-8BD2-2CE5-B7BB-6E488EFE7E00}"/>
              </a:ext>
            </a:extLst>
          </p:cNvPr>
          <p:cNvSpPr txBox="1"/>
          <p:nvPr/>
        </p:nvSpPr>
        <p:spPr>
          <a:xfrm>
            <a:off x="4365253" y="3591148"/>
            <a:ext cx="2094022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Mayoral election to CCA (DPP)</a:t>
            </a:r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A4FE557B-1BC3-BBA5-8648-EA27C22E6875}"/>
              </a:ext>
            </a:extLst>
          </p:cNvPr>
          <p:cNvSpPr/>
          <p:nvPr/>
        </p:nvSpPr>
        <p:spPr>
          <a:xfrm>
            <a:off x="4141422" y="3617721"/>
            <a:ext cx="223831" cy="204537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3DCB8D-CDE7-C5A9-0BAA-C3A795DB62F4}"/>
              </a:ext>
            </a:extLst>
          </p:cNvPr>
          <p:cNvSpPr txBox="1"/>
          <p:nvPr/>
        </p:nvSpPr>
        <p:spPr>
          <a:xfrm>
            <a:off x="8302243" y="5583814"/>
            <a:ext cx="2452608" cy="2616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>
                <a:cs typeface="Arial"/>
              </a:rPr>
              <a:t>New </a:t>
            </a:r>
            <a:r>
              <a:rPr lang="en-GB" sz="1100" err="1">
                <a:cs typeface="Arial"/>
              </a:rPr>
              <a:t>unitaries</a:t>
            </a:r>
            <a:r>
              <a:rPr lang="en-GB" sz="1100">
                <a:cs typeface="Arial"/>
              </a:rPr>
              <a:t> Go-live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DC6310-52CD-E3E4-2AEC-21B9E9D55234}"/>
              </a:ext>
            </a:extLst>
          </p:cNvPr>
          <p:cNvSpPr txBox="1"/>
          <p:nvPr/>
        </p:nvSpPr>
        <p:spPr>
          <a:xfrm>
            <a:off x="422953" y="1815277"/>
            <a:ext cx="3529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Government consults on Mayoral devolution (Feb – Apr)</a:t>
            </a:r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6D15D716-AA55-1AB8-9E05-02DE80BD815F}"/>
              </a:ext>
            </a:extLst>
          </p:cNvPr>
          <p:cNvSpPr/>
          <p:nvPr/>
        </p:nvSpPr>
        <p:spPr>
          <a:xfrm>
            <a:off x="225002" y="1844973"/>
            <a:ext cx="204537" cy="204537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13D49C-A509-A017-47EB-D3A18B63017C}"/>
              </a:ext>
            </a:extLst>
          </p:cNvPr>
          <p:cNvSpPr txBox="1"/>
          <p:nvPr/>
        </p:nvSpPr>
        <p:spPr>
          <a:xfrm>
            <a:off x="473037" y="2120454"/>
            <a:ext cx="135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Govt. issues statutory invite for LGR proposals (5 Feb)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7A4623-D7AC-12F1-232D-A32DCB25470C}"/>
              </a:ext>
            </a:extLst>
          </p:cNvPr>
          <p:cNvSpPr txBox="1"/>
          <p:nvPr/>
        </p:nvSpPr>
        <p:spPr>
          <a:xfrm>
            <a:off x="8193313" y="1835413"/>
            <a:ext cx="2693894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DPP CCA legislation laid with local consent</a:t>
            </a:r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A0385623-2B7B-E5F5-F02C-01410E1311BD}"/>
              </a:ext>
            </a:extLst>
          </p:cNvPr>
          <p:cNvSpPr/>
          <p:nvPr/>
        </p:nvSpPr>
        <p:spPr>
          <a:xfrm>
            <a:off x="8006931" y="1872663"/>
            <a:ext cx="174613" cy="204430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E1528C-773E-BA07-AF5D-032753D7DB1C}"/>
              </a:ext>
            </a:extLst>
          </p:cNvPr>
          <p:cNvSpPr txBox="1"/>
          <p:nvPr/>
        </p:nvSpPr>
        <p:spPr>
          <a:xfrm>
            <a:off x="2369603" y="2120454"/>
            <a:ext cx="137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Government receives interim LGR plan from all areas (21 March)</a:t>
            </a:r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609E0EBE-2443-589C-E776-3C942D7A6552}"/>
              </a:ext>
            </a:extLst>
          </p:cNvPr>
          <p:cNvSpPr/>
          <p:nvPr/>
        </p:nvSpPr>
        <p:spPr>
          <a:xfrm>
            <a:off x="2041161" y="2198177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tar: 5 Points 68">
            <a:extLst>
              <a:ext uri="{FF2B5EF4-FFF2-40B4-BE49-F238E27FC236}">
                <a16:creationId xmlns:a16="http://schemas.microsoft.com/office/drawing/2014/main" id="{41DB732C-4D6F-0D12-00DF-9117B9FB5342}"/>
              </a:ext>
            </a:extLst>
          </p:cNvPr>
          <p:cNvSpPr/>
          <p:nvPr/>
        </p:nvSpPr>
        <p:spPr>
          <a:xfrm>
            <a:off x="4117780" y="3031938"/>
            <a:ext cx="166626" cy="158375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E66E8F-CF5E-63E3-7DC1-EC8B68929F9C}"/>
              </a:ext>
            </a:extLst>
          </p:cNvPr>
          <p:cNvSpPr txBox="1"/>
          <p:nvPr/>
        </p:nvSpPr>
        <p:spPr>
          <a:xfrm>
            <a:off x="6098203" y="2526721"/>
            <a:ext cx="209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Govt consults on Surrey LGR proposal(s)</a:t>
            </a:r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924528BA-D8BB-B164-3245-6F2CD904340D}"/>
              </a:ext>
            </a:extLst>
          </p:cNvPr>
          <p:cNvSpPr/>
          <p:nvPr/>
        </p:nvSpPr>
        <p:spPr>
          <a:xfrm>
            <a:off x="5946114" y="2609215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Star: 5 Points 103">
            <a:extLst>
              <a:ext uri="{FF2B5EF4-FFF2-40B4-BE49-F238E27FC236}">
                <a16:creationId xmlns:a16="http://schemas.microsoft.com/office/drawing/2014/main" id="{1E52C072-35A3-5375-8197-FC2FA6467966}"/>
              </a:ext>
            </a:extLst>
          </p:cNvPr>
          <p:cNvSpPr/>
          <p:nvPr/>
        </p:nvSpPr>
        <p:spPr>
          <a:xfrm>
            <a:off x="8010025" y="2170022"/>
            <a:ext cx="174613" cy="204430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7CDCB52-703D-5EC7-2383-D6759812A843}"/>
              </a:ext>
            </a:extLst>
          </p:cNvPr>
          <p:cNvSpPr txBox="1"/>
          <p:nvPr/>
        </p:nvSpPr>
        <p:spPr>
          <a:xfrm>
            <a:off x="4249061" y="2521263"/>
            <a:ext cx="16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Govt receives Surrey LGR proposal(s) (9 May)</a:t>
            </a:r>
          </a:p>
        </p:txBody>
      </p:sp>
      <p:sp>
        <p:nvSpPr>
          <p:cNvPr id="111" name="Star: 5 Points 110">
            <a:extLst>
              <a:ext uri="{FF2B5EF4-FFF2-40B4-BE49-F238E27FC236}">
                <a16:creationId xmlns:a16="http://schemas.microsoft.com/office/drawing/2014/main" id="{0B9A042B-D5A1-81C6-29CB-16E9699A077B}"/>
              </a:ext>
            </a:extLst>
          </p:cNvPr>
          <p:cNvSpPr/>
          <p:nvPr/>
        </p:nvSpPr>
        <p:spPr>
          <a:xfrm>
            <a:off x="4086499" y="2590977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0E918BD-8DF5-0926-7FC1-94958B4482BD}"/>
              </a:ext>
            </a:extLst>
          </p:cNvPr>
          <p:cNvSpPr txBox="1"/>
          <p:nvPr/>
        </p:nvSpPr>
        <p:spPr>
          <a:xfrm>
            <a:off x="10071129" y="2026003"/>
            <a:ext cx="1818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Govt receives final LGR proposals from other 2-tier areas (28 Nov)</a:t>
            </a:r>
          </a:p>
        </p:txBody>
      </p:sp>
      <p:sp>
        <p:nvSpPr>
          <p:cNvPr id="116" name="Star: 5 Points 115">
            <a:extLst>
              <a:ext uri="{FF2B5EF4-FFF2-40B4-BE49-F238E27FC236}">
                <a16:creationId xmlns:a16="http://schemas.microsoft.com/office/drawing/2014/main" id="{3FA87773-5898-945B-B2DA-A6B4154FA1B4}"/>
              </a:ext>
            </a:extLst>
          </p:cNvPr>
          <p:cNvSpPr/>
          <p:nvPr/>
        </p:nvSpPr>
        <p:spPr>
          <a:xfrm>
            <a:off x="9850573" y="2135617"/>
            <a:ext cx="174613" cy="204430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0E329606-84AC-1100-B48B-E8FC2CC7B325}"/>
              </a:ext>
            </a:extLst>
          </p:cNvPr>
          <p:cNvSpPr/>
          <p:nvPr/>
        </p:nvSpPr>
        <p:spPr>
          <a:xfrm>
            <a:off x="8017612" y="2638846"/>
            <a:ext cx="174613" cy="204430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E5B3AA2-2D37-1D33-9490-6200563F4F24}"/>
              </a:ext>
            </a:extLst>
          </p:cNvPr>
          <p:cNvSpPr txBox="1"/>
          <p:nvPr/>
        </p:nvSpPr>
        <p:spPr>
          <a:xfrm>
            <a:off x="2366582" y="3892358"/>
            <a:ext cx="1610239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Consultation on other 2-tier area LGR proposals </a:t>
            </a:r>
          </a:p>
        </p:txBody>
      </p:sp>
      <p:sp>
        <p:nvSpPr>
          <p:cNvPr id="130" name="Star: 5 Points 129">
            <a:extLst>
              <a:ext uri="{FF2B5EF4-FFF2-40B4-BE49-F238E27FC236}">
                <a16:creationId xmlns:a16="http://schemas.microsoft.com/office/drawing/2014/main" id="{596D1DCC-DD00-36E3-E79E-3FAA8CCBA8AC}"/>
              </a:ext>
            </a:extLst>
          </p:cNvPr>
          <p:cNvSpPr/>
          <p:nvPr/>
        </p:nvSpPr>
        <p:spPr>
          <a:xfrm>
            <a:off x="2138238" y="3939113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B74663-1C82-5402-6CC1-2A9C698ACD94}"/>
              </a:ext>
            </a:extLst>
          </p:cNvPr>
          <p:cNvSpPr txBox="1"/>
          <p:nvPr/>
        </p:nvSpPr>
        <p:spPr>
          <a:xfrm>
            <a:off x="8215998" y="2585584"/>
            <a:ext cx="1546978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Govt. decision on Surrey LGR proposal(s)</a:t>
            </a:r>
            <a:endParaRPr lang="en-GB" sz="1100"/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1646C485-867E-91FA-5864-D0FB6DDB0CCF}"/>
              </a:ext>
            </a:extLst>
          </p:cNvPr>
          <p:cNvSpPr/>
          <p:nvPr/>
        </p:nvSpPr>
        <p:spPr>
          <a:xfrm>
            <a:off x="9883648" y="2674196"/>
            <a:ext cx="174613" cy="204430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3504A78-918B-02EC-D605-D086452B737F}"/>
              </a:ext>
            </a:extLst>
          </p:cNvPr>
          <p:cNvSpPr txBox="1"/>
          <p:nvPr/>
        </p:nvSpPr>
        <p:spPr>
          <a:xfrm>
            <a:off x="10139663" y="2603822"/>
            <a:ext cx="99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Surrey LGR legislation laid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32BC5C-EEF7-9926-3A77-914C535F4612}"/>
              </a:ext>
            </a:extLst>
          </p:cNvPr>
          <p:cNvSpPr txBox="1"/>
          <p:nvPr/>
        </p:nvSpPr>
        <p:spPr>
          <a:xfrm>
            <a:off x="4385032" y="4354073"/>
            <a:ext cx="2094022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Election for Surrey ‘Shadow’ Unitary(s)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EF1F25-430C-12AC-0D9B-D428853BD25F}"/>
              </a:ext>
            </a:extLst>
          </p:cNvPr>
          <p:cNvSpPr txBox="1"/>
          <p:nvPr/>
        </p:nvSpPr>
        <p:spPr>
          <a:xfrm>
            <a:off x="510697" y="3564517"/>
            <a:ext cx="3454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CCA legislation approved by parliament and legislation in force (DPP</a:t>
            </a:r>
            <a:r>
              <a:rPr lang="en-GB" sz="1100"/>
              <a:t>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CCF0154-2D98-9E75-1F79-EA2A6D8A513D}"/>
              </a:ext>
            </a:extLst>
          </p:cNvPr>
          <p:cNvSpPr txBox="1"/>
          <p:nvPr/>
        </p:nvSpPr>
        <p:spPr>
          <a:xfrm>
            <a:off x="502434" y="4441151"/>
            <a:ext cx="1505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LGR legislation approved for Surrey</a:t>
            </a:r>
          </a:p>
        </p:txBody>
      </p:sp>
      <p:sp>
        <p:nvSpPr>
          <p:cNvPr id="137" name="Star: 5 Points 136">
            <a:extLst>
              <a:ext uri="{FF2B5EF4-FFF2-40B4-BE49-F238E27FC236}">
                <a16:creationId xmlns:a16="http://schemas.microsoft.com/office/drawing/2014/main" id="{007496C8-CAF9-337A-B272-6C2B969E5A0A}"/>
              </a:ext>
            </a:extLst>
          </p:cNvPr>
          <p:cNvSpPr/>
          <p:nvPr/>
        </p:nvSpPr>
        <p:spPr>
          <a:xfrm>
            <a:off x="254281" y="4490914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5693C7-8698-A0CA-FD2D-839833519A74}"/>
              </a:ext>
            </a:extLst>
          </p:cNvPr>
          <p:cNvSpPr txBox="1"/>
          <p:nvPr/>
        </p:nvSpPr>
        <p:spPr>
          <a:xfrm>
            <a:off x="489039" y="3953963"/>
            <a:ext cx="1619158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Govt. decision on DPP</a:t>
            </a:r>
            <a:r>
              <a:rPr lang="en-GB" sz="1000" i="1"/>
              <a:t> </a:t>
            </a:r>
            <a:r>
              <a:rPr lang="en-GB" sz="1000"/>
              <a:t>LGR proposals</a:t>
            </a:r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294163D9-6B98-06CC-EE74-D9E07BA29B11}"/>
              </a:ext>
            </a:extLst>
          </p:cNvPr>
          <p:cNvSpPr/>
          <p:nvPr/>
        </p:nvSpPr>
        <p:spPr>
          <a:xfrm>
            <a:off x="254281" y="3640015"/>
            <a:ext cx="223831" cy="204537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3FC11C4-04CE-4D98-5BFB-007659ADA524}"/>
              </a:ext>
            </a:extLst>
          </p:cNvPr>
          <p:cNvSpPr/>
          <p:nvPr/>
        </p:nvSpPr>
        <p:spPr>
          <a:xfrm>
            <a:off x="269119" y="3976675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Star: 5 Points 133">
            <a:extLst>
              <a:ext uri="{FF2B5EF4-FFF2-40B4-BE49-F238E27FC236}">
                <a16:creationId xmlns:a16="http://schemas.microsoft.com/office/drawing/2014/main" id="{B1683EDE-BD1B-6EA2-BC78-E7ABE72BA5E1}"/>
              </a:ext>
            </a:extLst>
          </p:cNvPr>
          <p:cNvSpPr/>
          <p:nvPr/>
        </p:nvSpPr>
        <p:spPr>
          <a:xfrm>
            <a:off x="4156153" y="4407786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EC17988-7716-568E-265D-7BDE86B0126B}"/>
              </a:ext>
            </a:extLst>
          </p:cNvPr>
          <p:cNvSpPr txBox="1"/>
          <p:nvPr/>
        </p:nvSpPr>
        <p:spPr>
          <a:xfrm>
            <a:off x="4385032" y="3871755"/>
            <a:ext cx="2462726" cy="4077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Govt decision on proposals for other 2-tier areas following consultation </a:t>
            </a:r>
          </a:p>
        </p:txBody>
      </p:sp>
      <p:sp>
        <p:nvSpPr>
          <p:cNvPr id="138" name="Star: 5 Points 137">
            <a:extLst>
              <a:ext uri="{FF2B5EF4-FFF2-40B4-BE49-F238E27FC236}">
                <a16:creationId xmlns:a16="http://schemas.microsoft.com/office/drawing/2014/main" id="{5BC589E6-B787-4425-A67B-09A1FE0009E4}"/>
              </a:ext>
            </a:extLst>
          </p:cNvPr>
          <p:cNvSpPr/>
          <p:nvPr/>
        </p:nvSpPr>
        <p:spPr>
          <a:xfrm>
            <a:off x="4156153" y="3945610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FEC8E2-8173-A7C2-D6FD-841ECE167124}"/>
              </a:ext>
            </a:extLst>
          </p:cNvPr>
          <p:cNvSpPr txBox="1"/>
          <p:nvPr/>
        </p:nvSpPr>
        <p:spPr>
          <a:xfrm>
            <a:off x="7163357" y="3737317"/>
            <a:ext cx="2979412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LGR  legislation prepared and laid for DPP and other 2-tier areas </a:t>
            </a:r>
          </a:p>
        </p:txBody>
      </p:sp>
      <p:sp>
        <p:nvSpPr>
          <p:cNvPr id="143" name="Star: 5 Points 142">
            <a:extLst>
              <a:ext uri="{FF2B5EF4-FFF2-40B4-BE49-F238E27FC236}">
                <a16:creationId xmlns:a16="http://schemas.microsoft.com/office/drawing/2014/main" id="{36E5F7C5-CAD3-CA24-BD26-E8DC3A1B1E33}"/>
              </a:ext>
            </a:extLst>
          </p:cNvPr>
          <p:cNvSpPr/>
          <p:nvPr/>
        </p:nvSpPr>
        <p:spPr>
          <a:xfrm>
            <a:off x="6951061" y="3912011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7A5B5C3-D7AD-F876-C711-D5ADB15E0910}"/>
              </a:ext>
            </a:extLst>
          </p:cNvPr>
          <p:cNvSpPr txBox="1"/>
          <p:nvPr/>
        </p:nvSpPr>
        <p:spPr>
          <a:xfrm>
            <a:off x="584230" y="5972290"/>
            <a:ext cx="305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Surrey Unitary(s) Go-live (April)</a:t>
            </a:r>
          </a:p>
        </p:txBody>
      </p:sp>
      <p:sp>
        <p:nvSpPr>
          <p:cNvPr id="150" name="Star: 5 Points 149">
            <a:extLst>
              <a:ext uri="{FF2B5EF4-FFF2-40B4-BE49-F238E27FC236}">
                <a16:creationId xmlns:a16="http://schemas.microsoft.com/office/drawing/2014/main" id="{E60B0D18-2C8F-E144-B798-BC13A4049E07}"/>
              </a:ext>
            </a:extLst>
          </p:cNvPr>
          <p:cNvSpPr/>
          <p:nvPr/>
        </p:nvSpPr>
        <p:spPr>
          <a:xfrm>
            <a:off x="299950" y="5991304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CBAB243-95D0-6EA3-BCFF-0A8D43E1107D}"/>
              </a:ext>
            </a:extLst>
          </p:cNvPr>
          <p:cNvSpPr/>
          <p:nvPr/>
        </p:nvSpPr>
        <p:spPr>
          <a:xfrm>
            <a:off x="4157822" y="4812987"/>
            <a:ext cx="166626" cy="158375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8332-1167-778A-E6FD-E575001474CE}"/>
              </a:ext>
            </a:extLst>
          </p:cNvPr>
          <p:cNvSpPr txBox="1"/>
          <p:nvPr/>
        </p:nvSpPr>
        <p:spPr>
          <a:xfrm>
            <a:off x="4280652" y="2995576"/>
            <a:ext cx="1809498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/>
              <a:t>May 25 local elections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FB2B974C-6FA1-34DE-CB2B-B418A981CCB6}"/>
              </a:ext>
            </a:extLst>
          </p:cNvPr>
          <p:cNvSpPr/>
          <p:nvPr/>
        </p:nvSpPr>
        <p:spPr>
          <a:xfrm>
            <a:off x="4133299" y="5546845"/>
            <a:ext cx="223831" cy="204537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B177F-ED41-B324-510F-C732AB904087}"/>
              </a:ext>
            </a:extLst>
          </p:cNvPr>
          <p:cNvSpPr txBox="1"/>
          <p:nvPr/>
        </p:nvSpPr>
        <p:spPr>
          <a:xfrm>
            <a:off x="4397298" y="5513170"/>
            <a:ext cx="2199665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>
                <a:cs typeface="Arial"/>
              </a:rPr>
              <a:t>Any transitional legislation needed prepared and laid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43B43F3-98B4-368C-DD85-83EF4FF2616D}"/>
              </a:ext>
            </a:extLst>
          </p:cNvPr>
          <p:cNvSpPr/>
          <p:nvPr/>
        </p:nvSpPr>
        <p:spPr>
          <a:xfrm>
            <a:off x="8053084" y="4413070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1323223-45FD-D968-9F4C-C1E8C798E627}"/>
              </a:ext>
            </a:extLst>
          </p:cNvPr>
          <p:cNvSpPr/>
          <p:nvPr/>
        </p:nvSpPr>
        <p:spPr>
          <a:xfrm>
            <a:off x="2438701" y="1011368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9EEA16F-E354-5FC5-6942-4318820883C9}"/>
              </a:ext>
            </a:extLst>
          </p:cNvPr>
          <p:cNvSpPr/>
          <p:nvPr/>
        </p:nvSpPr>
        <p:spPr>
          <a:xfrm>
            <a:off x="2438700" y="624478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1A3B913-551C-F75D-E21D-DDDC17528675}"/>
              </a:ext>
            </a:extLst>
          </p:cNvPr>
          <p:cNvSpPr/>
          <p:nvPr/>
        </p:nvSpPr>
        <p:spPr>
          <a:xfrm>
            <a:off x="4079450" y="981097"/>
            <a:ext cx="174613" cy="204430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BAA55F4-D41C-EDA3-F676-E191E819C554}"/>
              </a:ext>
            </a:extLst>
          </p:cNvPr>
          <p:cNvSpPr/>
          <p:nvPr/>
        </p:nvSpPr>
        <p:spPr>
          <a:xfrm>
            <a:off x="8038244" y="5612350"/>
            <a:ext cx="223831" cy="204537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A900E59-27C6-9820-49F7-55CCD09DC36B}"/>
              </a:ext>
            </a:extLst>
          </p:cNvPr>
          <p:cNvSpPr/>
          <p:nvPr/>
        </p:nvSpPr>
        <p:spPr>
          <a:xfrm>
            <a:off x="232351" y="2552769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F926A19-097F-5FA5-CBB4-44306909FAB1}"/>
              </a:ext>
            </a:extLst>
          </p:cNvPr>
          <p:cNvSpPr/>
          <p:nvPr/>
        </p:nvSpPr>
        <p:spPr>
          <a:xfrm>
            <a:off x="2045692" y="2560747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DE48694-ABFC-FDD5-665C-A9D40BC2D98A}"/>
              </a:ext>
            </a:extLst>
          </p:cNvPr>
          <p:cNvSpPr/>
          <p:nvPr/>
        </p:nvSpPr>
        <p:spPr>
          <a:xfrm>
            <a:off x="4064306" y="599288"/>
            <a:ext cx="213723" cy="192883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A71542A-BFEA-B2C2-3BD6-3D7D82F3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576" y="156053"/>
            <a:ext cx="5527982" cy="1143194"/>
          </a:xfrm>
        </p:spPr>
        <p:txBody>
          <a:bodyPr/>
          <a:lstStyle/>
          <a:p>
            <a:r>
              <a:rPr lang="en-US" sz="2400"/>
              <a:t>Indicative LGR Timelines</a:t>
            </a:r>
            <a:br>
              <a:rPr lang="en-US" sz="2400"/>
            </a:br>
            <a:r>
              <a:rPr lang="en-GB" sz="2400"/>
              <a:t>for Surrey, DPP &amp; all other 2-tier areas</a:t>
            </a:r>
            <a:br>
              <a:rPr lang="en-US" sz="2400"/>
            </a:br>
            <a:r>
              <a:rPr lang="en-US" sz="1400">
                <a:solidFill>
                  <a:srgbClr val="FF0000"/>
                </a:solidFill>
              </a:rPr>
              <a:t>Potential planning assumptions for ambitious timetabling. 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Actual timings will be dependent on proposals received</a:t>
            </a:r>
            <a:endParaRPr lang="en-GB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4C8DA-3701-6530-39F3-94D986BE5C6F}"/>
              </a:ext>
            </a:extLst>
          </p:cNvPr>
          <p:cNvSpPr txBox="1"/>
          <p:nvPr/>
        </p:nvSpPr>
        <p:spPr>
          <a:xfrm>
            <a:off x="4260086" y="2102586"/>
            <a:ext cx="3520879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Govt. announces final DPP areas (Spring)</a:t>
            </a:r>
          </a:p>
          <a:p>
            <a:r>
              <a:rPr lang="en-GB" sz="1000"/>
              <a:t>Govt. publishes consultation results summary (Spring)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199DAB1-CD39-D683-23DE-3EBBB33CCDCA}"/>
              </a:ext>
            </a:extLst>
          </p:cNvPr>
          <p:cNvSpPr/>
          <p:nvPr/>
        </p:nvSpPr>
        <p:spPr>
          <a:xfrm>
            <a:off x="4133768" y="2212793"/>
            <a:ext cx="194153" cy="194662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9ED45E8-AE90-7EDF-3C7A-BC50AAD1435A}"/>
              </a:ext>
            </a:extLst>
          </p:cNvPr>
          <p:cNvSpPr/>
          <p:nvPr/>
        </p:nvSpPr>
        <p:spPr>
          <a:xfrm>
            <a:off x="6935421" y="3644934"/>
            <a:ext cx="223831" cy="204537"/>
          </a:xfrm>
          <a:prstGeom prst="star5">
            <a:avLst>
              <a:gd name="adj" fmla="val 23971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592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11131-030C-C3EE-AABE-D2DE8D2B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FDA40-C724-4347-46BD-C4B9C38C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356DC-334E-1146-8C47-B0DA3BCDFCC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3790-44F2-68A2-2580-69D6B048D8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7531" y="4510635"/>
            <a:ext cx="3447093" cy="1050196"/>
          </a:xfrm>
        </p:spPr>
        <p:txBody>
          <a:bodyPr/>
          <a:lstStyle/>
          <a:p>
            <a:r>
              <a:rPr lang="en-GB"/>
              <a:t>The level of detail that is possible at this stage may vary from place to place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8C3D7F-2588-9EBA-DFF5-C4964559EC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7531" y="3355409"/>
            <a:ext cx="3447093" cy="1050196"/>
          </a:xfrm>
        </p:spPr>
        <p:txBody>
          <a:bodyPr/>
          <a:lstStyle/>
          <a:p>
            <a:r>
              <a:rPr lang="en-GB"/>
              <a:t>There is no template for the interim plans, it is entirely up to areas how they wish to present their initial thinking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B07E5A-74AB-F441-B35E-28529A8E3E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7531" y="5646917"/>
            <a:ext cx="3447094" cy="1050196"/>
          </a:xfrm>
        </p:spPr>
        <p:txBody>
          <a:bodyPr/>
          <a:lstStyle/>
          <a:p>
            <a:r>
              <a:rPr lang="en-GB"/>
              <a:t>Interim plan may describe more than one potential proposal for the area, if there is more than one option under consideration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CD7B0C-586B-B5D3-3F7F-97F18FBAF2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532" y="1560249"/>
            <a:ext cx="10157540" cy="1690130"/>
          </a:xfrm>
        </p:spPr>
        <p:txBody>
          <a:bodyPr/>
          <a:lstStyle/>
          <a:p>
            <a:r>
              <a:rPr lang="en-GB" sz="2400" b="0"/>
              <a:t>Each area should submit an interim plan on or before </a:t>
            </a:r>
            <a:r>
              <a:rPr lang="en-GB" sz="2400"/>
              <a:t>21 March 2025</a:t>
            </a:r>
          </a:p>
          <a:p>
            <a:r>
              <a:rPr lang="en-GB" sz="2400" b="0"/>
              <a:t>Sets out progress on developing proposals in line with the criteria</a:t>
            </a:r>
          </a:p>
          <a:p>
            <a:r>
              <a:rPr lang="en-GB" sz="2400" b="0"/>
              <a:t>Check-in point to show direction, momentum &amp; assurance that councils working together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FAB84D-0427-3FD2-00E4-B85C26038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What needs to be included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4A064C3-2DD5-6ACD-1DCD-4A8BB231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Interim plans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2EB8A8C-1EFB-BC3F-552C-F3303725FD40}"/>
              </a:ext>
            </a:extLst>
          </p:cNvPr>
          <p:cNvSpPr txBox="1">
            <a:spLocks/>
          </p:cNvSpPr>
          <p:nvPr/>
        </p:nvSpPr>
        <p:spPr>
          <a:xfrm>
            <a:off x="4465982" y="3347559"/>
            <a:ext cx="6639089" cy="34030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b="1" kern="1200" dirty="0" smtClean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>
                <a:solidFill>
                  <a:srgbClr val="012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/>
          </a:p>
          <a:p>
            <a:pPr algn="l"/>
            <a:r>
              <a:rPr lang="en-GB" b="0"/>
              <a:t>To include: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size and boundaries of new councils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 indicative costs and efficiencies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options for future service transformation opportunities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councillor numbers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supporting devolution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local engagement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/>
              <a:t>indicative costs of implementing proposals and standing up an implementation team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04709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3FE91-4B67-A51F-5D3A-6EA5662E4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356DC-334E-1146-8C47-B0DA3BCDF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5E5E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5E5E5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2E2BE-B70E-3DB6-5D9A-B40106B84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5499" y="4761632"/>
            <a:ext cx="4514400" cy="754053"/>
          </a:xfrm>
        </p:spPr>
        <p:txBody>
          <a:bodyPr/>
          <a:lstStyle/>
          <a:p>
            <a:r>
              <a:rPr lang="en-GB" sz="1500"/>
              <a:t>Will be more interested in content than glossy, expensive documents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12B978-554F-0656-AA7D-10F05A0210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9999" y="4453856"/>
            <a:ext cx="4588901" cy="221599"/>
          </a:xfrm>
        </p:spPr>
        <p:txBody>
          <a:bodyPr/>
          <a:lstStyle/>
          <a:p>
            <a:pPr algn="r"/>
            <a:r>
              <a:rPr lang="en-GB"/>
              <a:t>What we don’t need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D84372-3361-9255-49CF-B6DAE52F58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67181" y="2387873"/>
            <a:ext cx="4799320" cy="1231106"/>
          </a:xfrm>
        </p:spPr>
        <p:txBody>
          <a:bodyPr/>
          <a:lstStyle/>
          <a:p>
            <a:r>
              <a:rPr lang="en-GB" sz="1500"/>
              <a:t>Invitation letter set out commitment to make available capacity resource for areas</a:t>
            </a:r>
          </a:p>
          <a:p>
            <a:r>
              <a:rPr lang="en-GB" sz="1500"/>
              <a:t>Interim plans should set out indicative costs of implementing proposals and standing up an implementation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05E92-9615-FE58-A37D-9782D269D4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6183" y="2032641"/>
            <a:ext cx="4514400" cy="221599"/>
          </a:xfrm>
        </p:spPr>
        <p:txBody>
          <a:bodyPr/>
          <a:lstStyle/>
          <a:p>
            <a:pPr algn="r"/>
            <a:r>
              <a:rPr lang="en-GB"/>
              <a:t>Capacity resource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D68BF5-6B1E-9952-69C8-05D6B09043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499" y="2411597"/>
            <a:ext cx="4663402" cy="1369606"/>
          </a:xfrm>
        </p:spPr>
        <p:txBody>
          <a:bodyPr/>
          <a:lstStyle/>
          <a:p>
            <a:r>
              <a:rPr lang="en-GB"/>
              <a:t>We recognise that reorganisation will create upfront costs and additional pressures for councils alongside their crucial responsibilities to communities</a:t>
            </a:r>
          </a:p>
          <a:p>
            <a:r>
              <a:rPr lang="en-GB"/>
              <a:t>We have a collective responsibility to support councils  in developing proposals and implementation plans to  stand up new unitary councils ready for vesting day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59458D-7768-E170-A3F8-52D9674598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808" y="2032641"/>
            <a:ext cx="4884784" cy="221599"/>
          </a:xfrm>
        </p:spPr>
        <p:txBody>
          <a:bodyPr/>
          <a:lstStyle/>
          <a:p>
            <a:pPr algn="r"/>
            <a:r>
              <a:rPr lang="en-GB"/>
              <a:t>Continuing BAU activity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7A79AD-D708-6B60-9DC4-138912823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Ensuring areas are supported throughout the reorganisation process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65C39B-381E-44FB-3827-FEBEE4F0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 for areas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E0871-4355-B1A0-20FD-8695C60776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16183" y="4453856"/>
            <a:ext cx="4514400" cy="221599"/>
          </a:xfrm>
        </p:spPr>
        <p:txBody>
          <a:bodyPr/>
          <a:lstStyle/>
          <a:p>
            <a:pPr algn="r"/>
            <a:r>
              <a:rPr lang="en-GB"/>
              <a:t>Sector support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8B015DC-0E26-4ACA-4A7E-307C4C68502E}"/>
              </a:ext>
            </a:extLst>
          </p:cNvPr>
          <p:cNvSpPr txBox="1">
            <a:spLocks/>
          </p:cNvSpPr>
          <p:nvPr/>
        </p:nvSpPr>
        <p:spPr>
          <a:xfrm>
            <a:off x="6567181" y="4721081"/>
            <a:ext cx="4831068" cy="173893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845" marR="0" lvl="0" indent="-2838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MHCLG engaging closely with a range of sector bodies to plan how best to support councils through this process</a:t>
            </a:r>
          </a:p>
          <a:p>
            <a:pPr marL="283845" marR="0" lvl="0" indent="-2838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000000"/>
                </a:solidFill>
                <a:latin typeface="Arial" panose="020B0604020202020204"/>
              </a:rPr>
              <a:t>These include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LGA, the District Councils Network, the County Councils Network, CIPFA and others</a:t>
            </a:r>
          </a:p>
          <a:p>
            <a:pPr marL="283845" marR="0" lvl="0" indent="-2838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Commitment to learn from the experience and successes of those who have been through the process</a:t>
            </a:r>
          </a:p>
          <a:p>
            <a:pPr marL="283845" marR="0" lvl="0" indent="-2838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7678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HCLG Theme">
      <a:dk1>
        <a:srgbClr val="000000"/>
      </a:dk1>
      <a:lt1>
        <a:srgbClr val="FFFFFF"/>
      </a:lt1>
      <a:dk2>
        <a:srgbClr val="00625E"/>
      </a:dk2>
      <a:lt2>
        <a:srgbClr val="E5E5E5"/>
      </a:lt2>
      <a:accent1>
        <a:srgbClr val="932A71"/>
      </a:accent1>
      <a:accent2>
        <a:srgbClr val="00625E"/>
      </a:accent2>
      <a:accent3>
        <a:srgbClr val="BF491D"/>
      </a:accent3>
      <a:accent4>
        <a:srgbClr val="40611F"/>
      </a:accent4>
      <a:accent5>
        <a:srgbClr val="205083"/>
      </a:accent5>
      <a:accent6>
        <a:srgbClr val="85282A"/>
      </a:accent6>
      <a:hlink>
        <a:srgbClr val="0099CC"/>
      </a:hlink>
      <a:folHlink>
        <a:srgbClr val="0062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MHCLG Theme">
      <a:dk1>
        <a:srgbClr val="000000"/>
      </a:dk1>
      <a:lt1>
        <a:srgbClr val="FFFFFF"/>
      </a:lt1>
      <a:dk2>
        <a:srgbClr val="00625E"/>
      </a:dk2>
      <a:lt2>
        <a:srgbClr val="E5E5E5"/>
      </a:lt2>
      <a:accent1>
        <a:srgbClr val="932A71"/>
      </a:accent1>
      <a:accent2>
        <a:srgbClr val="00625E"/>
      </a:accent2>
      <a:accent3>
        <a:srgbClr val="BF491D"/>
      </a:accent3>
      <a:accent4>
        <a:srgbClr val="40611F"/>
      </a:accent4>
      <a:accent5>
        <a:srgbClr val="205083"/>
      </a:accent5>
      <a:accent6>
        <a:srgbClr val="85282A"/>
      </a:accent6>
      <a:hlink>
        <a:srgbClr val="0099CC"/>
      </a:hlink>
      <a:folHlink>
        <a:srgbClr val="0062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CLG_Powerpoint_Template-2024  -  Read-Only" id="{16696DD1-54D1-4D10-AC56-045E290949D7}" vid="{18E08745-4E01-4256-90E5-B255E78DF9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5574EF2E2FA499C231F310439A884" ma:contentTypeVersion="21" ma:contentTypeDescription="Create a new document." ma:contentTypeScope="" ma:versionID="ef11ad3a1560f7ad93fb192c26cec899">
  <xsd:schema xmlns:xsd="http://www.w3.org/2001/XMLSchema" xmlns:xs="http://www.w3.org/2001/XMLSchema" xmlns:p="http://schemas.microsoft.com/office/2006/metadata/properties" xmlns:ns1="http://schemas.microsoft.com/sharepoint/v3" xmlns:ns2="6058910e-e42a-4d75-8893-b0e2796bc484" xmlns:ns3="07071e59-c5fb-4af5-8efe-0c428fdc0450" xmlns:ns4="83a87e31-bf32-46ab-8e70-9fa18461fa4d" targetNamespace="http://schemas.microsoft.com/office/2006/metadata/properties" ma:root="true" ma:fieldsID="03a99629c592bf44092db72cd48826b3" ns1:_="" ns2:_="" ns3:_="" ns4:_="">
    <xsd:import namespace="http://schemas.microsoft.com/sharepoint/v3"/>
    <xsd:import namespace="6058910e-e42a-4d75-8893-b0e2796bc484"/>
    <xsd:import namespace="07071e59-c5fb-4af5-8efe-0c428fdc0450"/>
    <xsd:import namespace="83a87e31-bf32-46ab-8e70-9fa18461f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8910e-e42a-4d75-8893-b0e2796bc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56ca3a0-e5c0-40d7-8522-e7aae8be60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71e59-c5fb-4af5-8efe-0c428fdc0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87e31-bf32-46ab-8e70-9fa18461fa4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88f49fe-50bb-4335-8540-07d21dbd5ab4}" ma:internalName="TaxCatchAll" ma:showField="CatchAllData" ma:web="07071e59-c5fb-4af5-8efe-0c428fdc0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058910e-e42a-4d75-8893-b0e2796bc484">
      <Terms xmlns="http://schemas.microsoft.com/office/infopath/2007/PartnerControls"/>
    </lcf76f155ced4ddcb4097134ff3c332f>
    <_ip_UnifiedCompliancePolicyProperties xmlns="http://schemas.microsoft.com/sharepoint/v3" xsi:nil="true"/>
    <TaxCatchAll xmlns="83a87e31-bf32-46ab-8e70-9fa18461fa4d" xsi:nil="true"/>
  </documentManagement>
</p:properties>
</file>

<file path=customXml/itemProps1.xml><?xml version="1.0" encoding="utf-8"?>
<ds:datastoreItem xmlns:ds="http://schemas.openxmlformats.org/officeDocument/2006/customXml" ds:itemID="{E6D30B81-FBD6-4A7F-8112-703D03D14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E0703-1855-41F4-9649-0C1EEDC0A8A7}">
  <ds:schemaRefs>
    <ds:schemaRef ds:uri="07071e59-c5fb-4af5-8efe-0c428fdc0450"/>
    <ds:schemaRef ds:uri="6058910e-e42a-4d75-8893-b0e2796bc484"/>
    <ds:schemaRef ds:uri="83a87e31-bf32-46ab-8e70-9fa18461fa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683313-30BB-4F73-A6E2-1539437EA9CC}">
  <ds:schemaRefs>
    <ds:schemaRef ds:uri="07071e59-c5fb-4af5-8efe-0c428fdc0450"/>
    <ds:schemaRef ds:uri="6058910e-e42a-4d75-8893-b0e2796bc484"/>
    <ds:schemaRef ds:uri="83a87e31-bf32-46ab-8e70-9fa18461fa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cc6b452-4b6a-40f7-b7b3-a44645dedd0f}" enabled="1" method="Privileged" siteId="{bf346810-9c7d-43de-a872-24a2ef3995a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Custom Design</vt:lpstr>
      <vt:lpstr>1_Custom Design</vt:lpstr>
      <vt:lpstr>Recap: LGR so far</vt:lpstr>
      <vt:lpstr>Statutory invitation letter - Key points</vt:lpstr>
      <vt:lpstr>Assessment criteria</vt:lpstr>
      <vt:lpstr>Local engagement</vt:lpstr>
      <vt:lpstr>Proposal submission dates</vt:lpstr>
      <vt:lpstr>Indicative LGR Timelines for Surrey, DPP &amp; all other 2-tier areas Potential planning assumptions for ambitious timetabling.  Actual timings will be dependent on proposals received</vt:lpstr>
      <vt:lpstr>Interim plans</vt:lpstr>
      <vt:lpstr>Support for areas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Du</dc:creator>
  <cp:revision>1</cp:revision>
  <cp:lastPrinted>2025-02-13T11:32:24Z</cp:lastPrinted>
  <dcterms:created xsi:type="dcterms:W3CDTF">2023-02-08T12:09:57Z</dcterms:created>
  <dcterms:modified xsi:type="dcterms:W3CDTF">2025-02-26T16:17:21Z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0x010100E4C5574EF2E2FA499C231F310439A884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Custom Design:9</vt:lpwstr>
  </property>
  <property fmtid="{D5CDD505-2E9C-101B-9397-08002B2CF9AE}" pid="5" name="ClassificationContentMarkingFooterText">
    <vt:lpwstr>OFFICIAL-SENSITIVE - HMG ONLY</vt:lpwstr>
  </property>
  <property fmtid="{D5CDD505-2E9C-101B-9397-08002B2CF9AE}" pid="6" name="ClassificationContentMarkingHeaderLocations">
    <vt:lpwstr>Custom Design:6</vt:lpwstr>
  </property>
  <property fmtid="{D5CDD505-2E9C-101B-9397-08002B2CF9AE}" pid="7" name="ClassificationContentMarkingHeaderText">
    <vt:lpwstr>OFFICIAL-SENSITIVE - HMG ONLY</vt:lpwstr>
  </property>
</Properties>
</file>