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notesSlides/notesSlide1.xml" ContentType="application/vnd.openxmlformats-officedocument.presentationml.notesSlide+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notesSlides/notesSlide2.xml" ContentType="application/vnd.openxmlformats-officedocument.presentationml.notesSlide+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2" r:id="rId4"/>
  </p:sldMasterIdLst>
  <p:notesMasterIdLst>
    <p:notesMasterId r:id="rId37"/>
  </p:notesMasterIdLst>
  <p:handoutMasterIdLst>
    <p:handoutMasterId r:id="rId38"/>
  </p:handoutMasterIdLst>
  <p:sldIdLst>
    <p:sldId id="258" r:id="rId5"/>
    <p:sldId id="257" r:id="rId6"/>
    <p:sldId id="369" r:id="rId7"/>
    <p:sldId id="261" r:id="rId8"/>
    <p:sldId id="263" r:id="rId9"/>
    <p:sldId id="350" r:id="rId10"/>
    <p:sldId id="351" r:id="rId11"/>
    <p:sldId id="357" r:id="rId12"/>
    <p:sldId id="262" r:id="rId13"/>
    <p:sldId id="265" r:id="rId14"/>
    <p:sldId id="375" r:id="rId15"/>
    <p:sldId id="358" r:id="rId16"/>
    <p:sldId id="376" r:id="rId17"/>
    <p:sldId id="266" r:id="rId18"/>
    <p:sldId id="267" r:id="rId19"/>
    <p:sldId id="377" r:id="rId20"/>
    <p:sldId id="270" r:id="rId21"/>
    <p:sldId id="271" r:id="rId22"/>
    <p:sldId id="273" r:id="rId23"/>
    <p:sldId id="274" r:id="rId24"/>
    <p:sldId id="272" r:id="rId25"/>
    <p:sldId id="280" r:id="rId26"/>
    <p:sldId id="378" r:id="rId27"/>
    <p:sldId id="373" r:id="rId28"/>
    <p:sldId id="374" r:id="rId29"/>
    <p:sldId id="281" r:id="rId30"/>
    <p:sldId id="371" r:id="rId31"/>
    <p:sldId id="372" r:id="rId32"/>
    <p:sldId id="282" r:id="rId33"/>
    <p:sldId id="328" r:id="rId34"/>
    <p:sldId id="352" r:id="rId35"/>
    <p:sldId id="283" r:id="rId36"/>
  </p:sldIdLst>
  <p:sldSz cx="9144000" cy="5143500" type="screen16x9"/>
  <p:notesSz cx="6797675" cy="9926638"/>
  <p:custDataLst>
    <p:tags r:id="rId39"/>
  </p:custDataLst>
  <p:defaultTextStyle>
    <a:defPPr>
      <a:defRPr lang="en-US"/>
    </a:defPPr>
    <a:lvl1pPr marL="0" algn="l" defTabSz="311033" rtl="0" eaLnBrk="1" latinLnBrk="0" hangingPunct="1">
      <a:defRPr sz="1225" kern="1200">
        <a:solidFill>
          <a:schemeClr val="tx1"/>
        </a:solidFill>
        <a:latin typeface="+mn-lt"/>
        <a:ea typeface="+mn-ea"/>
        <a:cs typeface="+mn-cs"/>
      </a:defRPr>
    </a:lvl1pPr>
    <a:lvl2pPr marL="311033" algn="l" defTabSz="311033" rtl="0" eaLnBrk="1" latinLnBrk="0" hangingPunct="1">
      <a:defRPr sz="1225" kern="1200">
        <a:solidFill>
          <a:schemeClr val="tx1"/>
        </a:solidFill>
        <a:latin typeface="+mn-lt"/>
        <a:ea typeface="+mn-ea"/>
        <a:cs typeface="+mn-cs"/>
      </a:defRPr>
    </a:lvl2pPr>
    <a:lvl3pPr marL="622066" algn="l" defTabSz="311033" rtl="0" eaLnBrk="1" latinLnBrk="0" hangingPunct="1">
      <a:defRPr sz="1225" kern="1200">
        <a:solidFill>
          <a:schemeClr val="tx1"/>
        </a:solidFill>
        <a:latin typeface="+mn-lt"/>
        <a:ea typeface="+mn-ea"/>
        <a:cs typeface="+mn-cs"/>
      </a:defRPr>
    </a:lvl3pPr>
    <a:lvl4pPr marL="933099" algn="l" defTabSz="311033" rtl="0" eaLnBrk="1" latinLnBrk="0" hangingPunct="1">
      <a:defRPr sz="1225" kern="1200">
        <a:solidFill>
          <a:schemeClr val="tx1"/>
        </a:solidFill>
        <a:latin typeface="+mn-lt"/>
        <a:ea typeface="+mn-ea"/>
        <a:cs typeface="+mn-cs"/>
      </a:defRPr>
    </a:lvl4pPr>
    <a:lvl5pPr marL="1244133" algn="l" defTabSz="311033" rtl="0" eaLnBrk="1" latinLnBrk="0" hangingPunct="1">
      <a:defRPr sz="1225" kern="1200">
        <a:solidFill>
          <a:schemeClr val="tx1"/>
        </a:solidFill>
        <a:latin typeface="+mn-lt"/>
        <a:ea typeface="+mn-ea"/>
        <a:cs typeface="+mn-cs"/>
      </a:defRPr>
    </a:lvl5pPr>
    <a:lvl6pPr marL="1555166" algn="l" defTabSz="311033" rtl="0" eaLnBrk="1" latinLnBrk="0" hangingPunct="1">
      <a:defRPr sz="1225" kern="1200">
        <a:solidFill>
          <a:schemeClr val="tx1"/>
        </a:solidFill>
        <a:latin typeface="+mn-lt"/>
        <a:ea typeface="+mn-ea"/>
        <a:cs typeface="+mn-cs"/>
      </a:defRPr>
    </a:lvl6pPr>
    <a:lvl7pPr marL="1866199" algn="l" defTabSz="311033" rtl="0" eaLnBrk="1" latinLnBrk="0" hangingPunct="1">
      <a:defRPr sz="1225" kern="1200">
        <a:solidFill>
          <a:schemeClr val="tx1"/>
        </a:solidFill>
        <a:latin typeface="+mn-lt"/>
        <a:ea typeface="+mn-ea"/>
        <a:cs typeface="+mn-cs"/>
      </a:defRPr>
    </a:lvl7pPr>
    <a:lvl8pPr marL="2177232" algn="l" defTabSz="311033" rtl="0" eaLnBrk="1" latinLnBrk="0" hangingPunct="1">
      <a:defRPr sz="1225" kern="1200">
        <a:solidFill>
          <a:schemeClr val="tx1"/>
        </a:solidFill>
        <a:latin typeface="+mn-lt"/>
        <a:ea typeface="+mn-ea"/>
        <a:cs typeface="+mn-cs"/>
      </a:defRPr>
    </a:lvl8pPr>
    <a:lvl9pPr marL="2488265" algn="l" defTabSz="311033" rtl="0" eaLnBrk="1" latinLnBrk="0" hangingPunct="1">
      <a:defRPr sz="122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ynn H Clayton" initials="LHC" lastIdx="9" clrIdx="0">
    <p:extLst>
      <p:ext uri="{19B8F6BF-5375-455C-9EA6-DF929625EA0E}">
        <p15:presenceInfo xmlns:p15="http://schemas.microsoft.com/office/powerpoint/2012/main" userId="S::Lynn.H.Clayton@uk.gt.com::6ebaa26a-c8a7-48e4-8f2e-c821fb084207" providerId="AD"/>
      </p:ext>
    </p:extLst>
  </p:cmAuthor>
  <p:cmAuthor id="2" name="Thilina De Zoysa" initials="TDZ" lastIdx="9" clrIdx="1">
    <p:extLst>
      <p:ext uri="{19B8F6BF-5375-455C-9EA6-DF929625EA0E}">
        <p15:presenceInfo xmlns:p15="http://schemas.microsoft.com/office/powerpoint/2012/main" userId="S::Thilina.De.Zoysa@uk.gt.com::81b4f224-bd49-4794-8b30-b991ec312ac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6A9465-D40F-4BE4-A9F5-C854CC2177CB}" v="8" dt="2023-07-06T07:47:40.5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94" autoAdjust="0"/>
    <p:restoredTop sz="93324" autoAdjust="0"/>
  </p:normalViewPr>
  <p:slideViewPr>
    <p:cSldViewPr snapToGrid="0" snapToObjects="1" showGuides="1">
      <p:cViewPr varScale="1">
        <p:scale>
          <a:sx n="140" d="100"/>
          <a:sy n="140" d="100"/>
        </p:scale>
        <p:origin x="858" y="120"/>
      </p:cViewPr>
      <p:guideLst>
        <p:guide orient="horz" pos="162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napToGrid="0" snapToObjects="1" showGuides="1">
      <p:cViewPr varScale="1">
        <p:scale>
          <a:sx n="96" d="100"/>
          <a:sy n="96" d="100"/>
        </p:scale>
        <p:origin x="355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commentAuthors" Target="commentAuthors.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DA6D11B-5AFC-433E-A7E7-389B5583B1C3}" type="datetimeFigureOut">
              <a:rPr lang="en-GB" smtClean="0"/>
              <a:t>24/07/2023</a:t>
            </a:fld>
            <a:endParaRPr lang="en-GB" dirty="0"/>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D4DB5B3D-42B5-44FD-B262-2266BE1B41DD}" type="slidenum">
              <a:rPr lang="en-GB" smtClean="0"/>
              <a:t>‹#›</a:t>
            </a:fld>
            <a:endParaRPr lang="en-GB" dirty="0"/>
          </a:p>
        </p:txBody>
      </p:sp>
    </p:spTree>
    <p:extLst>
      <p:ext uri="{BB962C8B-B14F-4D97-AF65-F5344CB8AC3E}">
        <p14:creationId xmlns:p14="http://schemas.microsoft.com/office/powerpoint/2010/main" val="7347000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EA1B3CC-940F-4779-BF43-521309CFED18}" type="datetimeFigureOut">
              <a:rPr lang="en-GB" smtClean="0"/>
              <a:t>24/07/2023</a:t>
            </a:fld>
            <a:endParaRPr lang="en-GB"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724E907-D368-431F-8F77-A4C7F8FB0DB4}" type="slidenum">
              <a:rPr lang="en-GB" smtClean="0"/>
              <a:t>‹#›</a:t>
            </a:fld>
            <a:endParaRPr lang="en-GB" dirty="0"/>
          </a:p>
        </p:txBody>
      </p:sp>
    </p:spTree>
    <p:extLst>
      <p:ext uri="{BB962C8B-B14F-4D97-AF65-F5344CB8AC3E}">
        <p14:creationId xmlns:p14="http://schemas.microsoft.com/office/powerpoint/2010/main" val="1652666574"/>
      </p:ext>
    </p:extLst>
  </p:cSld>
  <p:clrMap bg1="lt1" tx1="dk1" bg2="lt2" tx2="dk2" accent1="accent1" accent2="accent2" accent3="accent3" accent4="accent4" accent5="accent5" accent6="accent6" hlink="hlink" folHlink="folHlink"/>
  <p:hf hdr="0" ftr="0" dt="0"/>
  <p:notesStyle>
    <a:lvl1pPr marL="0" algn="l" defTabSz="622066" rtl="0" eaLnBrk="1" latinLnBrk="0" hangingPunct="1">
      <a:defRPr sz="816" kern="1200">
        <a:solidFill>
          <a:schemeClr val="tx1"/>
        </a:solidFill>
        <a:latin typeface="+mn-lt"/>
        <a:ea typeface="+mn-ea"/>
        <a:cs typeface="+mn-cs"/>
      </a:defRPr>
    </a:lvl1pPr>
    <a:lvl2pPr marL="311033" algn="l" defTabSz="622066" rtl="0" eaLnBrk="1" latinLnBrk="0" hangingPunct="1">
      <a:defRPr sz="816" kern="1200">
        <a:solidFill>
          <a:schemeClr val="tx1"/>
        </a:solidFill>
        <a:latin typeface="+mn-lt"/>
        <a:ea typeface="+mn-ea"/>
        <a:cs typeface="+mn-cs"/>
      </a:defRPr>
    </a:lvl2pPr>
    <a:lvl3pPr marL="622066" algn="l" defTabSz="622066" rtl="0" eaLnBrk="1" latinLnBrk="0" hangingPunct="1">
      <a:defRPr sz="816" kern="1200">
        <a:solidFill>
          <a:schemeClr val="tx1"/>
        </a:solidFill>
        <a:latin typeface="+mn-lt"/>
        <a:ea typeface="+mn-ea"/>
        <a:cs typeface="+mn-cs"/>
      </a:defRPr>
    </a:lvl3pPr>
    <a:lvl4pPr marL="933099" algn="l" defTabSz="622066" rtl="0" eaLnBrk="1" latinLnBrk="0" hangingPunct="1">
      <a:defRPr sz="816" kern="1200">
        <a:solidFill>
          <a:schemeClr val="tx1"/>
        </a:solidFill>
        <a:latin typeface="+mn-lt"/>
        <a:ea typeface="+mn-ea"/>
        <a:cs typeface="+mn-cs"/>
      </a:defRPr>
    </a:lvl4pPr>
    <a:lvl5pPr marL="1244133" algn="l" defTabSz="622066" rtl="0" eaLnBrk="1" latinLnBrk="0" hangingPunct="1">
      <a:defRPr sz="816" kern="1200">
        <a:solidFill>
          <a:schemeClr val="tx1"/>
        </a:solidFill>
        <a:latin typeface="+mn-lt"/>
        <a:ea typeface="+mn-ea"/>
        <a:cs typeface="+mn-cs"/>
      </a:defRPr>
    </a:lvl5pPr>
    <a:lvl6pPr marL="1555166" algn="l" defTabSz="622066" rtl="0" eaLnBrk="1" latinLnBrk="0" hangingPunct="1">
      <a:defRPr sz="816" kern="1200">
        <a:solidFill>
          <a:schemeClr val="tx1"/>
        </a:solidFill>
        <a:latin typeface="+mn-lt"/>
        <a:ea typeface="+mn-ea"/>
        <a:cs typeface="+mn-cs"/>
      </a:defRPr>
    </a:lvl6pPr>
    <a:lvl7pPr marL="1866199" algn="l" defTabSz="622066" rtl="0" eaLnBrk="1" latinLnBrk="0" hangingPunct="1">
      <a:defRPr sz="816" kern="1200">
        <a:solidFill>
          <a:schemeClr val="tx1"/>
        </a:solidFill>
        <a:latin typeface="+mn-lt"/>
        <a:ea typeface="+mn-ea"/>
        <a:cs typeface="+mn-cs"/>
      </a:defRPr>
    </a:lvl7pPr>
    <a:lvl8pPr marL="2177232" algn="l" defTabSz="622066" rtl="0" eaLnBrk="1" latinLnBrk="0" hangingPunct="1">
      <a:defRPr sz="816" kern="1200">
        <a:solidFill>
          <a:schemeClr val="tx1"/>
        </a:solidFill>
        <a:latin typeface="+mn-lt"/>
        <a:ea typeface="+mn-ea"/>
        <a:cs typeface="+mn-cs"/>
      </a:defRPr>
    </a:lvl8pPr>
    <a:lvl9pPr marL="2488265" algn="l" defTabSz="622066" rtl="0" eaLnBrk="1" latinLnBrk="0" hangingPunct="1">
      <a:defRPr sz="81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724E907-D368-431F-8F77-A4C7F8FB0DB4}" type="slidenum">
              <a:rPr lang="en-GB" smtClean="0"/>
              <a:t>6</a:t>
            </a:fld>
            <a:endParaRPr lang="en-GB" dirty="0"/>
          </a:p>
        </p:txBody>
      </p:sp>
    </p:spTree>
    <p:extLst>
      <p:ext uri="{BB962C8B-B14F-4D97-AF65-F5344CB8AC3E}">
        <p14:creationId xmlns:p14="http://schemas.microsoft.com/office/powerpoint/2010/main" val="2275645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724E907-D368-431F-8F77-A4C7F8FB0DB4}" type="slidenum">
              <a:rPr lang="en-GB" smtClean="0"/>
              <a:t>30</a:t>
            </a:fld>
            <a:endParaRPr lang="en-GB" dirty="0"/>
          </a:p>
        </p:txBody>
      </p:sp>
    </p:spTree>
    <p:extLst>
      <p:ext uri="{BB962C8B-B14F-4D97-AF65-F5344CB8AC3E}">
        <p14:creationId xmlns:p14="http://schemas.microsoft.com/office/powerpoint/2010/main" val="26173413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54.xml"/><Relationship Id="rId7" Type="http://schemas.openxmlformats.org/officeDocument/2006/relationships/tags" Target="../tags/tag58.xml"/><Relationship Id="rId2" Type="http://schemas.openxmlformats.org/officeDocument/2006/relationships/tags" Target="../tags/tag53.xml"/><Relationship Id="rId1" Type="http://schemas.openxmlformats.org/officeDocument/2006/relationships/tags" Target="../tags/tag52.xml"/><Relationship Id="rId6" Type="http://schemas.openxmlformats.org/officeDocument/2006/relationships/tags" Target="../tags/tag57.xml"/><Relationship Id="rId5" Type="http://schemas.openxmlformats.org/officeDocument/2006/relationships/tags" Target="../tags/tag56.xml"/><Relationship Id="rId4" Type="http://schemas.openxmlformats.org/officeDocument/2006/relationships/tags" Target="../tags/tag55.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5" Type="http://schemas.openxmlformats.org/officeDocument/2006/relationships/slideMaster" Target="../slideMasters/slideMaster1.xml"/><Relationship Id="rId4" Type="http://schemas.openxmlformats.org/officeDocument/2006/relationships/tags" Target="../tags/tag62.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 Id="rId6" Type="http://schemas.openxmlformats.org/officeDocument/2006/relationships/slideMaster" Target="../slideMasters/slideMaster1.xml"/><Relationship Id="rId5" Type="http://schemas.openxmlformats.org/officeDocument/2006/relationships/tags" Target="../tags/tag67.xml"/><Relationship Id="rId4" Type="http://schemas.openxmlformats.org/officeDocument/2006/relationships/tags" Target="../tags/tag66.xml"/></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9.xml"/><Relationship Id="rId1" Type="http://schemas.openxmlformats.org/officeDocument/2006/relationships/tags" Target="../tags/tag68.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77.xml"/><Relationship Id="rId3" Type="http://schemas.openxmlformats.org/officeDocument/2006/relationships/tags" Target="../tags/tag72.xml"/><Relationship Id="rId7" Type="http://schemas.openxmlformats.org/officeDocument/2006/relationships/tags" Target="../tags/tag76.xml"/><Relationship Id="rId2" Type="http://schemas.openxmlformats.org/officeDocument/2006/relationships/tags" Target="../tags/tag71.xml"/><Relationship Id="rId1" Type="http://schemas.openxmlformats.org/officeDocument/2006/relationships/tags" Target="../tags/tag70.xml"/><Relationship Id="rId6" Type="http://schemas.openxmlformats.org/officeDocument/2006/relationships/tags" Target="../tags/tag75.xml"/><Relationship Id="rId5" Type="http://schemas.openxmlformats.org/officeDocument/2006/relationships/tags" Target="../tags/tag74.xml"/><Relationship Id="rId4" Type="http://schemas.openxmlformats.org/officeDocument/2006/relationships/tags" Target="../tags/tag73.xml"/><Relationship Id="rId9"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9.xml"/><Relationship Id="rId1" Type="http://schemas.openxmlformats.org/officeDocument/2006/relationships/tags" Target="../tags/tag78.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0.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tags" Target="../tags/tag81.xml"/><Relationship Id="rId6" Type="http://schemas.openxmlformats.org/officeDocument/2006/relationships/image" Target="../media/image3.png"/><Relationship Id="rId5" Type="http://schemas.openxmlformats.org/officeDocument/2006/relationships/slideMaster" Target="../slideMasters/slideMaster1.xml"/><Relationship Id="rId4" Type="http://schemas.openxmlformats.org/officeDocument/2006/relationships/tags" Target="../tags/tag84.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87.xml"/><Relationship Id="rId7" Type="http://schemas.openxmlformats.org/officeDocument/2006/relationships/image" Target="../media/image3.png"/><Relationship Id="rId2" Type="http://schemas.openxmlformats.org/officeDocument/2006/relationships/tags" Target="../tags/tag86.xml"/><Relationship Id="rId1" Type="http://schemas.openxmlformats.org/officeDocument/2006/relationships/tags" Target="../tags/tag85.xml"/><Relationship Id="rId6" Type="http://schemas.openxmlformats.org/officeDocument/2006/relationships/slideMaster" Target="../slideMasters/slideMaster1.xml"/><Relationship Id="rId5" Type="http://schemas.openxmlformats.org/officeDocument/2006/relationships/tags" Target="../tags/tag89.xml"/><Relationship Id="rId4" Type="http://schemas.openxmlformats.org/officeDocument/2006/relationships/tags" Target="../tags/tag88.xml"/></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1.xml"/><Relationship Id="rId1" Type="http://schemas.openxmlformats.org/officeDocument/2006/relationships/tags" Target="../tags/tag90.xml"/><Relationship Id="rId6" Type="http://schemas.openxmlformats.org/officeDocument/2006/relationships/image" Target="../media/image2.emf"/><Relationship Id="rId5" Type="http://schemas.openxmlformats.org/officeDocument/2006/relationships/image" Target="../media/image5.jpe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94.xml"/><Relationship Id="rId7" Type="http://schemas.openxmlformats.org/officeDocument/2006/relationships/image" Target="../media/image2.emf"/><Relationship Id="rId2" Type="http://schemas.openxmlformats.org/officeDocument/2006/relationships/tags" Target="../tags/tag93.xml"/><Relationship Id="rId1" Type="http://schemas.openxmlformats.org/officeDocument/2006/relationships/tags" Target="../tags/tag92.xml"/><Relationship Id="rId6" Type="http://schemas.openxmlformats.org/officeDocument/2006/relationships/image" Target="../media/image6.jpeg"/><Relationship Id="rId5" Type="http://schemas.openxmlformats.org/officeDocument/2006/relationships/slideMaster" Target="../slideMasters/slideMaster1.xml"/><Relationship Id="rId4" Type="http://schemas.openxmlformats.org/officeDocument/2006/relationships/tags" Target="../tags/tag9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5" Type="http://schemas.openxmlformats.org/officeDocument/2006/relationships/slideMaster" Target="../slideMasters/slideMaster1.xml"/><Relationship Id="rId4" Type="http://schemas.openxmlformats.org/officeDocument/2006/relationships/tags" Target="../tags/tag12.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slideMaster" Target="../slideMasters/slideMaster1.xml"/><Relationship Id="rId4" Type="http://schemas.openxmlformats.org/officeDocument/2006/relationships/tags" Target="../tags/tag16.xml"/></Relationships>
</file>

<file path=ppt/slideLayouts/_rels/slideLayout5.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19.xml"/><Relationship Id="rId7" Type="http://schemas.openxmlformats.org/officeDocument/2006/relationships/tags" Target="../tags/tag23.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tags" Target="../tags/tag22.xml"/><Relationship Id="rId5" Type="http://schemas.openxmlformats.org/officeDocument/2006/relationships/tags" Target="../tags/tag21.xml"/><Relationship Id="rId4" Type="http://schemas.openxmlformats.org/officeDocument/2006/relationships/tags" Target="../tags/tag20.xml"/></Relationships>
</file>

<file path=ppt/slideLayouts/_rels/slideLayout6.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26.xml"/><Relationship Id="rId7" Type="http://schemas.openxmlformats.org/officeDocument/2006/relationships/tags" Target="../tags/tag30.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s>
</file>

<file path=ppt/slideLayouts/_rels/slideLayout7.xml.rels><?xml version="1.0" encoding="UTF-8" standalone="yes"?>
<Relationships xmlns="http://schemas.openxmlformats.org/package/2006/relationships"><Relationship Id="rId8" Type="http://schemas.openxmlformats.org/officeDocument/2006/relationships/tags" Target="../tags/tag38.xml"/><Relationship Id="rId3" Type="http://schemas.openxmlformats.org/officeDocument/2006/relationships/tags" Target="../tags/tag33.xml"/><Relationship Id="rId7" Type="http://schemas.openxmlformats.org/officeDocument/2006/relationships/tags" Target="../tags/tag37.xm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tags" Target="../tags/tag36.xml"/><Relationship Id="rId11" Type="http://schemas.openxmlformats.org/officeDocument/2006/relationships/slideMaster" Target="../slideMasters/slideMaster1.xml"/><Relationship Id="rId5" Type="http://schemas.openxmlformats.org/officeDocument/2006/relationships/tags" Target="../tags/tag35.xml"/><Relationship Id="rId10" Type="http://schemas.openxmlformats.org/officeDocument/2006/relationships/tags" Target="../tags/tag40.xml"/><Relationship Id="rId4" Type="http://schemas.openxmlformats.org/officeDocument/2006/relationships/tags" Target="../tags/tag34.xml"/><Relationship Id="rId9" Type="http://schemas.openxmlformats.org/officeDocument/2006/relationships/tags" Target="../tags/tag39.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slideMaster" Target="../slideMasters/slideMaster1.xml"/><Relationship Id="rId4" Type="http://schemas.openxmlformats.org/officeDocument/2006/relationships/tags" Target="../tags/tag44.xml"/></Relationships>
</file>

<file path=ppt/slideLayouts/_rels/slideLayout9.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47.xml"/><Relationship Id="rId7" Type="http://schemas.openxmlformats.org/officeDocument/2006/relationships/tags" Target="../tags/tag51.xml"/><Relationship Id="rId2" Type="http://schemas.openxmlformats.org/officeDocument/2006/relationships/tags" Target="../tags/tag46.xml"/><Relationship Id="rId1" Type="http://schemas.openxmlformats.org/officeDocument/2006/relationships/tags" Target="../tags/tag45.xml"/><Relationship Id="rId6" Type="http://schemas.openxmlformats.org/officeDocument/2006/relationships/tags" Target="../tags/tag50.xml"/><Relationship Id="rId5" Type="http://schemas.openxmlformats.org/officeDocument/2006/relationships/tags" Target="../tags/tag49.xml"/><Relationship Id="rId4" Type="http://schemas.openxmlformats.org/officeDocument/2006/relationships/tags" Target="../tags/tag48.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e column">
    <p:spTree>
      <p:nvGrpSpPr>
        <p:cNvPr id="1" name=""/>
        <p:cNvGrpSpPr/>
        <p:nvPr/>
      </p:nvGrpSpPr>
      <p:grpSpPr>
        <a:xfrm>
          <a:off x="0" y="0"/>
          <a:ext cx="0" cy="0"/>
          <a:chOff x="0" y="0"/>
          <a:chExt cx="0" cy="0"/>
        </a:xfrm>
      </p:grpSpPr>
      <p:sp>
        <p:nvSpPr>
          <p:cNvPr id="4" name="Slide Number Placeholder 3"/>
          <p:cNvSpPr>
            <a:spLocks noGrp="1"/>
          </p:cNvSpPr>
          <p:nvPr>
            <p:ph type="sldNum" sz="quarter" idx="13"/>
            <p:custDataLst>
              <p:tags r:id="rId1"/>
            </p:custDataLst>
          </p:nvPr>
        </p:nvSpPr>
        <p:spPr/>
        <p:txBody>
          <a:bodyPr/>
          <a:lstStyle/>
          <a:p>
            <a:pPr algn="l"/>
            <a:fld id="{37B4438D-29B8-4FC7-9D64-F44FE400D0A9}" type="slidenum">
              <a:rPr lang="en-GB" smtClean="0"/>
              <a:pPr algn="l"/>
              <a:t>‹#›</a:t>
            </a:fld>
            <a:endParaRPr lang="en-GB" dirty="0"/>
          </a:p>
        </p:txBody>
      </p:sp>
      <p:sp>
        <p:nvSpPr>
          <p:cNvPr id="2" name="Title 1"/>
          <p:cNvSpPr>
            <a:spLocks noGrp="1"/>
          </p:cNvSpPr>
          <p:nvPr>
            <p:ph type="title" hasCustomPrompt="1"/>
            <p:custDataLst>
              <p:tags r:id="rId2"/>
            </p:custDataLst>
          </p:nvPr>
        </p:nvSpPr>
        <p:spPr/>
        <p:txBody>
          <a:bodyPr/>
          <a:lstStyle>
            <a:lvl1pPr>
              <a:defRPr/>
            </a:lvl1pPr>
          </a:lstStyle>
          <a:p>
            <a:r>
              <a:rPr lang="en-GB" dirty="0"/>
              <a:t>Click to edit Master title style </a:t>
            </a:r>
          </a:p>
        </p:txBody>
      </p:sp>
      <p:sp>
        <p:nvSpPr>
          <p:cNvPr id="10" name="Content Placeholder 9"/>
          <p:cNvSpPr>
            <a:spLocks noGrp="1"/>
          </p:cNvSpPr>
          <p:nvPr>
            <p:ph sz="quarter" idx="14" hasCustomPrompt="1"/>
            <p:custDataLst>
              <p:tags r:id="rId3"/>
            </p:custDataLst>
          </p:nvPr>
        </p:nvSpPr>
        <p:spPr>
          <a:xfrm>
            <a:off x="468313" y="1493838"/>
            <a:ext cx="8207375" cy="2949575"/>
          </a:xfrm>
        </p:spPr>
        <p:txBody>
          <a:bodyPr/>
          <a:lstStyle>
            <a:lvl1pPr>
              <a:defRPr/>
            </a:lvl1pPr>
          </a:lstStyle>
          <a:p>
            <a:pPr lvl="0"/>
            <a:r>
              <a:rPr lang="en-GB" dirty="0"/>
              <a:t>Content/text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Tree>
    <p:extLst>
      <p:ext uri="{BB962C8B-B14F-4D97-AF65-F5344CB8AC3E}">
        <p14:creationId xmlns:p14="http://schemas.microsoft.com/office/powerpoint/2010/main" val="1793029252"/>
      </p:ext>
    </p:extLst>
  </p:cSld>
  <p:clrMapOvr>
    <a:masterClrMapping/>
  </p:clrMapOvr>
  <p:extLst>
    <p:ext uri="{DCECCB84-F9BA-43D5-87BE-67443E8EF086}">
      <p15:sldGuideLst xmlns:p15="http://schemas.microsoft.com/office/powerpoint/2012/main">
        <p15:guide id="1" orient="horz" pos="941">
          <p15:clr>
            <a:srgbClr val="FBAE40"/>
          </p15:clr>
        </p15:guide>
        <p15:guide id="2" orient="horz" pos="747">
          <p15:clr>
            <a:srgbClr val="FBAE40"/>
          </p15:clr>
        </p15:guide>
        <p15:guide id="3" orient="horz" pos="2799">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 quote – accent">
    <p:spTree>
      <p:nvGrpSpPr>
        <p:cNvPr id="1" name=""/>
        <p:cNvGrpSpPr/>
        <p:nvPr/>
      </p:nvGrpSpPr>
      <p:grpSpPr>
        <a:xfrm>
          <a:off x="0" y="0"/>
          <a:ext cx="0" cy="0"/>
          <a:chOff x="0" y="0"/>
          <a:chExt cx="0" cy="0"/>
        </a:xfrm>
      </p:grpSpPr>
      <p:sp>
        <p:nvSpPr>
          <p:cNvPr id="2" name="Rectangle 1"/>
          <p:cNvSpPr/>
          <p:nvPr>
            <p:custDataLst>
              <p:tags r:id="rId1"/>
            </p:custDataLst>
          </p:nvPr>
        </p:nvSpPr>
        <p:spPr>
          <a:xfrm>
            <a:off x="4680000" y="1493797"/>
            <a:ext cx="3996050" cy="295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Slide Number Placeholder 3"/>
          <p:cNvSpPr>
            <a:spLocks noGrp="1"/>
          </p:cNvSpPr>
          <p:nvPr>
            <p:ph type="sldNum" sz="quarter" idx="13"/>
            <p:custDataLst>
              <p:tags r:id="rId2"/>
            </p:custDataLst>
          </p:nvPr>
        </p:nvSpPr>
        <p:spPr/>
        <p:txBody>
          <a:bodyPr/>
          <a:lstStyle/>
          <a:p>
            <a:pPr algn="l"/>
            <a:fld id="{37B4438D-29B8-4FC7-9D64-F44FE400D0A9}" type="slidenum">
              <a:rPr lang="en-GB" smtClean="0"/>
              <a:pPr algn="l"/>
              <a:t>‹#›</a:t>
            </a:fld>
            <a:endParaRPr lang="en-GB" dirty="0"/>
          </a:p>
        </p:txBody>
      </p:sp>
      <p:sp>
        <p:nvSpPr>
          <p:cNvPr id="10" name="Freeform 5"/>
          <p:cNvSpPr>
            <a:spLocks noEditPoints="1"/>
          </p:cNvSpPr>
          <p:nvPr>
            <p:custDataLst>
              <p:tags r:id="rId3"/>
            </p:custDataLst>
          </p:nvPr>
        </p:nvSpPr>
        <p:spPr bwMode="auto">
          <a:xfrm>
            <a:off x="6497844" y="1743757"/>
            <a:ext cx="360363" cy="268288"/>
          </a:xfrm>
          <a:custGeom>
            <a:avLst/>
            <a:gdLst>
              <a:gd name="T0" fmla="*/ 1416 w 1416"/>
              <a:gd name="T1" fmla="*/ 737 h 1055"/>
              <a:gd name="T2" fmla="*/ 1416 w 1416"/>
              <a:gd name="T3" fmla="*/ 737 h 1055"/>
              <a:gd name="T4" fmla="*/ 1104 w 1416"/>
              <a:gd name="T5" fmla="*/ 431 h 1055"/>
              <a:gd name="T6" fmla="*/ 1023 w 1416"/>
              <a:gd name="T7" fmla="*/ 452 h 1055"/>
              <a:gd name="T8" fmla="*/ 1400 w 1416"/>
              <a:gd name="T9" fmla="*/ 199 h 1055"/>
              <a:gd name="T10" fmla="*/ 1400 w 1416"/>
              <a:gd name="T11" fmla="*/ 0 h 1055"/>
              <a:gd name="T12" fmla="*/ 756 w 1416"/>
              <a:gd name="T13" fmla="*/ 652 h 1055"/>
              <a:gd name="T14" fmla="*/ 1104 w 1416"/>
              <a:gd name="T15" fmla="*/ 1055 h 1055"/>
              <a:gd name="T16" fmla="*/ 1416 w 1416"/>
              <a:gd name="T17" fmla="*/ 737 h 1055"/>
              <a:gd name="T18" fmla="*/ 659 w 1416"/>
              <a:gd name="T19" fmla="*/ 737 h 1055"/>
              <a:gd name="T20" fmla="*/ 659 w 1416"/>
              <a:gd name="T21" fmla="*/ 737 h 1055"/>
              <a:gd name="T22" fmla="*/ 348 w 1416"/>
              <a:gd name="T23" fmla="*/ 431 h 1055"/>
              <a:gd name="T24" fmla="*/ 267 w 1416"/>
              <a:gd name="T25" fmla="*/ 452 h 1055"/>
              <a:gd name="T26" fmla="*/ 643 w 1416"/>
              <a:gd name="T27" fmla="*/ 199 h 1055"/>
              <a:gd name="T28" fmla="*/ 643 w 1416"/>
              <a:gd name="T29" fmla="*/ 0 h 1055"/>
              <a:gd name="T30" fmla="*/ 0 w 1416"/>
              <a:gd name="T31" fmla="*/ 652 h 1055"/>
              <a:gd name="T32" fmla="*/ 348 w 1416"/>
              <a:gd name="T33" fmla="*/ 1055 h 1055"/>
              <a:gd name="T34" fmla="*/ 659 w 1416"/>
              <a:gd name="T35" fmla="*/ 737 h 1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16" h="1055">
                <a:moveTo>
                  <a:pt x="1416" y="737"/>
                </a:moveTo>
                <a:lnTo>
                  <a:pt x="1416" y="737"/>
                </a:lnTo>
                <a:cubicBezTo>
                  <a:pt x="1416" y="566"/>
                  <a:pt x="1295" y="431"/>
                  <a:pt x="1104" y="431"/>
                </a:cubicBezTo>
                <a:cubicBezTo>
                  <a:pt x="1072" y="431"/>
                  <a:pt x="1031" y="444"/>
                  <a:pt x="1023" y="452"/>
                </a:cubicBezTo>
                <a:cubicBezTo>
                  <a:pt x="1040" y="329"/>
                  <a:pt x="1137" y="199"/>
                  <a:pt x="1400" y="199"/>
                </a:cubicBezTo>
                <a:lnTo>
                  <a:pt x="1400" y="0"/>
                </a:lnTo>
                <a:cubicBezTo>
                  <a:pt x="991" y="3"/>
                  <a:pt x="756" y="174"/>
                  <a:pt x="756" y="652"/>
                </a:cubicBezTo>
                <a:cubicBezTo>
                  <a:pt x="756" y="892"/>
                  <a:pt x="894" y="1055"/>
                  <a:pt x="1104" y="1055"/>
                </a:cubicBezTo>
                <a:cubicBezTo>
                  <a:pt x="1278" y="1055"/>
                  <a:pt x="1416" y="913"/>
                  <a:pt x="1416" y="737"/>
                </a:cubicBezTo>
                <a:close/>
                <a:moveTo>
                  <a:pt x="659" y="737"/>
                </a:moveTo>
                <a:lnTo>
                  <a:pt x="659" y="737"/>
                </a:lnTo>
                <a:cubicBezTo>
                  <a:pt x="659" y="566"/>
                  <a:pt x="538" y="431"/>
                  <a:pt x="348" y="431"/>
                </a:cubicBezTo>
                <a:cubicBezTo>
                  <a:pt x="315" y="431"/>
                  <a:pt x="275" y="444"/>
                  <a:pt x="267" y="452"/>
                </a:cubicBezTo>
                <a:cubicBezTo>
                  <a:pt x="283" y="329"/>
                  <a:pt x="380" y="199"/>
                  <a:pt x="643" y="199"/>
                </a:cubicBezTo>
                <a:lnTo>
                  <a:pt x="643" y="0"/>
                </a:lnTo>
                <a:cubicBezTo>
                  <a:pt x="234" y="3"/>
                  <a:pt x="0" y="174"/>
                  <a:pt x="0" y="652"/>
                </a:cubicBezTo>
                <a:cubicBezTo>
                  <a:pt x="0" y="892"/>
                  <a:pt x="137" y="1055"/>
                  <a:pt x="348" y="1055"/>
                </a:cubicBezTo>
                <a:cubicBezTo>
                  <a:pt x="522" y="1055"/>
                  <a:pt x="659" y="913"/>
                  <a:pt x="659" y="73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14" name="Freeform 9"/>
          <p:cNvSpPr>
            <a:spLocks noEditPoints="1"/>
          </p:cNvSpPr>
          <p:nvPr>
            <p:custDataLst>
              <p:tags r:id="rId4"/>
            </p:custDataLst>
          </p:nvPr>
        </p:nvSpPr>
        <p:spPr bwMode="auto">
          <a:xfrm>
            <a:off x="6497844" y="3976163"/>
            <a:ext cx="360363" cy="269875"/>
          </a:xfrm>
          <a:custGeom>
            <a:avLst/>
            <a:gdLst>
              <a:gd name="T0" fmla="*/ 0 w 1416"/>
              <a:gd name="T1" fmla="*/ 317 h 1056"/>
              <a:gd name="T2" fmla="*/ 0 w 1416"/>
              <a:gd name="T3" fmla="*/ 317 h 1056"/>
              <a:gd name="T4" fmla="*/ 311 w 1416"/>
              <a:gd name="T5" fmla="*/ 623 h 1056"/>
              <a:gd name="T6" fmla="*/ 392 w 1416"/>
              <a:gd name="T7" fmla="*/ 603 h 1056"/>
              <a:gd name="T8" fmla="*/ 16 w 1416"/>
              <a:gd name="T9" fmla="*/ 856 h 1056"/>
              <a:gd name="T10" fmla="*/ 16 w 1416"/>
              <a:gd name="T11" fmla="*/ 1056 h 1056"/>
              <a:gd name="T12" fmla="*/ 659 w 1416"/>
              <a:gd name="T13" fmla="*/ 403 h 1056"/>
              <a:gd name="T14" fmla="*/ 311 w 1416"/>
              <a:gd name="T15" fmla="*/ 0 h 1056"/>
              <a:gd name="T16" fmla="*/ 0 w 1416"/>
              <a:gd name="T17" fmla="*/ 317 h 1056"/>
              <a:gd name="T18" fmla="*/ 756 w 1416"/>
              <a:gd name="T19" fmla="*/ 317 h 1056"/>
              <a:gd name="T20" fmla="*/ 756 w 1416"/>
              <a:gd name="T21" fmla="*/ 317 h 1056"/>
              <a:gd name="T22" fmla="*/ 1068 w 1416"/>
              <a:gd name="T23" fmla="*/ 623 h 1056"/>
              <a:gd name="T24" fmla="*/ 1149 w 1416"/>
              <a:gd name="T25" fmla="*/ 603 h 1056"/>
              <a:gd name="T26" fmla="*/ 772 w 1416"/>
              <a:gd name="T27" fmla="*/ 856 h 1056"/>
              <a:gd name="T28" fmla="*/ 772 w 1416"/>
              <a:gd name="T29" fmla="*/ 1056 h 1056"/>
              <a:gd name="T30" fmla="*/ 1416 w 1416"/>
              <a:gd name="T31" fmla="*/ 403 h 1056"/>
              <a:gd name="T32" fmla="*/ 1068 w 1416"/>
              <a:gd name="T33" fmla="*/ 0 h 1056"/>
              <a:gd name="T34" fmla="*/ 756 w 1416"/>
              <a:gd name="T35" fmla="*/ 317 h 10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16" h="1056">
                <a:moveTo>
                  <a:pt x="0" y="317"/>
                </a:moveTo>
                <a:lnTo>
                  <a:pt x="0" y="317"/>
                </a:lnTo>
                <a:cubicBezTo>
                  <a:pt x="0" y="488"/>
                  <a:pt x="121" y="623"/>
                  <a:pt x="311" y="623"/>
                </a:cubicBezTo>
                <a:cubicBezTo>
                  <a:pt x="343" y="623"/>
                  <a:pt x="384" y="611"/>
                  <a:pt x="392" y="603"/>
                </a:cubicBezTo>
                <a:cubicBezTo>
                  <a:pt x="376" y="725"/>
                  <a:pt x="279" y="856"/>
                  <a:pt x="16" y="856"/>
                </a:cubicBezTo>
                <a:lnTo>
                  <a:pt x="16" y="1056"/>
                </a:lnTo>
                <a:cubicBezTo>
                  <a:pt x="424" y="1051"/>
                  <a:pt x="659" y="880"/>
                  <a:pt x="659" y="403"/>
                </a:cubicBezTo>
                <a:cubicBezTo>
                  <a:pt x="659" y="162"/>
                  <a:pt x="522" y="0"/>
                  <a:pt x="311" y="0"/>
                </a:cubicBezTo>
                <a:cubicBezTo>
                  <a:pt x="137" y="0"/>
                  <a:pt x="0" y="142"/>
                  <a:pt x="0" y="317"/>
                </a:cubicBezTo>
                <a:close/>
                <a:moveTo>
                  <a:pt x="756" y="317"/>
                </a:moveTo>
                <a:lnTo>
                  <a:pt x="756" y="317"/>
                </a:lnTo>
                <a:cubicBezTo>
                  <a:pt x="756" y="488"/>
                  <a:pt x="878" y="623"/>
                  <a:pt x="1068" y="623"/>
                </a:cubicBezTo>
                <a:cubicBezTo>
                  <a:pt x="1100" y="623"/>
                  <a:pt x="1141" y="611"/>
                  <a:pt x="1149" y="603"/>
                </a:cubicBezTo>
                <a:cubicBezTo>
                  <a:pt x="1133" y="725"/>
                  <a:pt x="1036" y="856"/>
                  <a:pt x="772" y="856"/>
                </a:cubicBezTo>
                <a:lnTo>
                  <a:pt x="772" y="1056"/>
                </a:lnTo>
                <a:cubicBezTo>
                  <a:pt x="1181" y="1051"/>
                  <a:pt x="1416" y="880"/>
                  <a:pt x="1416" y="403"/>
                </a:cubicBezTo>
                <a:cubicBezTo>
                  <a:pt x="1416" y="162"/>
                  <a:pt x="1278" y="0"/>
                  <a:pt x="1068" y="0"/>
                </a:cubicBezTo>
                <a:cubicBezTo>
                  <a:pt x="894" y="0"/>
                  <a:pt x="756" y="142"/>
                  <a:pt x="756" y="31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16" name="Picture Placeholder 15"/>
          <p:cNvSpPr>
            <a:spLocks noGrp="1"/>
          </p:cNvSpPr>
          <p:nvPr>
            <p:ph type="pic" sz="quarter" idx="15" hasCustomPrompt="1"/>
            <p:custDataLst>
              <p:tags r:id="rId5"/>
            </p:custDataLst>
          </p:nvPr>
        </p:nvSpPr>
        <p:spPr>
          <a:xfrm>
            <a:off x="468000" y="1493797"/>
            <a:ext cx="3996000" cy="2952750"/>
          </a:xfrm>
        </p:spPr>
        <p:txBody>
          <a:bodyPr/>
          <a:lstStyle>
            <a:lvl1pPr>
              <a:defRPr/>
            </a:lvl1pPr>
          </a:lstStyle>
          <a:p>
            <a:r>
              <a:rPr lang="en-GB" dirty="0"/>
              <a:t>Click ‘Insert Image’ from the Brandmaker ribbon</a:t>
            </a:r>
          </a:p>
        </p:txBody>
      </p:sp>
      <p:sp>
        <p:nvSpPr>
          <p:cNvPr id="5" name="Text Placeholder 4"/>
          <p:cNvSpPr>
            <a:spLocks noGrp="1"/>
          </p:cNvSpPr>
          <p:nvPr>
            <p:ph type="body" sz="quarter" idx="14" hasCustomPrompt="1"/>
            <p:custDataLst>
              <p:tags r:id="rId6"/>
            </p:custDataLst>
          </p:nvPr>
        </p:nvSpPr>
        <p:spPr>
          <a:xfrm>
            <a:off x="4680000" y="1493797"/>
            <a:ext cx="3996000" cy="2952000"/>
          </a:xfrm>
        </p:spPr>
        <p:txBody>
          <a:bodyPr tIns="0" bIns="0" anchor="ctr"/>
          <a:lstStyle>
            <a:lvl1pPr marL="0" indent="0" algn="ctr">
              <a:spcAft>
                <a:spcPts val="600"/>
              </a:spcAft>
              <a:buFont typeface="Arial" panose="020B0604020202020204" pitchFamily="34" charset="0"/>
              <a:buNone/>
              <a:defRPr sz="1800" b="0">
                <a:solidFill>
                  <a:schemeClr val="bg1"/>
                </a:solidFill>
              </a:defRPr>
            </a:lvl1pPr>
            <a:lvl2pPr marL="0" indent="0" algn="ctr">
              <a:spcAft>
                <a:spcPts val="600"/>
              </a:spcAft>
              <a:buFont typeface="Arial" panose="020B0604020202020204" pitchFamily="34" charset="0"/>
              <a:buNone/>
              <a:defRPr sz="1350" b="0">
                <a:solidFill>
                  <a:schemeClr val="bg1"/>
                </a:solidFill>
              </a:defRPr>
            </a:lvl2pPr>
            <a:lvl3pPr marL="0" indent="0" algn="ctr">
              <a:spcAft>
                <a:spcPts val="600"/>
              </a:spcAft>
              <a:buNone/>
              <a:defRPr sz="1350" b="0">
                <a:solidFill>
                  <a:schemeClr val="bg1"/>
                </a:solidFill>
              </a:defRPr>
            </a:lvl3pPr>
            <a:lvl4pPr marL="0" indent="0" algn="ctr">
              <a:spcAft>
                <a:spcPts val="600"/>
              </a:spcAft>
              <a:buNone/>
              <a:defRPr sz="1350" b="0">
                <a:solidFill>
                  <a:schemeClr val="bg1"/>
                </a:solidFill>
              </a:defRPr>
            </a:lvl4pPr>
            <a:lvl5pPr marL="0" indent="0" algn="ctr">
              <a:spcAft>
                <a:spcPts val="600"/>
              </a:spcAft>
              <a:buNone/>
              <a:defRPr sz="1350" b="0">
                <a:solidFill>
                  <a:schemeClr val="bg1"/>
                </a:solidFill>
              </a:defRPr>
            </a:lvl5pPr>
            <a:lvl6pPr marL="0" indent="0" algn="ctr">
              <a:spcAft>
                <a:spcPts val="600"/>
              </a:spcAft>
              <a:buNone/>
              <a:defRPr sz="1350" b="0">
                <a:solidFill>
                  <a:schemeClr val="bg1"/>
                </a:solidFill>
              </a:defRPr>
            </a:lvl6pPr>
            <a:lvl7pPr marL="0" indent="0" algn="ctr">
              <a:spcAft>
                <a:spcPts val="600"/>
              </a:spcAft>
              <a:buNone/>
              <a:defRPr sz="1350" b="0">
                <a:solidFill>
                  <a:schemeClr val="bg1"/>
                </a:solidFill>
              </a:defRPr>
            </a:lvl7pPr>
            <a:lvl8pPr marL="0" indent="0" algn="ctr">
              <a:spcAft>
                <a:spcPts val="600"/>
              </a:spcAft>
              <a:buNone/>
              <a:defRPr sz="1350" b="0">
                <a:solidFill>
                  <a:schemeClr val="bg1"/>
                </a:solidFill>
              </a:defRPr>
            </a:lvl8pPr>
            <a:lvl9pPr marL="0" indent="0" algn="ctr">
              <a:spcAft>
                <a:spcPts val="600"/>
              </a:spcAft>
              <a:buNone/>
              <a:defRPr sz="1350" b="0">
                <a:solidFill>
                  <a:schemeClr val="bg1"/>
                </a:solidFill>
              </a:defRPr>
            </a:lvl9pPr>
          </a:lstStyle>
          <a:p>
            <a:pPr lvl="0"/>
            <a:r>
              <a:rPr lang="en-GB" dirty="0"/>
              <a: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
        <p:nvSpPr>
          <p:cNvPr id="6" name="Title 5"/>
          <p:cNvSpPr>
            <a:spLocks noGrp="1"/>
          </p:cNvSpPr>
          <p:nvPr>
            <p:ph type="title"/>
            <p:custDataLst>
              <p:tags r:id="rId7"/>
            </p:custDataLst>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848857862"/>
      </p:ext>
    </p:extLst>
  </p:cSld>
  <p:clrMapOvr>
    <a:masterClrMapping/>
  </p:clrMapOvr>
  <p:extLst>
    <p:ext uri="{DCECCB84-F9BA-43D5-87BE-67443E8EF086}">
      <p15:sldGuideLst xmlns:p15="http://schemas.microsoft.com/office/powerpoint/2012/main">
        <p15:guide id="1" orient="horz" pos="941">
          <p15:clr>
            <a:srgbClr val="FBAE40"/>
          </p15:clr>
        </p15:guide>
        <p15:guide id="2" orient="horz" pos="747">
          <p15:clr>
            <a:srgbClr val="FBAE40"/>
          </p15:clr>
        </p15:guide>
        <p15:guide id="3" orient="horz" pos="2799">
          <p15:clr>
            <a:srgbClr val="FBAE40"/>
          </p15:clr>
        </p15:guide>
        <p15:guide id="4" pos="2812">
          <p15:clr>
            <a:srgbClr val="FBAE40"/>
          </p15:clr>
        </p15:guide>
        <p15:guide id="5" pos="294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 purple">
    <p:spTree>
      <p:nvGrpSpPr>
        <p:cNvPr id="1" name=""/>
        <p:cNvGrpSpPr/>
        <p:nvPr/>
      </p:nvGrpSpPr>
      <p:grpSpPr>
        <a:xfrm>
          <a:off x="0" y="0"/>
          <a:ext cx="0" cy="0"/>
          <a:chOff x="0" y="0"/>
          <a:chExt cx="0" cy="0"/>
        </a:xfrm>
      </p:grpSpPr>
      <p:sp>
        <p:nvSpPr>
          <p:cNvPr id="20" name="Rectangle 19"/>
          <p:cNvSpPr/>
          <p:nvPr>
            <p:custDataLst>
              <p:tags r:id="rId1"/>
            </p:custDataLst>
          </p:nvPr>
        </p:nvSpPr>
        <p:spPr>
          <a:xfrm>
            <a:off x="0" y="0"/>
            <a:ext cx="9144000" cy="44434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Freeform 5"/>
          <p:cNvSpPr>
            <a:spLocks noChangeAspect="1" noEditPoints="1"/>
          </p:cNvSpPr>
          <p:nvPr>
            <p:custDataLst>
              <p:tags r:id="rId2"/>
            </p:custDataLst>
          </p:nvPr>
        </p:nvSpPr>
        <p:spPr bwMode="auto">
          <a:xfrm>
            <a:off x="4320000" y="395794"/>
            <a:ext cx="504000" cy="375225"/>
          </a:xfrm>
          <a:custGeom>
            <a:avLst/>
            <a:gdLst>
              <a:gd name="T0" fmla="*/ 1416 w 1416"/>
              <a:gd name="T1" fmla="*/ 737 h 1055"/>
              <a:gd name="T2" fmla="*/ 1416 w 1416"/>
              <a:gd name="T3" fmla="*/ 737 h 1055"/>
              <a:gd name="T4" fmla="*/ 1104 w 1416"/>
              <a:gd name="T5" fmla="*/ 431 h 1055"/>
              <a:gd name="T6" fmla="*/ 1023 w 1416"/>
              <a:gd name="T7" fmla="*/ 452 h 1055"/>
              <a:gd name="T8" fmla="*/ 1400 w 1416"/>
              <a:gd name="T9" fmla="*/ 199 h 1055"/>
              <a:gd name="T10" fmla="*/ 1400 w 1416"/>
              <a:gd name="T11" fmla="*/ 0 h 1055"/>
              <a:gd name="T12" fmla="*/ 756 w 1416"/>
              <a:gd name="T13" fmla="*/ 652 h 1055"/>
              <a:gd name="T14" fmla="*/ 1104 w 1416"/>
              <a:gd name="T15" fmla="*/ 1055 h 1055"/>
              <a:gd name="T16" fmla="*/ 1416 w 1416"/>
              <a:gd name="T17" fmla="*/ 737 h 1055"/>
              <a:gd name="T18" fmla="*/ 659 w 1416"/>
              <a:gd name="T19" fmla="*/ 737 h 1055"/>
              <a:gd name="T20" fmla="*/ 659 w 1416"/>
              <a:gd name="T21" fmla="*/ 737 h 1055"/>
              <a:gd name="T22" fmla="*/ 348 w 1416"/>
              <a:gd name="T23" fmla="*/ 431 h 1055"/>
              <a:gd name="T24" fmla="*/ 267 w 1416"/>
              <a:gd name="T25" fmla="*/ 452 h 1055"/>
              <a:gd name="T26" fmla="*/ 643 w 1416"/>
              <a:gd name="T27" fmla="*/ 199 h 1055"/>
              <a:gd name="T28" fmla="*/ 643 w 1416"/>
              <a:gd name="T29" fmla="*/ 0 h 1055"/>
              <a:gd name="T30" fmla="*/ 0 w 1416"/>
              <a:gd name="T31" fmla="*/ 652 h 1055"/>
              <a:gd name="T32" fmla="*/ 348 w 1416"/>
              <a:gd name="T33" fmla="*/ 1055 h 1055"/>
              <a:gd name="T34" fmla="*/ 659 w 1416"/>
              <a:gd name="T35" fmla="*/ 737 h 1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16" h="1055">
                <a:moveTo>
                  <a:pt x="1416" y="737"/>
                </a:moveTo>
                <a:lnTo>
                  <a:pt x="1416" y="737"/>
                </a:lnTo>
                <a:cubicBezTo>
                  <a:pt x="1416" y="566"/>
                  <a:pt x="1295" y="431"/>
                  <a:pt x="1104" y="431"/>
                </a:cubicBezTo>
                <a:cubicBezTo>
                  <a:pt x="1072" y="431"/>
                  <a:pt x="1031" y="444"/>
                  <a:pt x="1023" y="452"/>
                </a:cubicBezTo>
                <a:cubicBezTo>
                  <a:pt x="1040" y="329"/>
                  <a:pt x="1137" y="199"/>
                  <a:pt x="1400" y="199"/>
                </a:cubicBezTo>
                <a:lnTo>
                  <a:pt x="1400" y="0"/>
                </a:lnTo>
                <a:cubicBezTo>
                  <a:pt x="991" y="3"/>
                  <a:pt x="756" y="174"/>
                  <a:pt x="756" y="652"/>
                </a:cubicBezTo>
                <a:cubicBezTo>
                  <a:pt x="756" y="892"/>
                  <a:pt x="894" y="1055"/>
                  <a:pt x="1104" y="1055"/>
                </a:cubicBezTo>
                <a:cubicBezTo>
                  <a:pt x="1278" y="1055"/>
                  <a:pt x="1416" y="913"/>
                  <a:pt x="1416" y="737"/>
                </a:cubicBezTo>
                <a:close/>
                <a:moveTo>
                  <a:pt x="659" y="737"/>
                </a:moveTo>
                <a:lnTo>
                  <a:pt x="659" y="737"/>
                </a:lnTo>
                <a:cubicBezTo>
                  <a:pt x="659" y="566"/>
                  <a:pt x="538" y="431"/>
                  <a:pt x="348" y="431"/>
                </a:cubicBezTo>
                <a:cubicBezTo>
                  <a:pt x="315" y="431"/>
                  <a:pt x="275" y="444"/>
                  <a:pt x="267" y="452"/>
                </a:cubicBezTo>
                <a:cubicBezTo>
                  <a:pt x="283" y="329"/>
                  <a:pt x="380" y="199"/>
                  <a:pt x="643" y="199"/>
                </a:cubicBezTo>
                <a:lnTo>
                  <a:pt x="643" y="0"/>
                </a:lnTo>
                <a:cubicBezTo>
                  <a:pt x="234" y="3"/>
                  <a:pt x="0" y="174"/>
                  <a:pt x="0" y="652"/>
                </a:cubicBezTo>
                <a:cubicBezTo>
                  <a:pt x="0" y="892"/>
                  <a:pt x="137" y="1055"/>
                  <a:pt x="348" y="1055"/>
                </a:cubicBezTo>
                <a:cubicBezTo>
                  <a:pt x="522" y="1055"/>
                  <a:pt x="659" y="913"/>
                  <a:pt x="659" y="737"/>
                </a:cubicBezTo>
                <a:close/>
              </a:path>
            </a:pathLst>
          </a:custGeom>
          <a:solidFill>
            <a:schemeClr val="accent1">
              <a:lumMod val="20000"/>
              <a:lumOff val="8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14" name="Freeform 9"/>
          <p:cNvSpPr>
            <a:spLocks noChangeAspect="1" noEditPoints="1"/>
          </p:cNvSpPr>
          <p:nvPr>
            <p:custDataLst>
              <p:tags r:id="rId3"/>
            </p:custDataLst>
          </p:nvPr>
        </p:nvSpPr>
        <p:spPr bwMode="auto">
          <a:xfrm>
            <a:off x="4320000" y="3674064"/>
            <a:ext cx="504000" cy="377444"/>
          </a:xfrm>
          <a:custGeom>
            <a:avLst/>
            <a:gdLst>
              <a:gd name="T0" fmla="*/ 0 w 1416"/>
              <a:gd name="T1" fmla="*/ 317 h 1056"/>
              <a:gd name="T2" fmla="*/ 0 w 1416"/>
              <a:gd name="T3" fmla="*/ 317 h 1056"/>
              <a:gd name="T4" fmla="*/ 311 w 1416"/>
              <a:gd name="T5" fmla="*/ 623 h 1056"/>
              <a:gd name="T6" fmla="*/ 392 w 1416"/>
              <a:gd name="T7" fmla="*/ 603 h 1056"/>
              <a:gd name="T8" fmla="*/ 16 w 1416"/>
              <a:gd name="T9" fmla="*/ 856 h 1056"/>
              <a:gd name="T10" fmla="*/ 16 w 1416"/>
              <a:gd name="T11" fmla="*/ 1056 h 1056"/>
              <a:gd name="T12" fmla="*/ 659 w 1416"/>
              <a:gd name="T13" fmla="*/ 403 h 1056"/>
              <a:gd name="T14" fmla="*/ 311 w 1416"/>
              <a:gd name="T15" fmla="*/ 0 h 1056"/>
              <a:gd name="T16" fmla="*/ 0 w 1416"/>
              <a:gd name="T17" fmla="*/ 317 h 1056"/>
              <a:gd name="T18" fmla="*/ 756 w 1416"/>
              <a:gd name="T19" fmla="*/ 317 h 1056"/>
              <a:gd name="T20" fmla="*/ 756 w 1416"/>
              <a:gd name="T21" fmla="*/ 317 h 1056"/>
              <a:gd name="T22" fmla="*/ 1068 w 1416"/>
              <a:gd name="T23" fmla="*/ 623 h 1056"/>
              <a:gd name="T24" fmla="*/ 1149 w 1416"/>
              <a:gd name="T25" fmla="*/ 603 h 1056"/>
              <a:gd name="T26" fmla="*/ 772 w 1416"/>
              <a:gd name="T27" fmla="*/ 856 h 1056"/>
              <a:gd name="T28" fmla="*/ 772 w 1416"/>
              <a:gd name="T29" fmla="*/ 1056 h 1056"/>
              <a:gd name="T30" fmla="*/ 1416 w 1416"/>
              <a:gd name="T31" fmla="*/ 403 h 1056"/>
              <a:gd name="T32" fmla="*/ 1068 w 1416"/>
              <a:gd name="T33" fmla="*/ 0 h 1056"/>
              <a:gd name="T34" fmla="*/ 756 w 1416"/>
              <a:gd name="T35" fmla="*/ 317 h 10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16" h="1056">
                <a:moveTo>
                  <a:pt x="0" y="317"/>
                </a:moveTo>
                <a:lnTo>
                  <a:pt x="0" y="317"/>
                </a:lnTo>
                <a:cubicBezTo>
                  <a:pt x="0" y="488"/>
                  <a:pt x="121" y="623"/>
                  <a:pt x="311" y="623"/>
                </a:cubicBezTo>
                <a:cubicBezTo>
                  <a:pt x="343" y="623"/>
                  <a:pt x="384" y="611"/>
                  <a:pt x="392" y="603"/>
                </a:cubicBezTo>
                <a:cubicBezTo>
                  <a:pt x="376" y="725"/>
                  <a:pt x="279" y="856"/>
                  <a:pt x="16" y="856"/>
                </a:cubicBezTo>
                <a:lnTo>
                  <a:pt x="16" y="1056"/>
                </a:lnTo>
                <a:cubicBezTo>
                  <a:pt x="424" y="1051"/>
                  <a:pt x="659" y="880"/>
                  <a:pt x="659" y="403"/>
                </a:cubicBezTo>
                <a:cubicBezTo>
                  <a:pt x="659" y="162"/>
                  <a:pt x="522" y="0"/>
                  <a:pt x="311" y="0"/>
                </a:cubicBezTo>
                <a:cubicBezTo>
                  <a:pt x="137" y="0"/>
                  <a:pt x="0" y="142"/>
                  <a:pt x="0" y="317"/>
                </a:cubicBezTo>
                <a:close/>
                <a:moveTo>
                  <a:pt x="756" y="317"/>
                </a:moveTo>
                <a:lnTo>
                  <a:pt x="756" y="317"/>
                </a:lnTo>
                <a:cubicBezTo>
                  <a:pt x="756" y="488"/>
                  <a:pt x="878" y="623"/>
                  <a:pt x="1068" y="623"/>
                </a:cubicBezTo>
                <a:cubicBezTo>
                  <a:pt x="1100" y="623"/>
                  <a:pt x="1141" y="611"/>
                  <a:pt x="1149" y="603"/>
                </a:cubicBezTo>
                <a:cubicBezTo>
                  <a:pt x="1133" y="725"/>
                  <a:pt x="1036" y="856"/>
                  <a:pt x="772" y="856"/>
                </a:cubicBezTo>
                <a:lnTo>
                  <a:pt x="772" y="1056"/>
                </a:lnTo>
                <a:cubicBezTo>
                  <a:pt x="1181" y="1051"/>
                  <a:pt x="1416" y="880"/>
                  <a:pt x="1416" y="403"/>
                </a:cubicBezTo>
                <a:cubicBezTo>
                  <a:pt x="1416" y="162"/>
                  <a:pt x="1278" y="0"/>
                  <a:pt x="1068" y="0"/>
                </a:cubicBezTo>
                <a:cubicBezTo>
                  <a:pt x="894" y="0"/>
                  <a:pt x="756" y="142"/>
                  <a:pt x="756" y="317"/>
                </a:cubicBezTo>
                <a:close/>
              </a:path>
            </a:pathLst>
          </a:custGeom>
          <a:solidFill>
            <a:schemeClr val="accent1">
              <a:lumMod val="20000"/>
              <a:lumOff val="8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5" name="Text Placeholder 4"/>
          <p:cNvSpPr>
            <a:spLocks noGrp="1"/>
          </p:cNvSpPr>
          <p:nvPr>
            <p:ph type="body" sz="quarter" idx="14" hasCustomPrompt="1"/>
            <p:custDataLst>
              <p:tags r:id="rId4"/>
            </p:custDataLst>
          </p:nvPr>
        </p:nvSpPr>
        <p:spPr>
          <a:xfrm>
            <a:off x="468313" y="846000"/>
            <a:ext cx="8207375" cy="2754000"/>
          </a:xfrm>
        </p:spPr>
        <p:txBody>
          <a:bodyPr anchor="ctr"/>
          <a:lstStyle>
            <a:lvl1pPr marL="0" indent="0" algn="ctr">
              <a:spcAft>
                <a:spcPts val="600"/>
              </a:spcAft>
              <a:buFont typeface="Arial" panose="020B0604020202020204" pitchFamily="34" charset="0"/>
              <a:buNone/>
              <a:defRPr sz="2400" b="0">
                <a:solidFill>
                  <a:schemeClr val="bg1"/>
                </a:solidFill>
              </a:defRPr>
            </a:lvl1pPr>
            <a:lvl2pPr marL="0" indent="0" algn="ctr">
              <a:spcAft>
                <a:spcPts val="600"/>
              </a:spcAft>
              <a:buFont typeface="Arial" panose="020B0604020202020204" pitchFamily="34" charset="0"/>
              <a:buNone/>
              <a:defRPr sz="1350" b="0">
                <a:solidFill>
                  <a:schemeClr val="bg1"/>
                </a:solidFill>
              </a:defRPr>
            </a:lvl2pPr>
            <a:lvl3pPr marL="0" indent="0" algn="ctr">
              <a:spcAft>
                <a:spcPts val="600"/>
              </a:spcAft>
              <a:buNone/>
              <a:defRPr sz="1350" b="0">
                <a:solidFill>
                  <a:schemeClr val="bg1"/>
                </a:solidFill>
              </a:defRPr>
            </a:lvl3pPr>
            <a:lvl4pPr marL="0" indent="0" algn="ctr">
              <a:spcAft>
                <a:spcPts val="600"/>
              </a:spcAft>
              <a:buNone/>
              <a:defRPr sz="1350" b="0">
                <a:solidFill>
                  <a:schemeClr val="bg1"/>
                </a:solidFill>
              </a:defRPr>
            </a:lvl4pPr>
            <a:lvl5pPr marL="0" indent="0" algn="ctr">
              <a:spcAft>
                <a:spcPts val="600"/>
              </a:spcAft>
              <a:buNone/>
              <a:defRPr sz="1350" b="0">
                <a:solidFill>
                  <a:schemeClr val="bg1"/>
                </a:solidFill>
              </a:defRPr>
            </a:lvl5pPr>
            <a:lvl6pPr marL="0" indent="0" algn="ctr">
              <a:spcAft>
                <a:spcPts val="600"/>
              </a:spcAft>
              <a:buNone/>
              <a:defRPr sz="1350" b="0">
                <a:solidFill>
                  <a:schemeClr val="bg1"/>
                </a:solidFill>
              </a:defRPr>
            </a:lvl6pPr>
            <a:lvl7pPr marL="0" indent="0" algn="ctr">
              <a:spcAft>
                <a:spcPts val="600"/>
              </a:spcAft>
              <a:buNone/>
              <a:defRPr sz="1350" b="0">
                <a:solidFill>
                  <a:schemeClr val="bg1"/>
                </a:solidFill>
              </a:defRPr>
            </a:lvl7pPr>
            <a:lvl8pPr marL="0" indent="0" algn="ctr">
              <a:spcAft>
                <a:spcPts val="600"/>
              </a:spcAft>
              <a:buNone/>
              <a:defRPr sz="1350" b="0">
                <a:solidFill>
                  <a:schemeClr val="bg1"/>
                </a:solidFill>
              </a:defRPr>
            </a:lvl8pPr>
            <a:lvl9pPr marL="0" indent="0" algn="ctr">
              <a:spcAft>
                <a:spcPts val="600"/>
              </a:spcAft>
              <a:buNone/>
              <a:defRPr sz="1350" b="0">
                <a:solidFill>
                  <a:schemeClr val="bg1"/>
                </a:solidFill>
              </a:defRPr>
            </a:lvl9pPr>
          </a:lstStyle>
          <a:p>
            <a:pPr lvl="0"/>
            <a:r>
              <a:rPr lang="en-GB" dirty="0"/>
              <a: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Tree>
    <p:extLst>
      <p:ext uri="{BB962C8B-B14F-4D97-AF65-F5344CB8AC3E}">
        <p14:creationId xmlns:p14="http://schemas.microsoft.com/office/powerpoint/2010/main" val="2152821262"/>
      </p:ext>
    </p:extLst>
  </p:cSld>
  <p:clrMapOvr>
    <a:masterClrMapping/>
  </p:clrMapOvr>
  <p:extLst>
    <p:ext uri="{DCECCB84-F9BA-43D5-87BE-67443E8EF086}">
      <p15:sldGuideLst xmlns:p15="http://schemas.microsoft.com/office/powerpoint/2012/main">
        <p15:guide id="3" orient="horz" pos="2799">
          <p15:clr>
            <a:srgbClr val="FBAE40"/>
          </p15:clr>
        </p15:guide>
        <p15:guide id="4" orient="horz" pos="2267">
          <p15:clr>
            <a:srgbClr val="FBAE40"/>
          </p15:clr>
        </p15:guide>
        <p15:guide id="5" orient="horz" pos="53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 accent">
    <p:spTree>
      <p:nvGrpSpPr>
        <p:cNvPr id="1" name=""/>
        <p:cNvGrpSpPr/>
        <p:nvPr/>
      </p:nvGrpSpPr>
      <p:grpSpPr>
        <a:xfrm>
          <a:off x="0" y="0"/>
          <a:ext cx="0" cy="0"/>
          <a:chOff x="0" y="0"/>
          <a:chExt cx="0" cy="0"/>
        </a:xfrm>
      </p:grpSpPr>
      <p:sp>
        <p:nvSpPr>
          <p:cNvPr id="7" name="Rectangle 6"/>
          <p:cNvSpPr/>
          <p:nvPr>
            <p:custDataLst>
              <p:tags r:id="rId1"/>
            </p:custDataLst>
          </p:nvPr>
        </p:nvSpPr>
        <p:spPr>
          <a:xfrm>
            <a:off x="0" y="0"/>
            <a:ext cx="9144000" cy="444341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Freeform 5"/>
          <p:cNvSpPr>
            <a:spLocks noChangeAspect="1" noEditPoints="1"/>
          </p:cNvSpPr>
          <p:nvPr>
            <p:custDataLst>
              <p:tags r:id="rId2"/>
            </p:custDataLst>
          </p:nvPr>
        </p:nvSpPr>
        <p:spPr bwMode="auto">
          <a:xfrm>
            <a:off x="4320000" y="395794"/>
            <a:ext cx="504000" cy="375225"/>
          </a:xfrm>
          <a:custGeom>
            <a:avLst/>
            <a:gdLst>
              <a:gd name="T0" fmla="*/ 1416 w 1416"/>
              <a:gd name="T1" fmla="*/ 737 h 1055"/>
              <a:gd name="T2" fmla="*/ 1416 w 1416"/>
              <a:gd name="T3" fmla="*/ 737 h 1055"/>
              <a:gd name="T4" fmla="*/ 1104 w 1416"/>
              <a:gd name="T5" fmla="*/ 431 h 1055"/>
              <a:gd name="T6" fmla="*/ 1023 w 1416"/>
              <a:gd name="T7" fmla="*/ 452 h 1055"/>
              <a:gd name="T8" fmla="*/ 1400 w 1416"/>
              <a:gd name="T9" fmla="*/ 199 h 1055"/>
              <a:gd name="T10" fmla="*/ 1400 w 1416"/>
              <a:gd name="T11" fmla="*/ 0 h 1055"/>
              <a:gd name="T12" fmla="*/ 756 w 1416"/>
              <a:gd name="T13" fmla="*/ 652 h 1055"/>
              <a:gd name="T14" fmla="*/ 1104 w 1416"/>
              <a:gd name="T15" fmla="*/ 1055 h 1055"/>
              <a:gd name="T16" fmla="*/ 1416 w 1416"/>
              <a:gd name="T17" fmla="*/ 737 h 1055"/>
              <a:gd name="T18" fmla="*/ 659 w 1416"/>
              <a:gd name="T19" fmla="*/ 737 h 1055"/>
              <a:gd name="T20" fmla="*/ 659 w 1416"/>
              <a:gd name="T21" fmla="*/ 737 h 1055"/>
              <a:gd name="T22" fmla="*/ 348 w 1416"/>
              <a:gd name="T23" fmla="*/ 431 h 1055"/>
              <a:gd name="T24" fmla="*/ 267 w 1416"/>
              <a:gd name="T25" fmla="*/ 452 h 1055"/>
              <a:gd name="T26" fmla="*/ 643 w 1416"/>
              <a:gd name="T27" fmla="*/ 199 h 1055"/>
              <a:gd name="T28" fmla="*/ 643 w 1416"/>
              <a:gd name="T29" fmla="*/ 0 h 1055"/>
              <a:gd name="T30" fmla="*/ 0 w 1416"/>
              <a:gd name="T31" fmla="*/ 652 h 1055"/>
              <a:gd name="T32" fmla="*/ 348 w 1416"/>
              <a:gd name="T33" fmla="*/ 1055 h 1055"/>
              <a:gd name="T34" fmla="*/ 659 w 1416"/>
              <a:gd name="T35" fmla="*/ 737 h 1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16" h="1055">
                <a:moveTo>
                  <a:pt x="1416" y="737"/>
                </a:moveTo>
                <a:lnTo>
                  <a:pt x="1416" y="737"/>
                </a:lnTo>
                <a:cubicBezTo>
                  <a:pt x="1416" y="566"/>
                  <a:pt x="1295" y="431"/>
                  <a:pt x="1104" y="431"/>
                </a:cubicBezTo>
                <a:cubicBezTo>
                  <a:pt x="1072" y="431"/>
                  <a:pt x="1031" y="444"/>
                  <a:pt x="1023" y="452"/>
                </a:cubicBezTo>
                <a:cubicBezTo>
                  <a:pt x="1040" y="329"/>
                  <a:pt x="1137" y="199"/>
                  <a:pt x="1400" y="199"/>
                </a:cubicBezTo>
                <a:lnTo>
                  <a:pt x="1400" y="0"/>
                </a:lnTo>
                <a:cubicBezTo>
                  <a:pt x="991" y="3"/>
                  <a:pt x="756" y="174"/>
                  <a:pt x="756" y="652"/>
                </a:cubicBezTo>
                <a:cubicBezTo>
                  <a:pt x="756" y="892"/>
                  <a:pt x="894" y="1055"/>
                  <a:pt x="1104" y="1055"/>
                </a:cubicBezTo>
                <a:cubicBezTo>
                  <a:pt x="1278" y="1055"/>
                  <a:pt x="1416" y="913"/>
                  <a:pt x="1416" y="737"/>
                </a:cubicBezTo>
                <a:close/>
                <a:moveTo>
                  <a:pt x="659" y="737"/>
                </a:moveTo>
                <a:lnTo>
                  <a:pt x="659" y="737"/>
                </a:lnTo>
                <a:cubicBezTo>
                  <a:pt x="659" y="566"/>
                  <a:pt x="538" y="431"/>
                  <a:pt x="348" y="431"/>
                </a:cubicBezTo>
                <a:cubicBezTo>
                  <a:pt x="315" y="431"/>
                  <a:pt x="275" y="444"/>
                  <a:pt x="267" y="452"/>
                </a:cubicBezTo>
                <a:cubicBezTo>
                  <a:pt x="283" y="329"/>
                  <a:pt x="380" y="199"/>
                  <a:pt x="643" y="199"/>
                </a:cubicBezTo>
                <a:lnTo>
                  <a:pt x="643" y="0"/>
                </a:lnTo>
                <a:cubicBezTo>
                  <a:pt x="234" y="3"/>
                  <a:pt x="0" y="174"/>
                  <a:pt x="0" y="652"/>
                </a:cubicBezTo>
                <a:cubicBezTo>
                  <a:pt x="0" y="892"/>
                  <a:pt x="137" y="1055"/>
                  <a:pt x="348" y="1055"/>
                </a:cubicBezTo>
                <a:cubicBezTo>
                  <a:pt x="522" y="1055"/>
                  <a:pt x="659" y="913"/>
                  <a:pt x="659" y="73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14" name="Freeform 9"/>
          <p:cNvSpPr>
            <a:spLocks noChangeAspect="1" noEditPoints="1"/>
          </p:cNvSpPr>
          <p:nvPr>
            <p:custDataLst>
              <p:tags r:id="rId3"/>
            </p:custDataLst>
          </p:nvPr>
        </p:nvSpPr>
        <p:spPr bwMode="auto">
          <a:xfrm>
            <a:off x="4320000" y="3674064"/>
            <a:ext cx="504000" cy="377444"/>
          </a:xfrm>
          <a:custGeom>
            <a:avLst/>
            <a:gdLst>
              <a:gd name="T0" fmla="*/ 0 w 1416"/>
              <a:gd name="T1" fmla="*/ 317 h 1056"/>
              <a:gd name="T2" fmla="*/ 0 w 1416"/>
              <a:gd name="T3" fmla="*/ 317 h 1056"/>
              <a:gd name="T4" fmla="*/ 311 w 1416"/>
              <a:gd name="T5" fmla="*/ 623 h 1056"/>
              <a:gd name="T6" fmla="*/ 392 w 1416"/>
              <a:gd name="T7" fmla="*/ 603 h 1056"/>
              <a:gd name="T8" fmla="*/ 16 w 1416"/>
              <a:gd name="T9" fmla="*/ 856 h 1056"/>
              <a:gd name="T10" fmla="*/ 16 w 1416"/>
              <a:gd name="T11" fmla="*/ 1056 h 1056"/>
              <a:gd name="T12" fmla="*/ 659 w 1416"/>
              <a:gd name="T13" fmla="*/ 403 h 1056"/>
              <a:gd name="T14" fmla="*/ 311 w 1416"/>
              <a:gd name="T15" fmla="*/ 0 h 1056"/>
              <a:gd name="T16" fmla="*/ 0 w 1416"/>
              <a:gd name="T17" fmla="*/ 317 h 1056"/>
              <a:gd name="T18" fmla="*/ 756 w 1416"/>
              <a:gd name="T19" fmla="*/ 317 h 1056"/>
              <a:gd name="T20" fmla="*/ 756 w 1416"/>
              <a:gd name="T21" fmla="*/ 317 h 1056"/>
              <a:gd name="T22" fmla="*/ 1068 w 1416"/>
              <a:gd name="T23" fmla="*/ 623 h 1056"/>
              <a:gd name="T24" fmla="*/ 1149 w 1416"/>
              <a:gd name="T25" fmla="*/ 603 h 1056"/>
              <a:gd name="T26" fmla="*/ 772 w 1416"/>
              <a:gd name="T27" fmla="*/ 856 h 1056"/>
              <a:gd name="T28" fmla="*/ 772 w 1416"/>
              <a:gd name="T29" fmla="*/ 1056 h 1056"/>
              <a:gd name="T30" fmla="*/ 1416 w 1416"/>
              <a:gd name="T31" fmla="*/ 403 h 1056"/>
              <a:gd name="T32" fmla="*/ 1068 w 1416"/>
              <a:gd name="T33" fmla="*/ 0 h 1056"/>
              <a:gd name="T34" fmla="*/ 756 w 1416"/>
              <a:gd name="T35" fmla="*/ 317 h 10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16" h="1056">
                <a:moveTo>
                  <a:pt x="0" y="317"/>
                </a:moveTo>
                <a:lnTo>
                  <a:pt x="0" y="317"/>
                </a:lnTo>
                <a:cubicBezTo>
                  <a:pt x="0" y="488"/>
                  <a:pt x="121" y="623"/>
                  <a:pt x="311" y="623"/>
                </a:cubicBezTo>
                <a:cubicBezTo>
                  <a:pt x="343" y="623"/>
                  <a:pt x="384" y="611"/>
                  <a:pt x="392" y="603"/>
                </a:cubicBezTo>
                <a:cubicBezTo>
                  <a:pt x="376" y="725"/>
                  <a:pt x="279" y="856"/>
                  <a:pt x="16" y="856"/>
                </a:cubicBezTo>
                <a:lnTo>
                  <a:pt x="16" y="1056"/>
                </a:lnTo>
                <a:cubicBezTo>
                  <a:pt x="424" y="1051"/>
                  <a:pt x="659" y="880"/>
                  <a:pt x="659" y="403"/>
                </a:cubicBezTo>
                <a:cubicBezTo>
                  <a:pt x="659" y="162"/>
                  <a:pt x="522" y="0"/>
                  <a:pt x="311" y="0"/>
                </a:cubicBezTo>
                <a:cubicBezTo>
                  <a:pt x="137" y="0"/>
                  <a:pt x="0" y="142"/>
                  <a:pt x="0" y="317"/>
                </a:cubicBezTo>
                <a:close/>
                <a:moveTo>
                  <a:pt x="756" y="317"/>
                </a:moveTo>
                <a:lnTo>
                  <a:pt x="756" y="317"/>
                </a:lnTo>
                <a:cubicBezTo>
                  <a:pt x="756" y="488"/>
                  <a:pt x="878" y="623"/>
                  <a:pt x="1068" y="623"/>
                </a:cubicBezTo>
                <a:cubicBezTo>
                  <a:pt x="1100" y="623"/>
                  <a:pt x="1141" y="611"/>
                  <a:pt x="1149" y="603"/>
                </a:cubicBezTo>
                <a:cubicBezTo>
                  <a:pt x="1133" y="725"/>
                  <a:pt x="1036" y="856"/>
                  <a:pt x="772" y="856"/>
                </a:cubicBezTo>
                <a:lnTo>
                  <a:pt x="772" y="1056"/>
                </a:lnTo>
                <a:cubicBezTo>
                  <a:pt x="1181" y="1051"/>
                  <a:pt x="1416" y="880"/>
                  <a:pt x="1416" y="403"/>
                </a:cubicBezTo>
                <a:cubicBezTo>
                  <a:pt x="1416" y="162"/>
                  <a:pt x="1278" y="0"/>
                  <a:pt x="1068" y="0"/>
                </a:cubicBezTo>
                <a:cubicBezTo>
                  <a:pt x="894" y="0"/>
                  <a:pt x="756" y="142"/>
                  <a:pt x="756" y="31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5" name="Text Placeholder 4"/>
          <p:cNvSpPr>
            <a:spLocks noGrp="1"/>
          </p:cNvSpPr>
          <p:nvPr>
            <p:ph type="body" sz="quarter" idx="14" hasCustomPrompt="1"/>
            <p:custDataLst>
              <p:tags r:id="rId4"/>
            </p:custDataLst>
          </p:nvPr>
        </p:nvSpPr>
        <p:spPr>
          <a:xfrm>
            <a:off x="468313" y="846000"/>
            <a:ext cx="8207375" cy="2754000"/>
          </a:xfrm>
        </p:spPr>
        <p:txBody>
          <a:bodyPr anchor="ctr"/>
          <a:lstStyle>
            <a:lvl1pPr marL="0" indent="0" algn="ctr">
              <a:spcAft>
                <a:spcPts val="600"/>
              </a:spcAft>
              <a:buFont typeface="Arial" panose="020B0604020202020204" pitchFamily="34" charset="0"/>
              <a:buNone/>
              <a:defRPr sz="2400" b="0">
                <a:solidFill>
                  <a:schemeClr val="bg1"/>
                </a:solidFill>
              </a:defRPr>
            </a:lvl1pPr>
            <a:lvl2pPr marL="0" indent="0" algn="ctr">
              <a:spcAft>
                <a:spcPts val="600"/>
              </a:spcAft>
              <a:buFont typeface="Arial" panose="020B0604020202020204" pitchFamily="34" charset="0"/>
              <a:buNone/>
              <a:defRPr sz="1350" b="0">
                <a:solidFill>
                  <a:schemeClr val="bg1"/>
                </a:solidFill>
              </a:defRPr>
            </a:lvl2pPr>
            <a:lvl3pPr marL="0" indent="0" algn="ctr">
              <a:spcAft>
                <a:spcPts val="600"/>
              </a:spcAft>
              <a:buNone/>
              <a:defRPr sz="1350" b="0">
                <a:solidFill>
                  <a:schemeClr val="bg1"/>
                </a:solidFill>
              </a:defRPr>
            </a:lvl3pPr>
            <a:lvl4pPr marL="0" indent="0" algn="ctr">
              <a:spcAft>
                <a:spcPts val="600"/>
              </a:spcAft>
              <a:buNone/>
              <a:defRPr sz="1350" b="0">
                <a:solidFill>
                  <a:schemeClr val="bg1"/>
                </a:solidFill>
              </a:defRPr>
            </a:lvl4pPr>
            <a:lvl5pPr marL="0" indent="0" algn="ctr">
              <a:spcAft>
                <a:spcPts val="600"/>
              </a:spcAft>
              <a:buNone/>
              <a:defRPr sz="1350" b="0">
                <a:solidFill>
                  <a:schemeClr val="bg1"/>
                </a:solidFill>
              </a:defRPr>
            </a:lvl5pPr>
            <a:lvl6pPr marL="0" indent="0" algn="ctr">
              <a:spcAft>
                <a:spcPts val="600"/>
              </a:spcAft>
              <a:buNone/>
              <a:defRPr sz="1350" b="0">
                <a:solidFill>
                  <a:schemeClr val="bg1"/>
                </a:solidFill>
              </a:defRPr>
            </a:lvl6pPr>
            <a:lvl7pPr marL="0" indent="0" algn="ctr">
              <a:spcAft>
                <a:spcPts val="600"/>
              </a:spcAft>
              <a:buNone/>
              <a:defRPr sz="1350" b="0">
                <a:solidFill>
                  <a:schemeClr val="bg1"/>
                </a:solidFill>
              </a:defRPr>
            </a:lvl7pPr>
            <a:lvl8pPr marL="0" indent="0" algn="ctr">
              <a:spcAft>
                <a:spcPts val="600"/>
              </a:spcAft>
              <a:buNone/>
              <a:defRPr sz="1350" b="0">
                <a:solidFill>
                  <a:schemeClr val="bg1"/>
                </a:solidFill>
              </a:defRPr>
            </a:lvl8pPr>
            <a:lvl9pPr marL="0" indent="0" algn="ctr">
              <a:spcAft>
                <a:spcPts val="600"/>
              </a:spcAft>
              <a:buNone/>
              <a:defRPr sz="1350" b="0">
                <a:solidFill>
                  <a:schemeClr val="bg1"/>
                </a:solidFill>
              </a:defRPr>
            </a:lvl9pPr>
          </a:lstStyle>
          <a:p>
            <a:pPr lvl="0"/>
            <a:r>
              <a:rPr lang="en-GB" dirty="0"/>
              <a: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
        <p:nvSpPr>
          <p:cNvPr id="4" name="Slide Number Placeholder 3"/>
          <p:cNvSpPr>
            <a:spLocks noGrp="1"/>
          </p:cNvSpPr>
          <p:nvPr>
            <p:ph type="sldNum" sz="quarter" idx="13"/>
            <p:custDataLst>
              <p:tags r:id="rId5"/>
            </p:custDataLst>
          </p:nvPr>
        </p:nvSpPr>
        <p:spPr/>
        <p:txBody>
          <a:bodyPr/>
          <a:lstStyle/>
          <a:p>
            <a:pPr algn="l"/>
            <a:fld id="{37B4438D-29B8-4FC7-9D64-F44FE400D0A9}" type="slidenum">
              <a:rPr lang="en-GB" smtClean="0"/>
              <a:pPr algn="l"/>
              <a:t>‹#›</a:t>
            </a:fld>
            <a:endParaRPr lang="en-GB" dirty="0"/>
          </a:p>
        </p:txBody>
      </p:sp>
    </p:spTree>
    <p:extLst>
      <p:ext uri="{BB962C8B-B14F-4D97-AF65-F5344CB8AC3E}">
        <p14:creationId xmlns:p14="http://schemas.microsoft.com/office/powerpoint/2010/main" val="2278163511"/>
      </p:ext>
    </p:extLst>
  </p:cSld>
  <p:clrMapOvr>
    <a:masterClrMapping/>
  </p:clrMapOvr>
  <p:extLst>
    <p:ext uri="{DCECCB84-F9BA-43D5-87BE-67443E8EF086}">
      <p15:sldGuideLst xmlns:p15="http://schemas.microsoft.com/office/powerpoint/2012/main">
        <p15:guide id="3" orient="horz" pos="2799">
          <p15:clr>
            <a:srgbClr val="FBAE40"/>
          </p15:clr>
        </p15:guide>
        <p15:guide id="4" orient="horz" pos="2267">
          <p15:clr>
            <a:srgbClr val="FBAE40"/>
          </p15:clr>
        </p15:guide>
        <p15:guide id="5" orient="horz" pos="53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Video">
    <p:spTree>
      <p:nvGrpSpPr>
        <p:cNvPr id="1" name=""/>
        <p:cNvGrpSpPr/>
        <p:nvPr/>
      </p:nvGrpSpPr>
      <p:grpSpPr>
        <a:xfrm>
          <a:off x="0" y="0"/>
          <a:ext cx="0" cy="0"/>
          <a:chOff x="0" y="0"/>
          <a:chExt cx="0" cy="0"/>
        </a:xfrm>
      </p:grpSpPr>
      <p:sp>
        <p:nvSpPr>
          <p:cNvPr id="4" name="Slide Number Placeholder 3"/>
          <p:cNvSpPr>
            <a:spLocks noGrp="1"/>
          </p:cNvSpPr>
          <p:nvPr>
            <p:ph type="sldNum" sz="quarter" idx="13"/>
            <p:custDataLst>
              <p:tags r:id="rId1"/>
            </p:custDataLst>
          </p:nvPr>
        </p:nvSpPr>
        <p:spPr/>
        <p:txBody>
          <a:bodyPr/>
          <a:lstStyle/>
          <a:p>
            <a:pPr algn="l"/>
            <a:fld id="{37B4438D-29B8-4FC7-9D64-F44FE400D0A9}" type="slidenum">
              <a:rPr lang="en-GB" smtClean="0"/>
              <a:pPr algn="l"/>
              <a:t>‹#›</a:t>
            </a:fld>
            <a:endParaRPr lang="en-GB" dirty="0"/>
          </a:p>
        </p:txBody>
      </p:sp>
      <p:sp>
        <p:nvSpPr>
          <p:cNvPr id="7" name="Media Placeholder 6"/>
          <p:cNvSpPr>
            <a:spLocks noGrp="1"/>
          </p:cNvSpPr>
          <p:nvPr>
            <p:ph type="media" sz="quarter" idx="14" hasCustomPrompt="1"/>
            <p:custDataLst>
              <p:tags r:id="rId2"/>
            </p:custDataLst>
          </p:nvPr>
        </p:nvSpPr>
        <p:spPr>
          <a:xfrm>
            <a:off x="0" y="0"/>
            <a:ext cx="9144000" cy="4443413"/>
          </a:xfrm>
        </p:spPr>
        <p:txBody>
          <a:bodyPr/>
          <a:lstStyle>
            <a:lvl1pPr>
              <a:defRPr/>
            </a:lvl1pPr>
          </a:lstStyle>
          <a:p>
            <a:r>
              <a:rPr lang="en-GB" dirty="0"/>
              <a:t>Click icon to add video</a:t>
            </a:r>
          </a:p>
        </p:txBody>
      </p:sp>
    </p:spTree>
    <p:extLst>
      <p:ext uri="{BB962C8B-B14F-4D97-AF65-F5344CB8AC3E}">
        <p14:creationId xmlns:p14="http://schemas.microsoft.com/office/powerpoint/2010/main" val="7712881"/>
      </p:ext>
    </p:extLst>
  </p:cSld>
  <p:clrMapOvr>
    <a:masterClrMapping/>
  </p:clrMapOvr>
  <p:extLst>
    <p:ext uri="{DCECCB84-F9BA-43D5-87BE-67443E8EF086}">
      <p15:sldGuideLst xmlns:p15="http://schemas.microsoft.com/office/powerpoint/2012/main">
        <p15:guide id="3" orient="horz" pos="2799">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Image gallery">
    <p:spTree>
      <p:nvGrpSpPr>
        <p:cNvPr id="1" name=""/>
        <p:cNvGrpSpPr/>
        <p:nvPr/>
      </p:nvGrpSpPr>
      <p:grpSpPr>
        <a:xfrm>
          <a:off x="0" y="0"/>
          <a:ext cx="0" cy="0"/>
          <a:chOff x="0" y="0"/>
          <a:chExt cx="0" cy="0"/>
        </a:xfrm>
      </p:grpSpPr>
      <p:sp>
        <p:nvSpPr>
          <p:cNvPr id="4" name="Slide Number Placeholder 3"/>
          <p:cNvSpPr>
            <a:spLocks noGrp="1"/>
          </p:cNvSpPr>
          <p:nvPr>
            <p:ph type="sldNum" sz="quarter" idx="13"/>
            <p:custDataLst>
              <p:tags r:id="rId1"/>
            </p:custDataLst>
          </p:nvPr>
        </p:nvSpPr>
        <p:spPr/>
        <p:txBody>
          <a:bodyPr/>
          <a:lstStyle/>
          <a:p>
            <a:pPr algn="l"/>
            <a:fld id="{37B4438D-29B8-4FC7-9D64-F44FE400D0A9}" type="slidenum">
              <a:rPr lang="en-GB" smtClean="0"/>
              <a:pPr algn="l"/>
              <a:t>‹#›</a:t>
            </a:fld>
            <a:endParaRPr lang="en-GB" dirty="0"/>
          </a:p>
        </p:txBody>
      </p:sp>
      <p:sp>
        <p:nvSpPr>
          <p:cNvPr id="5" name="Content Placeholder 4"/>
          <p:cNvSpPr>
            <a:spLocks noGrp="1"/>
          </p:cNvSpPr>
          <p:nvPr>
            <p:ph sz="quarter" idx="22" hasCustomPrompt="1"/>
            <p:custDataLst>
              <p:tags r:id="rId2"/>
            </p:custDataLst>
          </p:nvPr>
        </p:nvSpPr>
        <p:spPr>
          <a:xfrm>
            <a:off x="468000" y="1493837"/>
            <a:ext cx="2592000" cy="1422000"/>
          </a:xfrm>
        </p:spPr>
        <p:txBody>
          <a:bodyPr/>
          <a:lstStyle>
            <a:lvl1pPr>
              <a:defRPr/>
            </a:lvl1pPr>
          </a:lstStyle>
          <a:p>
            <a:pPr lvl="0"/>
            <a:r>
              <a:rPr lang="en-GB" dirty="0"/>
              <a:t>Content/text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
        <p:nvSpPr>
          <p:cNvPr id="19" name="Content Placeholder 4"/>
          <p:cNvSpPr>
            <a:spLocks noGrp="1"/>
          </p:cNvSpPr>
          <p:nvPr>
            <p:ph sz="quarter" idx="23" hasCustomPrompt="1"/>
            <p:custDataLst>
              <p:tags r:id="rId3"/>
            </p:custDataLst>
          </p:nvPr>
        </p:nvSpPr>
        <p:spPr>
          <a:xfrm>
            <a:off x="468000" y="3023797"/>
            <a:ext cx="2592000" cy="1422000"/>
          </a:xfrm>
        </p:spPr>
        <p:txBody>
          <a:bodyPr/>
          <a:lstStyle>
            <a:lvl1pPr>
              <a:defRPr/>
            </a:lvl1pPr>
            <a:lvl2pPr>
              <a:defRPr/>
            </a:lvl2pPr>
            <a:lvl3pPr>
              <a:defRPr/>
            </a:lvl3pPr>
            <a:lvl4pPr>
              <a:defRPr/>
            </a:lvl4pPr>
            <a:lvl5pPr>
              <a:defRPr/>
            </a:lvl5pPr>
          </a:lstStyle>
          <a:p>
            <a:pPr lvl="0"/>
            <a:r>
              <a:rPr lang="en-GB" dirty="0"/>
              <a:t>Content/text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
        <p:nvSpPr>
          <p:cNvPr id="20" name="Content Placeholder 4"/>
          <p:cNvSpPr>
            <a:spLocks noGrp="1"/>
          </p:cNvSpPr>
          <p:nvPr>
            <p:ph sz="quarter" idx="24" hasCustomPrompt="1"/>
            <p:custDataLst>
              <p:tags r:id="rId4"/>
            </p:custDataLst>
          </p:nvPr>
        </p:nvSpPr>
        <p:spPr>
          <a:xfrm>
            <a:off x="3276156" y="1493837"/>
            <a:ext cx="2592000" cy="1422000"/>
          </a:xfrm>
        </p:spPr>
        <p:txBody>
          <a:bodyPr/>
          <a:lstStyle>
            <a:lvl1pPr>
              <a:defRPr/>
            </a:lvl1pPr>
            <a:lvl2pPr>
              <a:defRPr/>
            </a:lvl2pPr>
            <a:lvl3pPr>
              <a:defRPr/>
            </a:lvl3pPr>
            <a:lvl4pPr>
              <a:defRPr/>
            </a:lvl4pPr>
            <a:lvl5pPr>
              <a:defRPr/>
            </a:lvl5pPr>
          </a:lstStyle>
          <a:p>
            <a:pPr lvl="0"/>
            <a:r>
              <a:rPr lang="en-GB" dirty="0"/>
              <a:t>Content/text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
        <p:nvSpPr>
          <p:cNvPr id="21" name="Content Placeholder 4"/>
          <p:cNvSpPr>
            <a:spLocks noGrp="1"/>
          </p:cNvSpPr>
          <p:nvPr>
            <p:ph sz="quarter" idx="25" hasCustomPrompt="1"/>
            <p:custDataLst>
              <p:tags r:id="rId5"/>
            </p:custDataLst>
          </p:nvPr>
        </p:nvSpPr>
        <p:spPr>
          <a:xfrm>
            <a:off x="3276156" y="3023797"/>
            <a:ext cx="2592000" cy="1422000"/>
          </a:xfrm>
        </p:spPr>
        <p:txBody>
          <a:bodyPr/>
          <a:lstStyle>
            <a:lvl1pPr>
              <a:defRPr/>
            </a:lvl1pPr>
            <a:lvl2pPr>
              <a:defRPr/>
            </a:lvl2pPr>
            <a:lvl3pPr>
              <a:defRPr/>
            </a:lvl3pPr>
            <a:lvl4pPr>
              <a:defRPr/>
            </a:lvl4pPr>
            <a:lvl5pPr>
              <a:defRPr/>
            </a:lvl5pPr>
          </a:lstStyle>
          <a:p>
            <a:pPr lvl="0"/>
            <a:r>
              <a:rPr lang="en-GB" dirty="0"/>
              <a:t>Content/text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
        <p:nvSpPr>
          <p:cNvPr id="22" name="Content Placeholder 4"/>
          <p:cNvSpPr>
            <a:spLocks noGrp="1"/>
          </p:cNvSpPr>
          <p:nvPr>
            <p:ph sz="quarter" idx="26" hasCustomPrompt="1"/>
            <p:custDataLst>
              <p:tags r:id="rId6"/>
            </p:custDataLst>
          </p:nvPr>
        </p:nvSpPr>
        <p:spPr>
          <a:xfrm>
            <a:off x="6084000" y="1493837"/>
            <a:ext cx="2592000" cy="1422000"/>
          </a:xfrm>
        </p:spPr>
        <p:txBody>
          <a:bodyPr/>
          <a:lstStyle>
            <a:lvl1pPr>
              <a:defRPr/>
            </a:lvl1pPr>
            <a:lvl2pPr>
              <a:defRPr/>
            </a:lvl2pPr>
            <a:lvl3pPr>
              <a:defRPr/>
            </a:lvl3pPr>
            <a:lvl4pPr>
              <a:defRPr/>
            </a:lvl4pPr>
            <a:lvl5pPr>
              <a:defRPr/>
            </a:lvl5pPr>
          </a:lstStyle>
          <a:p>
            <a:pPr lvl="0"/>
            <a:r>
              <a:rPr lang="en-GB" dirty="0"/>
              <a:t>Content/text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
        <p:nvSpPr>
          <p:cNvPr id="23" name="Content Placeholder 4"/>
          <p:cNvSpPr>
            <a:spLocks noGrp="1"/>
          </p:cNvSpPr>
          <p:nvPr>
            <p:ph sz="quarter" idx="27" hasCustomPrompt="1"/>
            <p:custDataLst>
              <p:tags r:id="rId7"/>
            </p:custDataLst>
          </p:nvPr>
        </p:nvSpPr>
        <p:spPr>
          <a:xfrm>
            <a:off x="6084000" y="3023797"/>
            <a:ext cx="2592000" cy="1422000"/>
          </a:xfrm>
        </p:spPr>
        <p:txBody>
          <a:bodyPr/>
          <a:lstStyle>
            <a:lvl1pPr>
              <a:defRPr/>
            </a:lvl1pPr>
            <a:lvl2pPr>
              <a:defRPr/>
            </a:lvl2pPr>
            <a:lvl3pPr>
              <a:defRPr/>
            </a:lvl3pPr>
            <a:lvl4pPr>
              <a:defRPr/>
            </a:lvl4pPr>
            <a:lvl5pPr>
              <a:defRPr/>
            </a:lvl5pPr>
          </a:lstStyle>
          <a:p>
            <a:pPr lvl="0"/>
            <a:r>
              <a:rPr lang="en-GB" dirty="0"/>
              <a:t>Content/text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
        <p:nvSpPr>
          <p:cNvPr id="2" name="Title 1"/>
          <p:cNvSpPr>
            <a:spLocks noGrp="1"/>
          </p:cNvSpPr>
          <p:nvPr>
            <p:ph type="title"/>
            <p:custDataLst>
              <p:tags r:id="rId8"/>
            </p:custDataLst>
          </p:nvPr>
        </p:nvSpPr>
        <p:spPr>
          <a:xfrm>
            <a:off x="468000" y="395998"/>
            <a:ext cx="8208000" cy="792000"/>
          </a:xfrm>
        </p:spPr>
        <p:txBody>
          <a:bodyPr/>
          <a:lstStyle/>
          <a:p>
            <a:r>
              <a:rPr lang="en-US"/>
              <a:t>Click to edit Master title style</a:t>
            </a:r>
            <a:endParaRPr lang="en-GB" dirty="0"/>
          </a:p>
        </p:txBody>
      </p:sp>
    </p:spTree>
    <p:extLst>
      <p:ext uri="{BB962C8B-B14F-4D97-AF65-F5344CB8AC3E}">
        <p14:creationId xmlns:p14="http://schemas.microsoft.com/office/powerpoint/2010/main" val="1945745035"/>
      </p:ext>
    </p:extLst>
  </p:cSld>
  <p:clrMapOvr>
    <a:masterClrMapping/>
  </p:clrMapOvr>
  <p:extLst>
    <p:ext uri="{DCECCB84-F9BA-43D5-87BE-67443E8EF086}">
      <p15:sldGuideLst xmlns:p15="http://schemas.microsoft.com/office/powerpoint/2012/main">
        <p15:guide id="1" orient="horz" pos="939">
          <p15:clr>
            <a:srgbClr val="FBAE40"/>
          </p15:clr>
        </p15:guide>
        <p15:guide id="2" orient="horz" pos="747">
          <p15:clr>
            <a:srgbClr val="FBAE40"/>
          </p15:clr>
        </p15:guide>
        <p15:guide id="3" orient="horz" pos="2799">
          <p15:clr>
            <a:srgbClr val="FBAE40"/>
          </p15:clr>
        </p15:guide>
        <p15:guide id="4" pos="3696">
          <p15:clr>
            <a:srgbClr val="FBAE40"/>
          </p15:clr>
        </p15:guide>
        <p15:guide id="5" pos="3833">
          <p15:clr>
            <a:srgbClr val="FBAE40"/>
          </p15:clr>
        </p15:guide>
        <p15:guide id="7" pos="1927">
          <p15:clr>
            <a:srgbClr val="FBAE40"/>
          </p15:clr>
        </p15:guide>
        <p15:guide id="8" pos="206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 footer">
    <p:spTree>
      <p:nvGrpSpPr>
        <p:cNvPr id="1" name=""/>
        <p:cNvGrpSpPr/>
        <p:nvPr/>
      </p:nvGrpSpPr>
      <p:grpSpPr>
        <a:xfrm>
          <a:off x="0" y="0"/>
          <a:ext cx="0" cy="0"/>
          <a:chOff x="0" y="0"/>
          <a:chExt cx="0" cy="0"/>
        </a:xfrm>
      </p:grpSpPr>
      <p:sp>
        <p:nvSpPr>
          <p:cNvPr id="4" name="Slide Number Placeholder 3"/>
          <p:cNvSpPr>
            <a:spLocks noGrp="1"/>
          </p:cNvSpPr>
          <p:nvPr>
            <p:ph type="sldNum" sz="quarter" idx="13"/>
            <p:custDataLst>
              <p:tags r:id="rId1"/>
            </p:custDataLst>
          </p:nvPr>
        </p:nvSpPr>
        <p:spPr/>
        <p:txBody>
          <a:bodyPr/>
          <a:lstStyle/>
          <a:p>
            <a:pPr algn="l"/>
            <a:fld id="{37B4438D-29B8-4FC7-9D64-F44FE400D0A9}" type="slidenum">
              <a:rPr lang="en-GB" smtClean="0"/>
              <a:pPr algn="l"/>
              <a:t>‹#›</a:t>
            </a:fld>
            <a:endParaRPr lang="en-GB" dirty="0"/>
          </a:p>
        </p:txBody>
      </p:sp>
      <p:sp>
        <p:nvSpPr>
          <p:cNvPr id="2" name="Title 1"/>
          <p:cNvSpPr>
            <a:spLocks noGrp="1"/>
          </p:cNvSpPr>
          <p:nvPr>
            <p:ph type="title"/>
            <p:custDataLst>
              <p:tags r:id="rId2"/>
            </p:custDataLst>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1620009138"/>
      </p:ext>
    </p:extLst>
  </p:cSld>
  <p:clrMapOvr>
    <a:masterClrMapping/>
  </p:clrMapOvr>
  <p:extLst>
    <p:ext uri="{DCECCB84-F9BA-43D5-87BE-67443E8EF086}">
      <p15:sldGuideLst xmlns:p15="http://schemas.microsoft.com/office/powerpoint/2012/main">
        <p15:guide id="2" orient="horz" pos="747">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Title – no footer">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21926553"/>
      </p:ext>
    </p:extLst>
  </p:cSld>
  <p:clrMapOvr>
    <a:masterClrMapping/>
  </p:clrMapOvr>
  <p:extLst>
    <p:ext uri="{DCECCB84-F9BA-43D5-87BE-67443E8EF086}">
      <p15:sldGuideLst xmlns:p15="http://schemas.microsoft.com/office/powerpoint/2012/main">
        <p15:guide id="2" orient="horz" pos="747">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Divider – purple">
    <p:bg>
      <p:bgPr>
        <a:solidFill>
          <a:schemeClr val="bg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0AE669F-384C-4FDE-BC03-DB20C0D12A8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447913" y="4610774"/>
            <a:ext cx="2305562" cy="486776"/>
          </a:xfrm>
          <a:prstGeom prst="rect">
            <a:avLst/>
          </a:prstGeom>
        </p:spPr>
      </p:pic>
      <p:sp>
        <p:nvSpPr>
          <p:cNvPr id="10" name="Text Placeholder 4"/>
          <p:cNvSpPr>
            <a:spLocks noGrp="1"/>
          </p:cNvSpPr>
          <p:nvPr>
            <p:ph type="body" sz="quarter" idx="15" hasCustomPrompt="1"/>
            <p:custDataLst>
              <p:tags r:id="rId1"/>
            </p:custDataLst>
          </p:nvPr>
        </p:nvSpPr>
        <p:spPr>
          <a:xfrm>
            <a:off x="469370" y="1188000"/>
            <a:ext cx="6100629" cy="2628000"/>
          </a:xfrm>
        </p:spPr>
        <p:txBody>
          <a:bodyPr/>
          <a:lstStyle>
            <a:lvl1pPr marL="0" indent="0">
              <a:lnSpc>
                <a:spcPct val="90000"/>
              </a:lnSpc>
              <a:spcBef>
                <a:spcPts val="0"/>
              </a:spcBef>
              <a:spcAft>
                <a:spcPts val="0"/>
              </a:spcAft>
              <a:buFont typeface="Arial" panose="020B0604020202020204" pitchFamily="34" charset="0"/>
              <a:buNone/>
              <a:defRPr sz="3600" b="1">
                <a:solidFill>
                  <a:schemeClr val="tx1"/>
                </a:solidFill>
              </a:defRPr>
            </a:lvl1pPr>
            <a:lvl2pPr marL="0" indent="0">
              <a:lnSpc>
                <a:spcPct val="90000"/>
              </a:lnSpc>
              <a:spcBef>
                <a:spcPts val="5400"/>
              </a:spcBef>
              <a:spcAft>
                <a:spcPts val="0"/>
              </a:spcAft>
              <a:buFont typeface="Arial" panose="020B0604020202020204" pitchFamily="34" charset="0"/>
              <a:buNone/>
              <a:defRPr sz="3000" b="1">
                <a:solidFill>
                  <a:schemeClr val="tx1"/>
                </a:solidFill>
              </a:defRPr>
            </a:lvl2pPr>
            <a:lvl3pPr marL="0" indent="0">
              <a:lnSpc>
                <a:spcPct val="90000"/>
              </a:lnSpc>
              <a:spcBef>
                <a:spcPts val="0"/>
              </a:spcBef>
              <a:spcAft>
                <a:spcPts val="0"/>
              </a:spcAft>
              <a:buFont typeface="Arial" panose="020B0604020202020204" pitchFamily="34" charset="0"/>
              <a:buNone/>
              <a:defRPr sz="3000" b="1">
                <a:solidFill>
                  <a:schemeClr val="tx1"/>
                </a:solidFill>
              </a:defRPr>
            </a:lvl3pPr>
            <a:lvl4pPr marL="0" indent="0">
              <a:lnSpc>
                <a:spcPct val="90000"/>
              </a:lnSpc>
              <a:spcBef>
                <a:spcPts val="0"/>
              </a:spcBef>
              <a:spcAft>
                <a:spcPts val="0"/>
              </a:spcAft>
              <a:buNone/>
              <a:defRPr sz="3000" b="1">
                <a:solidFill>
                  <a:schemeClr val="tx1"/>
                </a:solidFill>
              </a:defRPr>
            </a:lvl4pPr>
            <a:lvl5pPr marL="0" indent="0">
              <a:lnSpc>
                <a:spcPct val="90000"/>
              </a:lnSpc>
              <a:spcBef>
                <a:spcPts val="0"/>
              </a:spcBef>
              <a:spcAft>
                <a:spcPts val="0"/>
              </a:spcAft>
              <a:buNone/>
              <a:defRPr sz="3000" b="1">
                <a:solidFill>
                  <a:schemeClr val="tx1"/>
                </a:solidFill>
              </a:defRPr>
            </a:lvl5pPr>
            <a:lvl6pPr marL="0" indent="0">
              <a:lnSpc>
                <a:spcPct val="90000"/>
              </a:lnSpc>
              <a:spcBef>
                <a:spcPts val="0"/>
              </a:spcBef>
              <a:spcAft>
                <a:spcPts val="0"/>
              </a:spcAft>
              <a:buFont typeface="Arial" panose="020B0604020202020204" pitchFamily="34" charset="0"/>
              <a:buNone/>
              <a:defRPr sz="3000" b="1">
                <a:solidFill>
                  <a:schemeClr val="tx1"/>
                </a:solidFill>
              </a:defRPr>
            </a:lvl6pPr>
            <a:lvl7pPr marL="0" indent="0">
              <a:lnSpc>
                <a:spcPct val="90000"/>
              </a:lnSpc>
              <a:spcBef>
                <a:spcPts val="0"/>
              </a:spcBef>
              <a:spcAft>
                <a:spcPts val="0"/>
              </a:spcAft>
              <a:buFont typeface="Arial" panose="020B0604020202020204" pitchFamily="34" charset="0"/>
              <a:buNone/>
              <a:defRPr sz="3000" b="1">
                <a:solidFill>
                  <a:schemeClr val="tx1"/>
                </a:solidFill>
              </a:defRPr>
            </a:lvl7pPr>
            <a:lvl8pPr marL="0" indent="0">
              <a:lnSpc>
                <a:spcPct val="90000"/>
              </a:lnSpc>
              <a:spcBef>
                <a:spcPts val="0"/>
              </a:spcBef>
              <a:spcAft>
                <a:spcPts val="0"/>
              </a:spcAft>
              <a:buFont typeface="Arial" panose="020B0604020202020204" pitchFamily="34" charset="0"/>
              <a:buNone/>
              <a:defRPr sz="3000" b="1">
                <a:solidFill>
                  <a:schemeClr val="tx1"/>
                </a:solidFill>
              </a:defRPr>
            </a:lvl8pPr>
            <a:lvl9pPr marL="0" indent="0">
              <a:lnSpc>
                <a:spcPct val="90000"/>
              </a:lnSpc>
              <a:spcBef>
                <a:spcPts val="0"/>
              </a:spcBef>
              <a:spcAft>
                <a:spcPts val="0"/>
              </a:spcAft>
              <a:buFont typeface="Arial" panose="020B0604020202020204" pitchFamily="34" charset="0"/>
              <a:buNone/>
              <a:defRPr sz="3000" b="1">
                <a:solidFill>
                  <a:schemeClr val="tx1"/>
                </a:solidFill>
              </a:defRPr>
            </a:lvl9pPr>
          </a:lstStyle>
          <a:p>
            <a:pPr lvl="0"/>
            <a:r>
              <a:rPr lang="en-GB" dirty="0"/>
              <a:t>Divider Title</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
        <p:nvSpPr>
          <p:cNvPr id="2" name="Slide Number Placeholder 1"/>
          <p:cNvSpPr>
            <a:spLocks noGrp="1"/>
          </p:cNvSpPr>
          <p:nvPr>
            <p:ph type="sldNum" sz="quarter" idx="16"/>
            <p:custDataLst>
              <p:tags r:id="rId2"/>
            </p:custDataLst>
          </p:nvPr>
        </p:nvSpPr>
        <p:spPr/>
        <p:txBody>
          <a:bodyPr/>
          <a:lstStyle/>
          <a:p>
            <a:pPr algn="l"/>
            <a:fld id="{37B4438D-29B8-4FC7-9D64-F44FE400D0A9}" type="slidenum">
              <a:rPr lang="en-GB" smtClean="0"/>
              <a:pPr algn="l"/>
              <a:t>‹#›</a:t>
            </a:fld>
            <a:endParaRPr lang="en-GB" dirty="0"/>
          </a:p>
        </p:txBody>
      </p:sp>
      <p:sp>
        <p:nvSpPr>
          <p:cNvPr id="6" name="TextBox 5"/>
          <p:cNvSpPr txBox="1"/>
          <p:nvPr>
            <p:custDataLst>
              <p:tags r:id="rId3"/>
            </p:custDataLst>
          </p:nvPr>
        </p:nvSpPr>
        <p:spPr>
          <a:xfrm>
            <a:off x="642440" y="4849795"/>
            <a:ext cx="3942000" cy="92333"/>
          </a:xfrm>
          <a:prstGeom prst="rect">
            <a:avLst/>
          </a:prstGeom>
          <a:noFill/>
        </p:spPr>
        <p:txBody>
          <a:bodyPr wrap="square" lIns="0" tIns="0" rIns="0" bIns="0" rtlCol="0">
            <a:spAutoFit/>
          </a:bodyPr>
          <a:lstStyle/>
          <a:p>
            <a:r>
              <a:rPr lang="en-GB" sz="600" b="0" i="0" kern="1200" dirty="0">
                <a:solidFill>
                  <a:schemeClr val="tx1"/>
                </a:solidFill>
                <a:effectLst/>
                <a:latin typeface="+mn-lt"/>
                <a:ea typeface="+mn-ea"/>
                <a:cs typeface="+mn-cs"/>
              </a:rPr>
              <a:t>© [YEAR] [Copyright text]</a:t>
            </a:r>
            <a:endParaRPr lang="en-GB" sz="600" dirty="0"/>
          </a:p>
        </p:txBody>
      </p:sp>
      <p:cxnSp>
        <p:nvCxnSpPr>
          <p:cNvPr id="7" name="Straight Connector 6"/>
          <p:cNvCxnSpPr>
            <a:cxnSpLocks/>
          </p:cNvCxnSpPr>
          <p:nvPr>
            <p:custDataLst>
              <p:tags r:id="rId4"/>
            </p:custDataLst>
          </p:nvPr>
        </p:nvCxnSpPr>
        <p:spPr>
          <a:xfrm>
            <a:off x="469370" y="4779249"/>
            <a:ext cx="2592000" cy="0"/>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5354325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47">
          <p15:clr>
            <a:srgbClr val="FBAE40"/>
          </p15:clr>
        </p15:guide>
        <p15:guide id="4" pos="4139">
          <p15:clr>
            <a:srgbClr val="FBAE40"/>
          </p15:clr>
        </p15:guide>
        <p15:guide id="5" orient="horz" pos="2403">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Divider – accent">
    <p:bg>
      <p:bgPr>
        <a:solidFill>
          <a:schemeClr val="accent3"/>
        </a:solidFill>
        <a:effectLst/>
      </p:bgPr>
    </p:bg>
    <p:spTree>
      <p:nvGrpSpPr>
        <p:cNvPr id="1" name=""/>
        <p:cNvGrpSpPr/>
        <p:nvPr/>
      </p:nvGrpSpPr>
      <p:grpSpPr>
        <a:xfrm>
          <a:off x="0" y="0"/>
          <a:ext cx="0" cy="0"/>
          <a:chOff x="0" y="0"/>
          <a:chExt cx="0" cy="0"/>
        </a:xfrm>
      </p:grpSpPr>
      <p:sp>
        <p:nvSpPr>
          <p:cNvPr id="10" name="Text Placeholder 4"/>
          <p:cNvSpPr>
            <a:spLocks noGrp="1"/>
          </p:cNvSpPr>
          <p:nvPr>
            <p:ph type="body" sz="quarter" idx="15" hasCustomPrompt="1"/>
            <p:custDataLst>
              <p:tags r:id="rId1"/>
            </p:custDataLst>
          </p:nvPr>
        </p:nvSpPr>
        <p:spPr>
          <a:xfrm>
            <a:off x="468000" y="1188000"/>
            <a:ext cx="6101999" cy="2628000"/>
          </a:xfrm>
        </p:spPr>
        <p:txBody>
          <a:bodyPr/>
          <a:lstStyle>
            <a:lvl1pPr marL="0" marR="0" indent="0" algn="l" defTabSz="1266984" rtl="0" eaLnBrk="1" fontAlgn="auto" latinLnBrk="0" hangingPunct="1">
              <a:lnSpc>
                <a:spcPct val="90000"/>
              </a:lnSpc>
              <a:spcBef>
                <a:spcPts val="0"/>
              </a:spcBef>
              <a:spcAft>
                <a:spcPts val="0"/>
              </a:spcAft>
              <a:buClrTx/>
              <a:buSzTx/>
              <a:buFont typeface="Arial" panose="020B0604020202020204" pitchFamily="34" charset="0"/>
              <a:buNone/>
              <a:tabLst/>
              <a:defRPr sz="3600" b="1">
                <a:solidFill>
                  <a:schemeClr val="tx1"/>
                </a:solidFill>
              </a:defRPr>
            </a:lvl1pPr>
            <a:lvl2pPr marL="0" indent="0">
              <a:lnSpc>
                <a:spcPct val="90000"/>
              </a:lnSpc>
              <a:spcBef>
                <a:spcPts val="5400"/>
              </a:spcBef>
              <a:spcAft>
                <a:spcPts val="0"/>
              </a:spcAft>
              <a:buFont typeface="Arial" panose="020B0604020202020204" pitchFamily="34" charset="0"/>
              <a:buNone/>
              <a:defRPr sz="3000" b="1">
                <a:solidFill>
                  <a:schemeClr val="tx1"/>
                </a:solidFill>
              </a:defRPr>
            </a:lvl2pPr>
            <a:lvl3pPr marL="0" indent="0">
              <a:lnSpc>
                <a:spcPct val="90000"/>
              </a:lnSpc>
              <a:spcBef>
                <a:spcPts val="0"/>
              </a:spcBef>
              <a:spcAft>
                <a:spcPts val="0"/>
              </a:spcAft>
              <a:buFont typeface="Arial" panose="020B0604020202020204" pitchFamily="34" charset="0"/>
              <a:buNone/>
              <a:defRPr sz="3000" b="1">
                <a:solidFill>
                  <a:schemeClr val="tx1"/>
                </a:solidFill>
              </a:defRPr>
            </a:lvl3pPr>
            <a:lvl4pPr marL="0" indent="0">
              <a:lnSpc>
                <a:spcPct val="90000"/>
              </a:lnSpc>
              <a:spcBef>
                <a:spcPts val="0"/>
              </a:spcBef>
              <a:spcAft>
                <a:spcPts val="0"/>
              </a:spcAft>
              <a:buNone/>
              <a:defRPr sz="3000" b="1">
                <a:solidFill>
                  <a:schemeClr val="tx1"/>
                </a:solidFill>
              </a:defRPr>
            </a:lvl4pPr>
            <a:lvl5pPr marL="0" indent="0">
              <a:lnSpc>
                <a:spcPct val="90000"/>
              </a:lnSpc>
              <a:spcBef>
                <a:spcPts val="0"/>
              </a:spcBef>
              <a:spcAft>
                <a:spcPts val="0"/>
              </a:spcAft>
              <a:buNone/>
              <a:defRPr sz="3000" b="1">
                <a:solidFill>
                  <a:schemeClr val="tx1"/>
                </a:solidFill>
              </a:defRPr>
            </a:lvl5pPr>
            <a:lvl6pPr marL="0" indent="0">
              <a:lnSpc>
                <a:spcPct val="90000"/>
              </a:lnSpc>
              <a:spcBef>
                <a:spcPts val="0"/>
              </a:spcBef>
              <a:spcAft>
                <a:spcPts val="0"/>
              </a:spcAft>
              <a:buFont typeface="Arial" panose="020B0604020202020204" pitchFamily="34" charset="0"/>
              <a:buNone/>
              <a:defRPr sz="3000" b="1">
                <a:solidFill>
                  <a:schemeClr val="tx1"/>
                </a:solidFill>
              </a:defRPr>
            </a:lvl6pPr>
            <a:lvl7pPr marL="0" indent="0">
              <a:lnSpc>
                <a:spcPct val="90000"/>
              </a:lnSpc>
              <a:spcBef>
                <a:spcPts val="0"/>
              </a:spcBef>
              <a:spcAft>
                <a:spcPts val="0"/>
              </a:spcAft>
              <a:buFont typeface="Arial" panose="020B0604020202020204" pitchFamily="34" charset="0"/>
              <a:buNone/>
              <a:defRPr sz="3000" b="1">
                <a:solidFill>
                  <a:schemeClr val="tx1"/>
                </a:solidFill>
              </a:defRPr>
            </a:lvl7pPr>
            <a:lvl8pPr marL="0" indent="0">
              <a:lnSpc>
                <a:spcPct val="90000"/>
              </a:lnSpc>
              <a:spcBef>
                <a:spcPts val="0"/>
              </a:spcBef>
              <a:spcAft>
                <a:spcPts val="0"/>
              </a:spcAft>
              <a:buFont typeface="Arial" panose="020B0604020202020204" pitchFamily="34" charset="0"/>
              <a:buNone/>
              <a:defRPr sz="3000" b="1">
                <a:solidFill>
                  <a:schemeClr val="tx1"/>
                </a:solidFill>
              </a:defRPr>
            </a:lvl8pPr>
            <a:lvl9pPr marL="0" indent="0">
              <a:lnSpc>
                <a:spcPct val="90000"/>
              </a:lnSpc>
              <a:spcBef>
                <a:spcPts val="0"/>
              </a:spcBef>
              <a:spcAft>
                <a:spcPts val="0"/>
              </a:spcAft>
              <a:buFont typeface="Arial" panose="020B0604020202020204" pitchFamily="34" charset="0"/>
              <a:buNone/>
              <a:defRPr sz="3000" b="1">
                <a:solidFill>
                  <a:schemeClr val="tx1"/>
                </a:solidFill>
              </a:defRPr>
            </a:lvl9pPr>
          </a:lstStyle>
          <a:p>
            <a:pPr marL="0" marR="0" lvl="0" indent="0" algn="l" defTabSz="1266984" rtl="0" eaLnBrk="1" fontAlgn="auto" latinLnBrk="0" hangingPunct="1">
              <a:lnSpc>
                <a:spcPct val="90000"/>
              </a:lnSpc>
              <a:spcBef>
                <a:spcPts val="0"/>
              </a:spcBef>
              <a:spcAft>
                <a:spcPts val="0"/>
              </a:spcAft>
              <a:buClrTx/>
              <a:buSzTx/>
              <a:buFont typeface="Arial" panose="020B0604020202020204" pitchFamily="34" charset="0"/>
              <a:buNone/>
              <a:tabLst/>
              <a:defRPr/>
            </a:pPr>
            <a:r>
              <a:rPr lang="en-GB" dirty="0"/>
              <a:t>Divider Title</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
        <p:nvSpPr>
          <p:cNvPr id="2" name="Slide Number Placeholder 1"/>
          <p:cNvSpPr>
            <a:spLocks noGrp="1"/>
          </p:cNvSpPr>
          <p:nvPr>
            <p:ph type="sldNum" sz="quarter" idx="16"/>
            <p:custDataLst>
              <p:tags r:id="rId2"/>
            </p:custDataLst>
          </p:nvPr>
        </p:nvSpPr>
        <p:spPr/>
        <p:txBody>
          <a:bodyPr/>
          <a:lstStyle/>
          <a:p>
            <a:pPr algn="l"/>
            <a:fld id="{37B4438D-29B8-4FC7-9D64-F44FE400D0A9}" type="slidenum">
              <a:rPr lang="en-GB" smtClean="0"/>
              <a:pPr algn="l"/>
              <a:t>‹#›</a:t>
            </a:fld>
            <a:endParaRPr lang="en-GB" dirty="0"/>
          </a:p>
        </p:txBody>
      </p:sp>
      <p:sp>
        <p:nvSpPr>
          <p:cNvPr id="6" name="TextBox 5"/>
          <p:cNvSpPr txBox="1"/>
          <p:nvPr>
            <p:custDataLst>
              <p:tags r:id="rId3"/>
            </p:custDataLst>
          </p:nvPr>
        </p:nvSpPr>
        <p:spPr>
          <a:xfrm>
            <a:off x="642440" y="4849795"/>
            <a:ext cx="3942000" cy="92333"/>
          </a:xfrm>
          <a:prstGeom prst="rect">
            <a:avLst/>
          </a:prstGeom>
          <a:noFill/>
        </p:spPr>
        <p:txBody>
          <a:bodyPr wrap="square" lIns="0" tIns="0" rIns="0" bIns="0" rtlCol="0">
            <a:spAutoFit/>
          </a:bodyPr>
          <a:lstStyle/>
          <a:p>
            <a:pPr marL="0" marR="0" lvl="0" indent="0" algn="l" defTabSz="311033" rtl="0" eaLnBrk="1" fontAlgn="auto" latinLnBrk="0" hangingPunct="1">
              <a:lnSpc>
                <a:spcPct val="100000"/>
              </a:lnSpc>
              <a:spcBef>
                <a:spcPts val="0"/>
              </a:spcBef>
              <a:spcAft>
                <a:spcPts val="0"/>
              </a:spcAft>
              <a:buClrTx/>
              <a:buSzTx/>
              <a:buFontTx/>
              <a:buNone/>
              <a:tabLst/>
              <a:defRPr/>
            </a:pPr>
            <a:r>
              <a:rPr lang="en-GB" sz="600" b="0" i="0" kern="1200" dirty="0">
                <a:solidFill>
                  <a:schemeClr val="tx1"/>
                </a:solidFill>
                <a:effectLst/>
                <a:latin typeface="+mn-lt"/>
                <a:ea typeface="+mn-ea"/>
                <a:cs typeface="+mn-cs"/>
              </a:rPr>
              <a:t>© [YEAR] [Copyright text]</a:t>
            </a:r>
            <a:endParaRPr lang="en-GB" sz="600" dirty="0"/>
          </a:p>
        </p:txBody>
      </p:sp>
      <p:cxnSp>
        <p:nvCxnSpPr>
          <p:cNvPr id="7" name="Straight Connector 6"/>
          <p:cNvCxnSpPr>
            <a:cxnSpLocks/>
          </p:cNvCxnSpPr>
          <p:nvPr>
            <p:custDataLst>
              <p:tags r:id="rId4"/>
            </p:custDataLst>
          </p:nvPr>
        </p:nvCxnSpPr>
        <p:spPr>
          <a:xfrm>
            <a:off x="469370" y="4779249"/>
            <a:ext cx="2592000" cy="0"/>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5" name="AutoShape 29"/>
          <p:cNvSpPr>
            <a:spLocks noChangeAspect="1" noChangeArrowheads="1" noTextEdit="1"/>
          </p:cNvSpPr>
          <p:nvPr>
            <p:custDataLst>
              <p:tags r:id="rId5"/>
            </p:custDataLst>
          </p:nvPr>
        </p:nvSpPr>
        <p:spPr bwMode="auto">
          <a:xfrm>
            <a:off x="6500813" y="4227328"/>
            <a:ext cx="206375"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pic>
        <p:nvPicPr>
          <p:cNvPr id="8" name="Picture 7">
            <a:extLst>
              <a:ext uri="{FF2B5EF4-FFF2-40B4-BE49-F238E27FC236}">
                <a16:creationId xmlns:a16="http://schemas.microsoft.com/office/drawing/2014/main" id="{CE9AE516-A7BB-49A6-8A77-C2997423EDB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447913" y="4610774"/>
            <a:ext cx="2305562" cy="486776"/>
          </a:xfrm>
          <a:prstGeom prst="rect">
            <a:avLst/>
          </a:prstGeom>
        </p:spPr>
      </p:pic>
    </p:spTree>
    <p:extLst>
      <p:ext uri="{BB962C8B-B14F-4D97-AF65-F5344CB8AC3E}">
        <p14:creationId xmlns:p14="http://schemas.microsoft.com/office/powerpoint/2010/main" val="380433616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47">
          <p15:clr>
            <a:srgbClr val="FBAE40"/>
          </p15:clr>
        </p15:guide>
        <p15:guide id="4" pos="4139">
          <p15:clr>
            <a:srgbClr val="FBAE40"/>
          </p15:clr>
        </p15:guide>
        <p15:guide id="5" orient="horz" pos="2403">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Title">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4" cstate="print">
            <a:extLst>
              <a:ext uri="{28A0092B-C50C-407E-A947-70E740481C1C}">
                <a14:useLocalDpi xmlns:a14="http://schemas.microsoft.com/office/drawing/2010/main" val="0"/>
              </a:ext>
            </a:extLst>
          </a:blip>
          <a:srcRect r="13719" b="16658"/>
          <a:stretch/>
        </p:blipFill>
        <p:spPr>
          <a:xfrm>
            <a:off x="5240187" y="1372677"/>
            <a:ext cx="3903814" cy="3770824"/>
          </a:xfrm>
          <a:prstGeom prst="rect">
            <a:avLst/>
          </a:prstGeom>
        </p:spPr>
      </p:pic>
      <p:sp>
        <p:nvSpPr>
          <p:cNvPr id="5" name="Text Placeholder 4"/>
          <p:cNvSpPr>
            <a:spLocks noGrp="1"/>
          </p:cNvSpPr>
          <p:nvPr>
            <p:ph type="body" sz="quarter" idx="15" hasCustomPrompt="1"/>
            <p:custDataLst>
              <p:tags r:id="rId1"/>
            </p:custDataLst>
          </p:nvPr>
        </p:nvSpPr>
        <p:spPr>
          <a:xfrm>
            <a:off x="467999" y="3329998"/>
            <a:ext cx="4032563" cy="826077"/>
          </a:xfrm>
        </p:spPr>
        <p:txBody>
          <a:bodyPr/>
          <a:lstStyle>
            <a:lvl1pPr marL="0" indent="0">
              <a:lnSpc>
                <a:spcPct val="90000"/>
              </a:lnSpc>
              <a:spcAft>
                <a:spcPts val="0"/>
              </a:spcAft>
              <a:buFont typeface="Arial" panose="020B0604020202020204" pitchFamily="34" charset="0"/>
              <a:buNone/>
              <a:defRPr sz="1350" b="1">
                <a:solidFill>
                  <a:schemeClr val="accent1"/>
                </a:solidFill>
              </a:defRPr>
            </a:lvl1pPr>
            <a:lvl2pPr marL="0" indent="0">
              <a:spcBef>
                <a:spcPts val="600"/>
              </a:spcBef>
              <a:spcAft>
                <a:spcPts val="0"/>
              </a:spcAft>
              <a:buFont typeface="Arial" panose="020B0604020202020204" pitchFamily="34" charset="0"/>
              <a:buNone/>
              <a:defRPr sz="1350" b="0">
                <a:solidFill>
                  <a:schemeClr val="accent1"/>
                </a:solidFill>
              </a:defRPr>
            </a:lvl2pPr>
            <a:lvl3pPr marL="0" indent="0">
              <a:spcBef>
                <a:spcPts val="1200"/>
              </a:spcBef>
              <a:spcAft>
                <a:spcPts val="0"/>
              </a:spcAft>
              <a:buFont typeface="Arial" panose="020B0604020202020204" pitchFamily="34" charset="0"/>
              <a:buNone/>
              <a:defRPr sz="1800" b="0">
                <a:solidFill>
                  <a:schemeClr val="accent1"/>
                </a:solidFill>
              </a:defRPr>
            </a:lvl3pPr>
            <a:lvl4pPr marL="0" indent="0">
              <a:spcBef>
                <a:spcPts val="1200"/>
              </a:spcBef>
              <a:spcAft>
                <a:spcPts val="0"/>
              </a:spcAft>
              <a:buNone/>
              <a:defRPr sz="1800" b="0">
                <a:solidFill>
                  <a:schemeClr val="accent1"/>
                </a:solidFill>
              </a:defRPr>
            </a:lvl4pPr>
            <a:lvl5pPr marL="0" indent="0">
              <a:spcBef>
                <a:spcPts val="1200"/>
              </a:spcBef>
              <a:spcAft>
                <a:spcPts val="0"/>
              </a:spcAft>
              <a:buNone/>
              <a:defRPr sz="1800" b="0">
                <a:solidFill>
                  <a:schemeClr val="accent1"/>
                </a:solidFill>
              </a:defRPr>
            </a:lvl5pPr>
            <a:lvl6pPr marL="0" indent="0">
              <a:spcBef>
                <a:spcPts val="1200"/>
              </a:spcBef>
              <a:spcAft>
                <a:spcPts val="0"/>
              </a:spcAft>
              <a:buFont typeface="Arial" panose="020B0604020202020204" pitchFamily="34" charset="0"/>
              <a:buNone/>
              <a:defRPr sz="1800" b="0">
                <a:solidFill>
                  <a:schemeClr val="accent1"/>
                </a:solidFill>
              </a:defRPr>
            </a:lvl6pPr>
            <a:lvl7pPr marL="0" indent="0">
              <a:spcBef>
                <a:spcPts val="1200"/>
              </a:spcBef>
              <a:spcAft>
                <a:spcPts val="0"/>
              </a:spcAft>
              <a:buFont typeface="Arial" panose="020B0604020202020204" pitchFamily="34" charset="0"/>
              <a:buNone/>
              <a:defRPr sz="1800" b="0">
                <a:solidFill>
                  <a:schemeClr val="accent1"/>
                </a:solidFill>
              </a:defRPr>
            </a:lvl7pPr>
            <a:lvl8pPr marL="0" indent="0">
              <a:spcBef>
                <a:spcPts val="1200"/>
              </a:spcBef>
              <a:spcAft>
                <a:spcPts val="0"/>
              </a:spcAft>
              <a:buFont typeface="Arial" panose="020B0604020202020204" pitchFamily="34" charset="0"/>
              <a:buNone/>
              <a:defRPr sz="1800" b="0">
                <a:solidFill>
                  <a:schemeClr val="accent1"/>
                </a:solidFill>
              </a:defRPr>
            </a:lvl8pPr>
            <a:lvl9pPr marL="0" indent="0">
              <a:spcBef>
                <a:spcPts val="1200"/>
              </a:spcBef>
              <a:spcAft>
                <a:spcPts val="0"/>
              </a:spcAft>
              <a:buFont typeface="Arial" panose="020B0604020202020204" pitchFamily="34" charset="0"/>
              <a:buNone/>
              <a:defRPr sz="1800" b="0">
                <a:solidFill>
                  <a:schemeClr val="accent1"/>
                </a:solidFill>
              </a:defRPr>
            </a:lvl9pPr>
          </a:lstStyle>
          <a:p>
            <a:pPr lvl="0"/>
            <a:r>
              <a:rPr lang="en-GB" dirty="0"/>
              <a:t>Click to add name</a:t>
            </a:r>
          </a:p>
          <a:p>
            <a:pPr lvl="1"/>
            <a:r>
              <a:rPr lang="en-GB" dirty="0"/>
              <a:t>Click to add position or firm</a:t>
            </a:r>
          </a:p>
        </p:txBody>
      </p:sp>
      <p:sp>
        <p:nvSpPr>
          <p:cNvPr id="2" name="Title 1"/>
          <p:cNvSpPr>
            <a:spLocks noGrp="1"/>
          </p:cNvSpPr>
          <p:nvPr>
            <p:ph type="title"/>
            <p:custDataLst>
              <p:tags r:id="rId2"/>
            </p:custDataLst>
          </p:nvPr>
        </p:nvSpPr>
        <p:spPr>
          <a:xfrm>
            <a:off x="468000" y="1620000"/>
            <a:ext cx="4032000" cy="1080000"/>
          </a:xfrm>
        </p:spPr>
        <p:txBody>
          <a:bodyPr/>
          <a:lstStyle/>
          <a:p>
            <a:r>
              <a:rPr lang="en-US"/>
              <a:t>Click to edit Master title style</a:t>
            </a:r>
            <a:endParaRPr lang="en-GB" dirty="0"/>
          </a:p>
        </p:txBody>
      </p:sp>
      <p:grpSp>
        <p:nvGrpSpPr>
          <p:cNvPr id="12" name="Group 11">
            <a:extLst>
              <a:ext uri="{FF2B5EF4-FFF2-40B4-BE49-F238E27FC236}">
                <a16:creationId xmlns:a16="http://schemas.microsoft.com/office/drawing/2014/main" id="{67977B13-ECA9-4BDD-8FD9-4F00670661CC}"/>
              </a:ext>
            </a:extLst>
          </p:cNvPr>
          <p:cNvGrpSpPr>
            <a:grpSpLocks noChangeAspect="1"/>
          </p:cNvGrpSpPr>
          <p:nvPr userDrawn="1"/>
        </p:nvGrpSpPr>
        <p:grpSpPr>
          <a:xfrm>
            <a:off x="467999" y="396000"/>
            <a:ext cx="1944000" cy="362439"/>
            <a:chOff x="5705475" y="360000"/>
            <a:chExt cx="1486800" cy="277200"/>
          </a:xfrm>
        </p:grpSpPr>
        <p:pic>
          <p:nvPicPr>
            <p:cNvPr id="13" name="Picture 12" descr="GTlogo-primary-no tagline-RGB2012.jpg">
              <a:extLst>
                <a:ext uri="{FF2B5EF4-FFF2-40B4-BE49-F238E27FC236}">
                  <a16:creationId xmlns:a16="http://schemas.microsoft.com/office/drawing/2014/main" id="{D3FDE714-19D0-46A0-970A-13F0B8450AD4}"/>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705475" y="360000"/>
              <a:ext cx="277200" cy="277200"/>
            </a:xfrm>
            <a:prstGeom prst="rect">
              <a:avLst/>
            </a:prstGeom>
          </p:spPr>
        </p:pic>
        <p:pic>
          <p:nvPicPr>
            <p:cNvPr id="14" name="Picture 13" descr="GTlogo-primary-tagline-RGB2012.eps">
              <a:extLst>
                <a:ext uri="{FF2B5EF4-FFF2-40B4-BE49-F238E27FC236}">
                  <a16:creationId xmlns:a16="http://schemas.microsoft.com/office/drawing/2014/main" id="{0D967608-BB38-43B5-BA15-3CCCF109C108}"/>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b="58201"/>
            <a:stretch/>
          </p:blipFill>
          <p:spPr>
            <a:xfrm>
              <a:off x="6047451" y="428400"/>
              <a:ext cx="1144824" cy="162654"/>
            </a:xfrm>
            <a:prstGeom prst="rect">
              <a:avLst/>
            </a:prstGeom>
          </p:spPr>
        </p:pic>
      </p:grpSp>
    </p:spTree>
    <p:extLst>
      <p:ext uri="{BB962C8B-B14F-4D97-AF65-F5344CB8AC3E}">
        <p14:creationId xmlns:p14="http://schemas.microsoft.com/office/powerpoint/2010/main" val="1290981455"/>
      </p:ext>
    </p:extLst>
  </p:cSld>
  <p:clrMapOvr>
    <a:masterClrMapping/>
  </p:clrMapOvr>
  <p:extLst>
    <p:ext uri="{DCECCB84-F9BA-43D5-87BE-67443E8EF086}">
      <p15:sldGuideLst xmlns:p15="http://schemas.microsoft.com/office/powerpoint/2012/main">
        <p15:guide id="1" orient="horz" pos="1019">
          <p15:clr>
            <a:srgbClr val="FBAE40"/>
          </p15:clr>
        </p15:guide>
        <p15:guide id="4" pos="2835">
          <p15:clr>
            <a:srgbClr val="FBAE40"/>
          </p15:clr>
        </p15:guide>
        <p15:guide id="5" orient="horz" pos="2096">
          <p15:clr>
            <a:srgbClr val="FBAE40"/>
          </p15:clr>
        </p15:guide>
        <p15:guide id="6" orient="horz" pos="1700">
          <p15:clr>
            <a:srgbClr val="FBAE40"/>
          </p15:clr>
        </p15:guide>
        <p15:guide id="7" orient="horz" pos="261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4" name="Slide Number Placeholder 3"/>
          <p:cNvSpPr>
            <a:spLocks noGrp="1"/>
          </p:cNvSpPr>
          <p:nvPr>
            <p:ph type="sldNum" sz="quarter" idx="13"/>
            <p:custDataLst>
              <p:tags r:id="rId1"/>
            </p:custDataLst>
          </p:nvPr>
        </p:nvSpPr>
        <p:spPr/>
        <p:txBody>
          <a:bodyPr/>
          <a:lstStyle/>
          <a:p>
            <a:pPr algn="l"/>
            <a:fld id="{37B4438D-29B8-4FC7-9D64-F44FE400D0A9}" type="slidenum">
              <a:rPr lang="en-GB" smtClean="0"/>
              <a:pPr algn="l"/>
              <a:t>‹#›</a:t>
            </a:fld>
            <a:endParaRPr lang="en-GB" dirty="0"/>
          </a:p>
        </p:txBody>
      </p:sp>
      <p:sp>
        <p:nvSpPr>
          <p:cNvPr id="2" name="Title 1"/>
          <p:cNvSpPr>
            <a:spLocks noGrp="1"/>
          </p:cNvSpPr>
          <p:nvPr>
            <p:ph type="title"/>
            <p:custDataLst>
              <p:tags r:id="rId2"/>
            </p:custDataLst>
          </p:nvPr>
        </p:nvSpPr>
        <p:spPr/>
        <p:txBody>
          <a:bodyPr/>
          <a:lstStyle/>
          <a:p>
            <a:r>
              <a:rPr lang="en-US"/>
              <a:t>Click to edit Master title style</a:t>
            </a:r>
            <a:endParaRPr lang="en-GB" dirty="0"/>
          </a:p>
        </p:txBody>
      </p:sp>
      <p:sp>
        <p:nvSpPr>
          <p:cNvPr id="10" name="Content Placeholder 9"/>
          <p:cNvSpPr>
            <a:spLocks noGrp="1"/>
          </p:cNvSpPr>
          <p:nvPr>
            <p:ph sz="quarter" idx="14" hasCustomPrompt="1"/>
            <p:custDataLst>
              <p:tags r:id="rId3"/>
            </p:custDataLst>
          </p:nvPr>
        </p:nvSpPr>
        <p:spPr>
          <a:xfrm>
            <a:off x="468313" y="1493838"/>
            <a:ext cx="8207375" cy="2949575"/>
          </a:xfrm>
        </p:spPr>
        <p:txBody>
          <a:bodyPr/>
          <a:lstStyle>
            <a:lvl1pPr>
              <a:defRPr/>
            </a:lvl1pPr>
          </a:lstStyle>
          <a:p>
            <a:pPr lvl="0"/>
            <a:r>
              <a:rPr lang="en-GB" dirty="0"/>
              <a:t>Content/text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Tree>
    <p:extLst>
      <p:ext uri="{BB962C8B-B14F-4D97-AF65-F5344CB8AC3E}">
        <p14:creationId xmlns:p14="http://schemas.microsoft.com/office/powerpoint/2010/main" val="3083836808"/>
      </p:ext>
    </p:extLst>
  </p:cSld>
  <p:clrMapOvr>
    <a:masterClrMapping/>
  </p:clrMapOvr>
  <p:extLst>
    <p:ext uri="{DCECCB84-F9BA-43D5-87BE-67443E8EF086}">
      <p15:sldGuideLst xmlns:p15="http://schemas.microsoft.com/office/powerpoint/2012/main">
        <p15:guide id="1" orient="horz" pos="941">
          <p15:clr>
            <a:srgbClr val="FBAE40"/>
          </p15:clr>
        </p15:guide>
        <p15:guide id="2" orient="horz" pos="747">
          <p15:clr>
            <a:srgbClr val="FBAE40"/>
          </p15:clr>
        </p15:guide>
        <p15:guide id="3" orient="horz" pos="2799">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Disclaimer">
    <p:spTree>
      <p:nvGrpSpPr>
        <p:cNvPr id="1" name=""/>
        <p:cNvGrpSpPr/>
        <p:nvPr/>
      </p:nvGrpSpPr>
      <p:grpSpPr>
        <a:xfrm>
          <a:off x="0" y="0"/>
          <a:ext cx="0" cy="0"/>
          <a:chOff x="0" y="0"/>
          <a:chExt cx="0" cy="0"/>
        </a:xfrm>
      </p:grpSpPr>
      <p:sp>
        <p:nvSpPr>
          <p:cNvPr id="13" name="TextBox 12"/>
          <p:cNvSpPr txBox="1"/>
          <p:nvPr>
            <p:custDataLst>
              <p:tags r:id="rId1"/>
            </p:custDataLst>
          </p:nvPr>
        </p:nvSpPr>
        <p:spPr>
          <a:xfrm>
            <a:off x="2818800" y="4192619"/>
            <a:ext cx="5399088" cy="93600"/>
          </a:xfrm>
          <a:prstGeom prst="rect">
            <a:avLst/>
          </a:prstGeom>
          <a:noFill/>
        </p:spPr>
        <p:txBody>
          <a:bodyPr wrap="square" lIns="0" tIns="0" rIns="0" bIns="0" rtlCol="0">
            <a:spAutoFit/>
          </a:bodyPr>
          <a:lstStyle/>
          <a:p>
            <a:r>
              <a:rPr lang="en-GB" sz="600" b="0" i="0" kern="1200" dirty="0">
                <a:solidFill>
                  <a:schemeClr val="tx1"/>
                </a:solidFill>
                <a:effectLst/>
                <a:latin typeface="+mn-lt"/>
                <a:ea typeface="+mn-ea"/>
                <a:cs typeface="+mn-cs"/>
              </a:rPr>
              <a:t>© 2023 Grant Thornton UK LLP</a:t>
            </a:r>
            <a:endParaRPr lang="en-GB" sz="600" dirty="0"/>
          </a:p>
        </p:txBody>
      </p:sp>
      <p:sp>
        <p:nvSpPr>
          <p:cNvPr id="14" name="TextBox 13"/>
          <p:cNvSpPr txBox="1"/>
          <p:nvPr>
            <p:custDataLst>
              <p:tags r:id="rId2"/>
            </p:custDataLst>
          </p:nvPr>
        </p:nvSpPr>
        <p:spPr>
          <a:xfrm>
            <a:off x="2818800" y="4379819"/>
            <a:ext cx="5399088" cy="369332"/>
          </a:xfrm>
          <a:prstGeom prst="rect">
            <a:avLst/>
          </a:prstGeom>
          <a:noFill/>
        </p:spPr>
        <p:txBody>
          <a:bodyPr wrap="square" lIns="0" tIns="0" rIns="0" bIns="0" rtlCol="0">
            <a:spAutoFit/>
          </a:bodyPr>
          <a:lstStyle/>
          <a:p>
            <a:pPr marL="0" marR="0" lvl="0" indent="0" algn="l" defTabSz="779090" rtl="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‘Grant Thornton’ refers to the brand under which the Grant Thornton member firms provide assurance, tax and advisory services to their clients and/or refers to one or more member firms, as the context requires. Grant Thornton UK LLP is a member firm of Grant Thornton International Ltd (GTIL). GTIL and the member firms are not a worldwide partnership. GTIL and each member firm is a separate legal entity. Services are delivered by the member firms. GTIL does not provide services to clients. GTIL and its member firms are not agents of, and do not obligate, one another and are not liable for one another’s acts or omissions.</a:t>
            </a:r>
          </a:p>
        </p:txBody>
      </p:sp>
      <p:sp>
        <p:nvSpPr>
          <p:cNvPr id="17" name="Slide Number Placeholder 5">
            <a:extLst>
              <a:ext uri="{FF2B5EF4-FFF2-40B4-BE49-F238E27FC236}">
                <a16:creationId xmlns:a16="http://schemas.microsoft.com/office/drawing/2014/main" id="{D12E826F-720B-4537-BC21-7E7B33455624}"/>
              </a:ext>
            </a:extLst>
          </p:cNvPr>
          <p:cNvSpPr txBox="1">
            <a:spLocks/>
          </p:cNvSpPr>
          <p:nvPr>
            <p:custDataLst>
              <p:tags r:id="rId3"/>
            </p:custDataLst>
          </p:nvPr>
        </p:nvSpPr>
        <p:spPr>
          <a:xfrm>
            <a:off x="475808" y="4861748"/>
            <a:ext cx="1311524" cy="98425"/>
          </a:xfrm>
          <a:prstGeom prst="rect">
            <a:avLst/>
          </a:prstGeom>
        </p:spPr>
        <p:txBody>
          <a:bodyPr vert="horz" wrap="none" lIns="0" tIns="0" rIns="0" bIns="0" rtlCol="0" anchor="ctr">
            <a:noAutofit/>
          </a:bodyPr>
          <a:lstStyle>
            <a:defPPr>
              <a:defRPr lang="en-US"/>
            </a:defPPr>
            <a:lvl1pPr marL="0" algn="ctr" defTabSz="457200" rtl="0" eaLnBrk="1" latinLnBrk="0" hangingPunct="1">
              <a:defRPr sz="992" kern="1200">
                <a:solidFill>
                  <a:schemeClr val="accent6"/>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prstClr val="black"/>
                </a:solidFill>
                <a:effectLst/>
                <a:uLnTx/>
                <a:uFillTx/>
                <a:latin typeface="Arial" panose="020B0604020202020204"/>
                <a:ea typeface="+mn-ea"/>
                <a:cs typeface="+mn-cs"/>
              </a:rPr>
              <a:t>grantthornton.co.uk</a:t>
            </a:r>
          </a:p>
        </p:txBody>
      </p:sp>
      <p:cxnSp>
        <p:nvCxnSpPr>
          <p:cNvPr id="18" name="Straight Connector 17">
            <a:extLst>
              <a:ext uri="{FF2B5EF4-FFF2-40B4-BE49-F238E27FC236}">
                <a16:creationId xmlns:a16="http://schemas.microsoft.com/office/drawing/2014/main" id="{873B4D86-A3D4-4308-9617-A5D45642B18C}"/>
              </a:ext>
            </a:extLst>
          </p:cNvPr>
          <p:cNvCxnSpPr>
            <a:cxnSpLocks/>
          </p:cNvCxnSpPr>
          <p:nvPr>
            <p:custDataLst>
              <p:tags r:id="rId4"/>
            </p:custDataLst>
          </p:nvPr>
        </p:nvCxnSpPr>
        <p:spPr>
          <a:xfrm>
            <a:off x="475808" y="4719321"/>
            <a:ext cx="2024062" cy="0"/>
          </a:xfrm>
          <a:prstGeom prst="line">
            <a:avLst/>
          </a:prstGeom>
          <a:noFill/>
          <a:ln w="19050" cap="rnd" cmpd="sng" algn="ctr">
            <a:solidFill>
              <a:srgbClr val="4F2D7F"/>
            </a:solidFill>
            <a:prstDash val="solid"/>
            <a:miter lim="800000"/>
          </a:ln>
          <a:effectLst/>
        </p:spPr>
      </p:cxnSp>
      <p:grpSp>
        <p:nvGrpSpPr>
          <p:cNvPr id="8" name="Group 7">
            <a:extLst>
              <a:ext uri="{FF2B5EF4-FFF2-40B4-BE49-F238E27FC236}">
                <a16:creationId xmlns:a16="http://schemas.microsoft.com/office/drawing/2014/main" id="{BA17E607-C3B5-4B7C-AE98-20A88B965F03}"/>
              </a:ext>
            </a:extLst>
          </p:cNvPr>
          <p:cNvGrpSpPr>
            <a:grpSpLocks noChangeAspect="1"/>
          </p:cNvGrpSpPr>
          <p:nvPr userDrawn="1"/>
        </p:nvGrpSpPr>
        <p:grpSpPr>
          <a:xfrm>
            <a:off x="452550" y="4190264"/>
            <a:ext cx="2066109" cy="385207"/>
            <a:chOff x="5705475" y="360000"/>
            <a:chExt cx="1486800" cy="277200"/>
          </a:xfrm>
        </p:grpSpPr>
        <p:pic>
          <p:nvPicPr>
            <p:cNvPr id="9" name="Picture 8" descr="GTlogo-primary-no tagline-RGB2012.jpg">
              <a:extLst>
                <a:ext uri="{FF2B5EF4-FFF2-40B4-BE49-F238E27FC236}">
                  <a16:creationId xmlns:a16="http://schemas.microsoft.com/office/drawing/2014/main" id="{CE7D440D-0793-4BDF-8B9F-4A3ED97211F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705475" y="360000"/>
              <a:ext cx="277200" cy="277200"/>
            </a:xfrm>
            <a:prstGeom prst="rect">
              <a:avLst/>
            </a:prstGeom>
          </p:spPr>
        </p:pic>
        <p:pic>
          <p:nvPicPr>
            <p:cNvPr id="10" name="Picture 9" descr="GTlogo-primary-tagline-RGB2012.eps">
              <a:extLst>
                <a:ext uri="{FF2B5EF4-FFF2-40B4-BE49-F238E27FC236}">
                  <a16:creationId xmlns:a16="http://schemas.microsoft.com/office/drawing/2014/main" id="{1A39B2BA-510E-4942-AFAA-0D737B3A6486}"/>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b="58201"/>
            <a:stretch/>
          </p:blipFill>
          <p:spPr>
            <a:xfrm>
              <a:off x="6047451" y="428400"/>
              <a:ext cx="1144824" cy="162654"/>
            </a:xfrm>
            <a:prstGeom prst="rect">
              <a:avLst/>
            </a:prstGeom>
          </p:spPr>
        </p:pic>
      </p:grpSp>
    </p:spTree>
    <p:extLst>
      <p:ext uri="{BB962C8B-B14F-4D97-AF65-F5344CB8AC3E}">
        <p14:creationId xmlns:p14="http://schemas.microsoft.com/office/powerpoint/2010/main" val="1760390119"/>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p>
            <a:endParaRPr lang="en-GB" dirty="0"/>
          </a:p>
        </p:txBody>
      </p:sp>
      <p:sp>
        <p:nvSpPr>
          <p:cNvPr id="9" name="Slide Number Placeholder 8"/>
          <p:cNvSpPr>
            <a:spLocks noGrp="1"/>
          </p:cNvSpPr>
          <p:nvPr>
            <p:ph type="sldNum" sz="quarter" idx="11"/>
          </p:nvPr>
        </p:nvSpPr>
        <p:spPr>
          <a:xfrm>
            <a:off x="2321169" y="4869657"/>
            <a:ext cx="2133600" cy="273844"/>
          </a:xfrm>
        </p:spPr>
        <p:txBody>
          <a:bodyPr wrap="none" lIns="0" tIns="0" rIns="0" bIns="0"/>
          <a:lstStyle>
            <a:lvl1pPr>
              <a:defRPr sz="675">
                <a:solidFill>
                  <a:srgbClr val="777777"/>
                </a:solidFill>
                <a:latin typeface="Arial"/>
              </a:defRPr>
            </a:lvl1pPr>
          </a:lstStyle>
          <a:p>
            <a:fld id="{84B30A80-AA9A-4C1D-8138-BAF5149D76AB}" type="slidenum">
              <a:rPr lang="en-GB" smtClean="0"/>
              <a:pPr/>
              <a:t>‹#›</a:t>
            </a:fld>
            <a:endParaRPr lang="en-GB" dirty="0"/>
          </a:p>
        </p:txBody>
      </p:sp>
    </p:spTree>
    <p:extLst>
      <p:ext uri="{BB962C8B-B14F-4D97-AF65-F5344CB8AC3E}">
        <p14:creationId xmlns:p14="http://schemas.microsoft.com/office/powerpoint/2010/main" val="113383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e column + picture">
    <p:spTree>
      <p:nvGrpSpPr>
        <p:cNvPr id="1" name=""/>
        <p:cNvGrpSpPr/>
        <p:nvPr/>
      </p:nvGrpSpPr>
      <p:grpSpPr>
        <a:xfrm>
          <a:off x="0" y="0"/>
          <a:ext cx="0" cy="0"/>
          <a:chOff x="0" y="0"/>
          <a:chExt cx="0" cy="0"/>
        </a:xfrm>
      </p:grpSpPr>
      <p:sp>
        <p:nvSpPr>
          <p:cNvPr id="12" name="Text Placeholder 4"/>
          <p:cNvSpPr>
            <a:spLocks noGrp="1"/>
          </p:cNvSpPr>
          <p:nvPr>
            <p:ph type="body" sz="quarter" idx="12" hasCustomPrompt="1"/>
            <p:custDataLst>
              <p:tags r:id="rId1"/>
            </p:custDataLst>
          </p:nvPr>
        </p:nvSpPr>
        <p:spPr>
          <a:xfrm>
            <a:off x="468000" y="1493797"/>
            <a:ext cx="4698000" cy="295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GB" dirty="0"/>
              <a: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
        <p:nvSpPr>
          <p:cNvPr id="4" name="Slide Number Placeholder 3"/>
          <p:cNvSpPr>
            <a:spLocks noGrp="1"/>
          </p:cNvSpPr>
          <p:nvPr>
            <p:ph type="sldNum" sz="quarter" idx="13"/>
            <p:custDataLst>
              <p:tags r:id="rId2"/>
            </p:custDataLst>
          </p:nvPr>
        </p:nvSpPr>
        <p:spPr/>
        <p:txBody>
          <a:bodyPr/>
          <a:lstStyle/>
          <a:p>
            <a:pPr algn="l"/>
            <a:fld id="{37B4438D-29B8-4FC7-9D64-F44FE400D0A9}" type="slidenum">
              <a:rPr lang="en-GB" smtClean="0"/>
              <a:pPr algn="l"/>
              <a:t>‹#›</a:t>
            </a:fld>
            <a:endParaRPr lang="en-GB" dirty="0"/>
          </a:p>
        </p:txBody>
      </p:sp>
      <p:sp>
        <p:nvSpPr>
          <p:cNvPr id="2" name="Title 1"/>
          <p:cNvSpPr>
            <a:spLocks noGrp="1"/>
          </p:cNvSpPr>
          <p:nvPr>
            <p:ph type="title"/>
            <p:custDataLst>
              <p:tags r:id="rId3"/>
            </p:custDataLst>
          </p:nvPr>
        </p:nvSpPr>
        <p:spPr/>
        <p:txBody>
          <a:bodyPr/>
          <a:lstStyle/>
          <a:p>
            <a:r>
              <a:rPr lang="en-US"/>
              <a:t>Click to edit Master title style</a:t>
            </a:r>
            <a:endParaRPr lang="en-GB" dirty="0"/>
          </a:p>
        </p:txBody>
      </p:sp>
      <p:sp>
        <p:nvSpPr>
          <p:cNvPr id="5" name="Picture Placeholder 4"/>
          <p:cNvSpPr>
            <a:spLocks noGrp="1"/>
          </p:cNvSpPr>
          <p:nvPr>
            <p:ph type="pic" sz="quarter" idx="14" hasCustomPrompt="1"/>
            <p:custDataLst>
              <p:tags r:id="rId4"/>
            </p:custDataLst>
          </p:nvPr>
        </p:nvSpPr>
        <p:spPr>
          <a:xfrm>
            <a:off x="5381625" y="1493838"/>
            <a:ext cx="3294063" cy="2949575"/>
          </a:xfrm>
        </p:spPr>
        <p:txBody>
          <a:bodyPr/>
          <a:lstStyle>
            <a:lvl1pPr>
              <a:defRPr/>
            </a:lvl1pPr>
          </a:lstStyle>
          <a:p>
            <a:r>
              <a:rPr lang="en-GB" dirty="0"/>
              <a:t>Click ‘Insert Image’ from the Brandmaker ribbon</a:t>
            </a:r>
          </a:p>
        </p:txBody>
      </p:sp>
    </p:spTree>
    <p:extLst>
      <p:ext uri="{BB962C8B-B14F-4D97-AF65-F5344CB8AC3E}">
        <p14:creationId xmlns:p14="http://schemas.microsoft.com/office/powerpoint/2010/main" val="1755289181"/>
      </p:ext>
    </p:extLst>
  </p:cSld>
  <p:clrMapOvr>
    <a:masterClrMapping/>
  </p:clrMapOvr>
  <p:extLst>
    <p:ext uri="{DCECCB84-F9BA-43D5-87BE-67443E8EF086}">
      <p15:sldGuideLst xmlns:p15="http://schemas.microsoft.com/office/powerpoint/2012/main">
        <p15:guide id="1" orient="horz" pos="941">
          <p15:clr>
            <a:srgbClr val="FBAE40"/>
          </p15:clr>
        </p15:guide>
        <p15:guide id="2" orient="horz" pos="747">
          <p15:clr>
            <a:srgbClr val="FBAE40"/>
          </p15:clr>
        </p15:guide>
        <p15:guide id="3" orient="horz" pos="2799">
          <p15:clr>
            <a:srgbClr val="FBAE40"/>
          </p15:clr>
        </p15:guide>
        <p15:guide id="4" pos="3390">
          <p15:clr>
            <a:srgbClr val="FBAE40"/>
          </p15:clr>
        </p15:guide>
        <p15:guide id="5" pos="325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lumns">
    <p:spTree>
      <p:nvGrpSpPr>
        <p:cNvPr id="1" name=""/>
        <p:cNvGrpSpPr/>
        <p:nvPr/>
      </p:nvGrpSpPr>
      <p:grpSpPr>
        <a:xfrm>
          <a:off x="0" y="0"/>
          <a:ext cx="0" cy="0"/>
          <a:chOff x="0" y="0"/>
          <a:chExt cx="0" cy="0"/>
        </a:xfrm>
      </p:grpSpPr>
      <p:sp>
        <p:nvSpPr>
          <p:cNvPr id="4" name="Slide Number Placeholder 3"/>
          <p:cNvSpPr>
            <a:spLocks noGrp="1"/>
          </p:cNvSpPr>
          <p:nvPr>
            <p:ph type="sldNum" sz="quarter" idx="13"/>
            <p:custDataLst>
              <p:tags r:id="rId1"/>
            </p:custDataLst>
          </p:nvPr>
        </p:nvSpPr>
        <p:spPr/>
        <p:txBody>
          <a:bodyPr/>
          <a:lstStyle/>
          <a:p>
            <a:pPr algn="l"/>
            <a:fld id="{37B4438D-29B8-4FC7-9D64-F44FE400D0A9}" type="slidenum">
              <a:rPr lang="en-GB" smtClean="0"/>
              <a:pPr algn="l"/>
              <a:t>‹#›</a:t>
            </a:fld>
            <a:endParaRPr lang="en-GB" dirty="0"/>
          </a:p>
        </p:txBody>
      </p:sp>
      <p:sp>
        <p:nvSpPr>
          <p:cNvPr id="6" name="Title 5"/>
          <p:cNvSpPr>
            <a:spLocks noGrp="1"/>
          </p:cNvSpPr>
          <p:nvPr>
            <p:ph type="title"/>
            <p:custDataLst>
              <p:tags r:id="rId2"/>
            </p:custDataLst>
          </p:nvPr>
        </p:nvSpPr>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6FD003C-C59E-4AEE-8E68-505F2775F7AC}"/>
              </a:ext>
            </a:extLst>
          </p:cNvPr>
          <p:cNvSpPr>
            <a:spLocks noGrp="1"/>
          </p:cNvSpPr>
          <p:nvPr>
            <p:ph sz="quarter" idx="15" hasCustomPrompt="1"/>
            <p:custDataLst>
              <p:tags r:id="rId3"/>
            </p:custDataLst>
          </p:nvPr>
        </p:nvSpPr>
        <p:spPr>
          <a:xfrm>
            <a:off x="468000" y="1494000"/>
            <a:ext cx="3995737" cy="295275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GB" dirty="0"/>
              <a:t>Content/text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
        <p:nvSpPr>
          <p:cNvPr id="8" name="Content Placeholder 2">
            <a:extLst>
              <a:ext uri="{FF2B5EF4-FFF2-40B4-BE49-F238E27FC236}">
                <a16:creationId xmlns:a16="http://schemas.microsoft.com/office/drawing/2014/main" id="{7F692C17-6C1F-4A47-B80F-F62330EE86D2}"/>
              </a:ext>
            </a:extLst>
          </p:cNvPr>
          <p:cNvSpPr>
            <a:spLocks noGrp="1"/>
          </p:cNvSpPr>
          <p:nvPr>
            <p:ph sz="quarter" idx="16" hasCustomPrompt="1"/>
            <p:custDataLst>
              <p:tags r:id="rId4"/>
            </p:custDataLst>
          </p:nvPr>
        </p:nvSpPr>
        <p:spPr>
          <a:xfrm>
            <a:off x="4680000" y="1494000"/>
            <a:ext cx="3995737" cy="295275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GB" dirty="0"/>
              <a:t>Content/text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Tree>
    <p:extLst>
      <p:ext uri="{BB962C8B-B14F-4D97-AF65-F5344CB8AC3E}">
        <p14:creationId xmlns:p14="http://schemas.microsoft.com/office/powerpoint/2010/main" val="3906447726"/>
      </p:ext>
    </p:extLst>
  </p:cSld>
  <p:clrMapOvr>
    <a:masterClrMapping/>
  </p:clrMapOvr>
  <p:extLst>
    <p:ext uri="{DCECCB84-F9BA-43D5-87BE-67443E8EF086}">
      <p15:sldGuideLst xmlns:p15="http://schemas.microsoft.com/office/powerpoint/2012/main">
        <p15:guide id="1" orient="horz" pos="941">
          <p15:clr>
            <a:srgbClr val="FBAE40"/>
          </p15:clr>
        </p15:guide>
        <p15:guide id="2" orient="horz" pos="747">
          <p15:clr>
            <a:srgbClr val="FBAE40"/>
          </p15:clr>
        </p15:guide>
        <p15:guide id="3" orient="horz" pos="2799">
          <p15:clr>
            <a:srgbClr val="FBAE40"/>
          </p15:clr>
        </p15:guide>
        <p15:guide id="4" pos="2812">
          <p15:clr>
            <a:srgbClr val="FBAE40"/>
          </p15:clr>
        </p15:guide>
        <p15:guide id="5" pos="2948">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lumns – purple">
    <p:spTree>
      <p:nvGrpSpPr>
        <p:cNvPr id="1" name=""/>
        <p:cNvGrpSpPr/>
        <p:nvPr/>
      </p:nvGrpSpPr>
      <p:grpSpPr>
        <a:xfrm>
          <a:off x="0" y="0"/>
          <a:ext cx="0" cy="0"/>
          <a:chOff x="0" y="0"/>
          <a:chExt cx="0" cy="0"/>
        </a:xfrm>
      </p:grpSpPr>
      <p:sp>
        <p:nvSpPr>
          <p:cNvPr id="6" name="Rectangle 5"/>
          <p:cNvSpPr/>
          <p:nvPr>
            <p:custDataLst>
              <p:tags r:id="rId1"/>
            </p:custDataLst>
          </p:nvPr>
        </p:nvSpPr>
        <p:spPr>
          <a:xfrm>
            <a:off x="4572312" y="1493796"/>
            <a:ext cx="4103688" cy="2952000"/>
          </a:xfrm>
          <a:prstGeom prst="rect">
            <a:avLst/>
          </a:prstGeom>
          <a:solidFill>
            <a:srgbClr val="4F2D7F">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GB" dirty="0"/>
          </a:p>
        </p:txBody>
      </p:sp>
      <p:sp>
        <p:nvSpPr>
          <p:cNvPr id="7" name="Rectangle 6"/>
          <p:cNvSpPr/>
          <p:nvPr>
            <p:custDataLst>
              <p:tags r:id="rId2"/>
            </p:custDataLst>
          </p:nvPr>
        </p:nvSpPr>
        <p:spPr>
          <a:xfrm>
            <a:off x="468313" y="1493797"/>
            <a:ext cx="4103687" cy="2952000"/>
          </a:xfrm>
          <a:prstGeom prst="rect">
            <a:avLst/>
          </a:prstGeom>
          <a:solidFill>
            <a:srgbClr val="4F2D7F"/>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lang="en-GB" dirty="0"/>
          </a:p>
        </p:txBody>
      </p:sp>
      <p:sp>
        <p:nvSpPr>
          <p:cNvPr id="9" name="Oval 8"/>
          <p:cNvSpPr/>
          <p:nvPr>
            <p:custDataLst>
              <p:tags r:id="rId3"/>
            </p:custDataLst>
          </p:nvPr>
        </p:nvSpPr>
        <p:spPr>
          <a:xfrm>
            <a:off x="4140000" y="2699797"/>
            <a:ext cx="540000" cy="5400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2" name="Text Placeholder 4"/>
          <p:cNvSpPr>
            <a:spLocks noGrp="1"/>
          </p:cNvSpPr>
          <p:nvPr>
            <p:ph type="body" sz="quarter" idx="12" hasCustomPrompt="1"/>
            <p:custDataLst>
              <p:tags r:id="rId4"/>
            </p:custDataLst>
          </p:nvPr>
        </p:nvSpPr>
        <p:spPr>
          <a:xfrm>
            <a:off x="468000" y="1493797"/>
            <a:ext cx="3996000" cy="2952000"/>
          </a:xfrm>
        </p:spPr>
        <p:txBody>
          <a:bodyPr lIns="216000" tIns="144000" rIns="108000" bIns="216000"/>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buClr>
                <a:schemeClr val="bg1"/>
              </a:buClr>
              <a:defRPr>
                <a:solidFill>
                  <a:schemeClr val="bg1"/>
                </a:solidFill>
              </a:defRPr>
            </a:lvl6pPr>
            <a:lvl7pPr>
              <a:buClr>
                <a:schemeClr val="bg1"/>
              </a:buClr>
              <a:defRPr>
                <a:solidFill>
                  <a:schemeClr val="bg1"/>
                </a:solidFill>
              </a:defRPr>
            </a:lvl7pPr>
            <a:lvl8pPr>
              <a:buClr>
                <a:schemeClr val="bg1"/>
              </a:buClr>
              <a:defRPr>
                <a:solidFill>
                  <a:schemeClr val="bg1"/>
                </a:solidFill>
              </a:defRPr>
            </a:lvl8pPr>
            <a:lvl9pPr>
              <a:buClr>
                <a:schemeClr val="bg1"/>
              </a:buClr>
              <a:defRPr>
                <a:solidFill>
                  <a:schemeClr val="bg1"/>
                </a:solidFill>
              </a:defRPr>
            </a:lvl9pPr>
          </a:lstStyle>
          <a:p>
            <a:pPr lvl="0"/>
            <a:r>
              <a:rPr lang="en-GB" dirty="0"/>
              <a: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
        <p:nvSpPr>
          <p:cNvPr id="4" name="Slide Number Placeholder 3"/>
          <p:cNvSpPr>
            <a:spLocks noGrp="1"/>
          </p:cNvSpPr>
          <p:nvPr>
            <p:ph type="sldNum" sz="quarter" idx="13"/>
            <p:custDataLst>
              <p:tags r:id="rId5"/>
            </p:custDataLst>
          </p:nvPr>
        </p:nvSpPr>
        <p:spPr/>
        <p:txBody>
          <a:bodyPr/>
          <a:lstStyle/>
          <a:p>
            <a:pPr algn="l"/>
            <a:fld id="{37B4438D-29B8-4FC7-9D64-F44FE400D0A9}" type="slidenum">
              <a:rPr lang="en-GB" smtClean="0"/>
              <a:pPr algn="l"/>
              <a:t>‹#›</a:t>
            </a:fld>
            <a:endParaRPr lang="en-GB" dirty="0"/>
          </a:p>
        </p:txBody>
      </p:sp>
      <p:sp>
        <p:nvSpPr>
          <p:cNvPr id="5" name="Text Placeholder 4"/>
          <p:cNvSpPr>
            <a:spLocks noGrp="1"/>
          </p:cNvSpPr>
          <p:nvPr>
            <p:ph type="body" sz="quarter" idx="14" hasCustomPrompt="1"/>
            <p:custDataLst>
              <p:tags r:id="rId6"/>
            </p:custDataLst>
          </p:nvPr>
        </p:nvSpPr>
        <p:spPr>
          <a:xfrm>
            <a:off x="4680000" y="1493797"/>
            <a:ext cx="3996000" cy="2952000"/>
          </a:xfrm>
        </p:spPr>
        <p:txBody>
          <a:bodyPr lIns="108000" tIns="144000" rIns="216000" bIns="216000"/>
          <a:lstStyle>
            <a:lvl1pPr>
              <a:defRPr>
                <a:solidFill>
                  <a:schemeClr val="tx1"/>
                </a:solidFill>
              </a:defRPr>
            </a:lvl1pPr>
            <a:lvl2pPr>
              <a:defRPr/>
            </a:lvl2pPr>
            <a:lvl3pPr>
              <a:buClr>
                <a:schemeClr val="tx1"/>
              </a:buClr>
              <a:defRPr/>
            </a:lvl3pPr>
            <a:lvl4pPr>
              <a:buClr>
                <a:schemeClr val="tx1"/>
              </a:buClr>
              <a:defRPr/>
            </a:lvl4pPr>
            <a:lvl5pPr>
              <a:buClr>
                <a:schemeClr val="tx1"/>
              </a:buClr>
              <a:defRPr/>
            </a:lvl5pPr>
            <a:lvl6pPr>
              <a:buClr>
                <a:schemeClr val="tx1"/>
              </a:buClr>
              <a:defRPr/>
            </a:lvl6pPr>
            <a:lvl7pPr>
              <a:buClr>
                <a:schemeClr val="tx1"/>
              </a:buClr>
              <a:defRPr/>
            </a:lvl7pPr>
            <a:lvl8pPr>
              <a:buClr>
                <a:schemeClr val="tx1"/>
              </a:buClr>
              <a:defRPr/>
            </a:lvl8pPr>
            <a:lvl9pPr>
              <a:buClr>
                <a:schemeClr val="tx1"/>
              </a:buClr>
              <a:defRPr/>
            </a:lvl9pPr>
          </a:lstStyle>
          <a:p>
            <a:pPr lvl="0"/>
            <a:r>
              <a:rPr lang="en-GB" dirty="0"/>
              <a: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
        <p:nvSpPr>
          <p:cNvPr id="10" name="Title 9"/>
          <p:cNvSpPr>
            <a:spLocks noGrp="1"/>
          </p:cNvSpPr>
          <p:nvPr>
            <p:ph type="title"/>
            <p:custDataLst>
              <p:tags r:id="rId7"/>
            </p:custDataLst>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2101622344"/>
      </p:ext>
    </p:extLst>
  </p:cSld>
  <p:clrMapOvr>
    <a:masterClrMapping/>
  </p:clrMapOvr>
  <p:extLst>
    <p:ext uri="{DCECCB84-F9BA-43D5-87BE-67443E8EF086}">
      <p15:sldGuideLst xmlns:p15="http://schemas.microsoft.com/office/powerpoint/2012/main">
        <p15:guide id="1" orient="horz" pos="941">
          <p15:clr>
            <a:srgbClr val="FBAE40"/>
          </p15:clr>
        </p15:guide>
        <p15:guide id="2" orient="horz" pos="747">
          <p15:clr>
            <a:srgbClr val="FBAE40"/>
          </p15:clr>
        </p15:guide>
        <p15:guide id="3" orient="horz" pos="2799">
          <p15:clr>
            <a:srgbClr val="FBAE40"/>
          </p15:clr>
        </p15:guide>
        <p15:guide id="4" pos="2812">
          <p15:clr>
            <a:srgbClr val="FBAE40"/>
          </p15:clr>
        </p15:guide>
        <p15:guide id="5" pos="294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lumns – accent">
    <p:spTree>
      <p:nvGrpSpPr>
        <p:cNvPr id="1" name=""/>
        <p:cNvGrpSpPr/>
        <p:nvPr/>
      </p:nvGrpSpPr>
      <p:grpSpPr>
        <a:xfrm>
          <a:off x="0" y="0"/>
          <a:ext cx="0" cy="0"/>
          <a:chOff x="0" y="0"/>
          <a:chExt cx="0" cy="0"/>
        </a:xfrm>
      </p:grpSpPr>
      <p:sp>
        <p:nvSpPr>
          <p:cNvPr id="6" name="Rectangle 5"/>
          <p:cNvSpPr/>
          <p:nvPr>
            <p:custDataLst>
              <p:tags r:id="rId1"/>
            </p:custDataLst>
          </p:nvPr>
        </p:nvSpPr>
        <p:spPr>
          <a:xfrm>
            <a:off x="4572312" y="1493796"/>
            <a:ext cx="4103688" cy="2952000"/>
          </a:xfrm>
          <a:prstGeom prst="rect">
            <a:avLst/>
          </a:prstGeom>
          <a:solidFill>
            <a:schemeClr val="accent4">
              <a:alpha val="25000"/>
            </a:schemeClr>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GB" dirty="0"/>
          </a:p>
        </p:txBody>
      </p:sp>
      <p:sp>
        <p:nvSpPr>
          <p:cNvPr id="7" name="Rectangle 6"/>
          <p:cNvSpPr/>
          <p:nvPr>
            <p:custDataLst>
              <p:tags r:id="rId2"/>
            </p:custDataLst>
          </p:nvPr>
        </p:nvSpPr>
        <p:spPr>
          <a:xfrm>
            <a:off x="468313" y="1493797"/>
            <a:ext cx="4103687" cy="29520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lang="en-GB" dirty="0"/>
          </a:p>
        </p:txBody>
      </p:sp>
      <p:sp>
        <p:nvSpPr>
          <p:cNvPr id="9" name="Oval 8"/>
          <p:cNvSpPr/>
          <p:nvPr>
            <p:custDataLst>
              <p:tags r:id="rId3"/>
            </p:custDataLst>
          </p:nvPr>
        </p:nvSpPr>
        <p:spPr>
          <a:xfrm>
            <a:off x="4139688" y="2699797"/>
            <a:ext cx="540000" cy="540000"/>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2" name="Text Placeholder 4"/>
          <p:cNvSpPr>
            <a:spLocks noGrp="1"/>
          </p:cNvSpPr>
          <p:nvPr>
            <p:ph type="body" sz="quarter" idx="12" hasCustomPrompt="1"/>
            <p:custDataLst>
              <p:tags r:id="rId4"/>
            </p:custDataLst>
          </p:nvPr>
        </p:nvSpPr>
        <p:spPr>
          <a:xfrm>
            <a:off x="468000" y="1493797"/>
            <a:ext cx="3996000" cy="2952000"/>
          </a:xfrm>
        </p:spPr>
        <p:txBody>
          <a:bodyPr lIns="216000" tIns="144000" rIns="108000" bIns="216000"/>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buClr>
                <a:schemeClr val="bg1"/>
              </a:buClr>
              <a:defRPr>
                <a:solidFill>
                  <a:schemeClr val="bg1"/>
                </a:solidFill>
              </a:defRPr>
            </a:lvl6pPr>
            <a:lvl7pPr>
              <a:buClr>
                <a:schemeClr val="bg1"/>
              </a:buClr>
              <a:defRPr>
                <a:solidFill>
                  <a:schemeClr val="bg1"/>
                </a:solidFill>
              </a:defRPr>
            </a:lvl7pPr>
            <a:lvl8pPr>
              <a:buClr>
                <a:schemeClr val="bg1"/>
              </a:buClr>
              <a:defRPr>
                <a:solidFill>
                  <a:schemeClr val="bg1"/>
                </a:solidFill>
              </a:defRPr>
            </a:lvl8pPr>
            <a:lvl9pPr>
              <a:buClr>
                <a:schemeClr val="bg1"/>
              </a:buClr>
              <a:defRPr>
                <a:solidFill>
                  <a:schemeClr val="bg1"/>
                </a:solidFill>
              </a:defRPr>
            </a:lvl9pPr>
          </a:lstStyle>
          <a:p>
            <a:pPr lvl="0"/>
            <a:r>
              <a:rPr lang="en-GB" dirty="0"/>
              <a: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
        <p:nvSpPr>
          <p:cNvPr id="4" name="Slide Number Placeholder 3"/>
          <p:cNvSpPr>
            <a:spLocks noGrp="1"/>
          </p:cNvSpPr>
          <p:nvPr>
            <p:ph type="sldNum" sz="quarter" idx="13"/>
            <p:custDataLst>
              <p:tags r:id="rId5"/>
            </p:custDataLst>
          </p:nvPr>
        </p:nvSpPr>
        <p:spPr/>
        <p:txBody>
          <a:bodyPr/>
          <a:lstStyle/>
          <a:p>
            <a:pPr algn="l"/>
            <a:fld id="{37B4438D-29B8-4FC7-9D64-F44FE400D0A9}" type="slidenum">
              <a:rPr lang="en-GB" smtClean="0"/>
              <a:pPr algn="l"/>
              <a:t>‹#›</a:t>
            </a:fld>
            <a:endParaRPr lang="en-GB" dirty="0"/>
          </a:p>
        </p:txBody>
      </p:sp>
      <p:sp>
        <p:nvSpPr>
          <p:cNvPr id="5" name="Text Placeholder 4"/>
          <p:cNvSpPr>
            <a:spLocks noGrp="1"/>
          </p:cNvSpPr>
          <p:nvPr>
            <p:ph type="body" sz="quarter" idx="14" hasCustomPrompt="1"/>
            <p:custDataLst>
              <p:tags r:id="rId6"/>
            </p:custDataLst>
          </p:nvPr>
        </p:nvSpPr>
        <p:spPr>
          <a:xfrm>
            <a:off x="4680000" y="1493797"/>
            <a:ext cx="3996000" cy="2952000"/>
          </a:xfrm>
        </p:spPr>
        <p:txBody>
          <a:bodyPr lIns="108000" tIns="144000" rIns="216000" bIns="216000"/>
          <a:lstStyle>
            <a:lvl1pPr>
              <a:defRPr>
                <a:solidFill>
                  <a:schemeClr val="tx1"/>
                </a:solidFill>
              </a:defRPr>
            </a:lvl1pPr>
            <a:lvl2pPr>
              <a:defRPr/>
            </a:lvl2pPr>
            <a:lvl3pPr>
              <a:buClr>
                <a:schemeClr val="tx1"/>
              </a:buClr>
              <a:defRPr/>
            </a:lvl3pPr>
            <a:lvl4pPr>
              <a:buClr>
                <a:schemeClr val="tx1"/>
              </a:buClr>
              <a:defRPr/>
            </a:lvl4pPr>
            <a:lvl5pPr>
              <a:buClr>
                <a:schemeClr val="tx1"/>
              </a:buClr>
              <a:defRPr/>
            </a:lvl5pPr>
            <a:lvl6pPr>
              <a:buClr>
                <a:schemeClr val="tx1"/>
              </a:buClr>
              <a:defRPr/>
            </a:lvl6pPr>
            <a:lvl7pPr>
              <a:buClr>
                <a:schemeClr val="tx1"/>
              </a:buClr>
              <a:defRPr/>
            </a:lvl7pPr>
            <a:lvl8pPr>
              <a:buClr>
                <a:schemeClr val="tx1"/>
              </a:buClr>
              <a:defRPr/>
            </a:lvl8pPr>
            <a:lvl9pPr>
              <a:buClr>
                <a:schemeClr val="tx1"/>
              </a:buClr>
              <a:defRPr/>
            </a:lvl9pPr>
          </a:lstStyle>
          <a:p>
            <a:pPr lvl="0"/>
            <a:r>
              <a:rPr lang="en-GB" dirty="0"/>
              <a: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
        <p:nvSpPr>
          <p:cNvPr id="3" name="Title 2"/>
          <p:cNvSpPr>
            <a:spLocks noGrp="1"/>
          </p:cNvSpPr>
          <p:nvPr>
            <p:ph type="title"/>
            <p:custDataLst>
              <p:tags r:id="rId7"/>
            </p:custDataLst>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1736516370"/>
      </p:ext>
    </p:extLst>
  </p:cSld>
  <p:clrMapOvr>
    <a:masterClrMapping/>
  </p:clrMapOvr>
  <p:extLst>
    <p:ext uri="{DCECCB84-F9BA-43D5-87BE-67443E8EF086}">
      <p15:sldGuideLst xmlns:p15="http://schemas.microsoft.com/office/powerpoint/2012/main">
        <p15:guide id="1" orient="horz" pos="941">
          <p15:clr>
            <a:srgbClr val="FBAE40"/>
          </p15:clr>
        </p15:guide>
        <p15:guide id="2" orient="horz" pos="747">
          <p15:clr>
            <a:srgbClr val="FBAE40"/>
          </p15:clr>
        </p15:guide>
        <p15:guide id="3" orient="horz" pos="2799">
          <p15:clr>
            <a:srgbClr val="FBAE40"/>
          </p15:clr>
        </p15:guide>
        <p15:guide id="4" pos="2812">
          <p15:clr>
            <a:srgbClr val="FBAE40"/>
          </p15:clr>
        </p15:guide>
        <p15:guide id="5" pos="294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Four columns – pictures, text">
    <p:spTree>
      <p:nvGrpSpPr>
        <p:cNvPr id="1" name=""/>
        <p:cNvGrpSpPr/>
        <p:nvPr/>
      </p:nvGrpSpPr>
      <p:grpSpPr>
        <a:xfrm>
          <a:off x="0" y="0"/>
          <a:ext cx="0" cy="0"/>
          <a:chOff x="0" y="0"/>
          <a:chExt cx="0" cy="0"/>
        </a:xfrm>
      </p:grpSpPr>
      <p:sp>
        <p:nvSpPr>
          <p:cNvPr id="4" name="Slide Number Placeholder 3"/>
          <p:cNvSpPr>
            <a:spLocks noGrp="1"/>
          </p:cNvSpPr>
          <p:nvPr>
            <p:ph type="sldNum" sz="quarter" idx="13"/>
            <p:custDataLst>
              <p:tags r:id="rId1"/>
            </p:custDataLst>
          </p:nvPr>
        </p:nvSpPr>
        <p:spPr/>
        <p:txBody>
          <a:bodyPr/>
          <a:lstStyle/>
          <a:p>
            <a:pPr algn="l"/>
            <a:fld id="{37B4438D-29B8-4FC7-9D64-F44FE400D0A9}" type="slidenum">
              <a:rPr lang="en-GB" smtClean="0"/>
              <a:pPr algn="l"/>
              <a:t>‹#›</a:t>
            </a:fld>
            <a:endParaRPr lang="en-GB" dirty="0"/>
          </a:p>
        </p:txBody>
      </p:sp>
      <p:sp>
        <p:nvSpPr>
          <p:cNvPr id="9" name="Picture Placeholder 8"/>
          <p:cNvSpPr>
            <a:spLocks noGrp="1"/>
          </p:cNvSpPr>
          <p:nvPr>
            <p:ph type="pic" sz="quarter" idx="17" hasCustomPrompt="1"/>
            <p:custDataLst>
              <p:tags r:id="rId2"/>
            </p:custDataLst>
          </p:nvPr>
        </p:nvSpPr>
        <p:spPr>
          <a:xfrm>
            <a:off x="468313" y="1493837"/>
            <a:ext cx="1889125" cy="1422000"/>
          </a:xfrm>
        </p:spPr>
        <p:txBody>
          <a:bodyPr/>
          <a:lstStyle>
            <a:lvl1pPr>
              <a:defRPr/>
            </a:lvl1pPr>
          </a:lstStyle>
          <a:p>
            <a:r>
              <a:rPr lang="en-GB" dirty="0"/>
              <a:t>Click ‘Insert Image’ from the Brandmaker ribbon</a:t>
            </a:r>
          </a:p>
        </p:txBody>
      </p:sp>
      <p:sp>
        <p:nvSpPr>
          <p:cNvPr id="13" name="Picture Placeholder 8"/>
          <p:cNvSpPr>
            <a:spLocks noGrp="1"/>
          </p:cNvSpPr>
          <p:nvPr>
            <p:ph type="pic" sz="quarter" idx="19" hasCustomPrompt="1"/>
            <p:custDataLst>
              <p:tags r:id="rId3"/>
            </p:custDataLst>
          </p:nvPr>
        </p:nvSpPr>
        <p:spPr>
          <a:xfrm>
            <a:off x="2574050" y="1493837"/>
            <a:ext cx="1889125" cy="1422000"/>
          </a:xfrm>
        </p:spPr>
        <p:txBody>
          <a:bodyPr/>
          <a:lstStyle>
            <a:lvl1pPr>
              <a:defRPr/>
            </a:lvl1pPr>
          </a:lstStyle>
          <a:p>
            <a:r>
              <a:rPr lang="en-GB" dirty="0"/>
              <a:t>Click ‘Insert Image’ from the Brandmaker ribbon</a:t>
            </a:r>
          </a:p>
        </p:txBody>
      </p:sp>
      <p:sp>
        <p:nvSpPr>
          <p:cNvPr id="15" name="Picture Placeholder 8"/>
          <p:cNvSpPr>
            <a:spLocks noGrp="1"/>
          </p:cNvSpPr>
          <p:nvPr>
            <p:ph type="pic" sz="quarter" idx="21" hasCustomPrompt="1"/>
            <p:custDataLst>
              <p:tags r:id="rId4"/>
            </p:custDataLst>
          </p:nvPr>
        </p:nvSpPr>
        <p:spPr>
          <a:xfrm>
            <a:off x="4680000" y="1493837"/>
            <a:ext cx="1889125" cy="1422000"/>
          </a:xfrm>
        </p:spPr>
        <p:txBody>
          <a:bodyPr/>
          <a:lstStyle>
            <a:lvl1pPr>
              <a:defRPr/>
            </a:lvl1pPr>
          </a:lstStyle>
          <a:p>
            <a:r>
              <a:rPr lang="en-GB" dirty="0"/>
              <a:t>Click ‘Insert Image’ from the Brandmaker ribbon</a:t>
            </a:r>
          </a:p>
        </p:txBody>
      </p:sp>
      <p:sp>
        <p:nvSpPr>
          <p:cNvPr id="17" name="Picture Placeholder 8"/>
          <p:cNvSpPr>
            <a:spLocks noGrp="1"/>
          </p:cNvSpPr>
          <p:nvPr>
            <p:ph type="pic" sz="quarter" idx="23" hasCustomPrompt="1"/>
            <p:custDataLst>
              <p:tags r:id="rId5"/>
            </p:custDataLst>
          </p:nvPr>
        </p:nvSpPr>
        <p:spPr>
          <a:xfrm>
            <a:off x="6786875" y="1493837"/>
            <a:ext cx="1889125" cy="1422000"/>
          </a:xfrm>
        </p:spPr>
        <p:txBody>
          <a:bodyPr/>
          <a:lstStyle>
            <a:lvl1pPr>
              <a:defRPr/>
            </a:lvl1pPr>
          </a:lstStyle>
          <a:p>
            <a:r>
              <a:rPr lang="en-GB" dirty="0"/>
              <a:t>Click ‘Insert Image’ from the Brandmaker ribbon</a:t>
            </a:r>
          </a:p>
        </p:txBody>
      </p:sp>
      <p:sp>
        <p:nvSpPr>
          <p:cNvPr id="2" name="Title 1"/>
          <p:cNvSpPr>
            <a:spLocks noGrp="1"/>
          </p:cNvSpPr>
          <p:nvPr>
            <p:ph type="title"/>
            <p:custDataLst>
              <p:tags r:id="rId6"/>
            </p:custDataLst>
          </p:nvPr>
        </p:nvSpPr>
        <p:spPr/>
        <p:txBody>
          <a:bodyPr/>
          <a:lstStyle/>
          <a:p>
            <a:r>
              <a:rPr lang="en-US"/>
              <a:t>Click to edit Master title style</a:t>
            </a:r>
            <a:endParaRPr lang="en-GB" dirty="0"/>
          </a:p>
        </p:txBody>
      </p:sp>
      <p:sp>
        <p:nvSpPr>
          <p:cNvPr id="18" name="Text Placeholder 4"/>
          <p:cNvSpPr>
            <a:spLocks noGrp="1"/>
          </p:cNvSpPr>
          <p:nvPr>
            <p:ph type="body" sz="quarter" idx="24" hasCustomPrompt="1"/>
            <p:custDataLst>
              <p:tags r:id="rId7"/>
            </p:custDataLst>
          </p:nvPr>
        </p:nvSpPr>
        <p:spPr>
          <a:xfrm>
            <a:off x="472663" y="3013534"/>
            <a:ext cx="1890000" cy="142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GB" dirty="0"/>
              <a: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
        <p:nvSpPr>
          <p:cNvPr id="19" name="Text Placeholder 5"/>
          <p:cNvSpPr>
            <a:spLocks noGrp="1"/>
          </p:cNvSpPr>
          <p:nvPr>
            <p:ph type="body" sz="quarter" idx="25" hasCustomPrompt="1"/>
            <p:custDataLst>
              <p:tags r:id="rId8"/>
            </p:custDataLst>
          </p:nvPr>
        </p:nvSpPr>
        <p:spPr>
          <a:xfrm>
            <a:off x="2582055" y="3020653"/>
            <a:ext cx="1890000" cy="142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GB" dirty="0"/>
              <a: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
        <p:nvSpPr>
          <p:cNvPr id="20" name="Text Placeholder 6"/>
          <p:cNvSpPr>
            <a:spLocks noGrp="1"/>
          </p:cNvSpPr>
          <p:nvPr>
            <p:ph type="body" sz="quarter" idx="26" hasCustomPrompt="1"/>
            <p:custDataLst>
              <p:tags r:id="rId9"/>
            </p:custDataLst>
          </p:nvPr>
        </p:nvSpPr>
        <p:spPr>
          <a:xfrm>
            <a:off x="4691644" y="3019241"/>
            <a:ext cx="1890000" cy="142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GB" dirty="0"/>
              <a: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
        <p:nvSpPr>
          <p:cNvPr id="21" name="Text Placeholder 7"/>
          <p:cNvSpPr>
            <a:spLocks noGrp="1"/>
          </p:cNvSpPr>
          <p:nvPr>
            <p:ph type="body" sz="quarter" idx="27" hasCustomPrompt="1"/>
            <p:custDataLst>
              <p:tags r:id="rId10"/>
            </p:custDataLst>
          </p:nvPr>
        </p:nvSpPr>
        <p:spPr>
          <a:xfrm>
            <a:off x="6803092" y="3019241"/>
            <a:ext cx="1890000" cy="142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GB" dirty="0"/>
              <a: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Tree>
    <p:extLst>
      <p:ext uri="{BB962C8B-B14F-4D97-AF65-F5344CB8AC3E}">
        <p14:creationId xmlns:p14="http://schemas.microsoft.com/office/powerpoint/2010/main" val="2600601022"/>
      </p:ext>
    </p:extLst>
  </p:cSld>
  <p:clrMapOvr>
    <a:masterClrMapping/>
  </p:clrMapOvr>
  <p:extLst>
    <p:ext uri="{DCECCB84-F9BA-43D5-87BE-67443E8EF086}">
      <p15:sldGuideLst xmlns:p15="http://schemas.microsoft.com/office/powerpoint/2012/main">
        <p15:guide id="1" orient="horz" pos="941">
          <p15:clr>
            <a:srgbClr val="FBAE40"/>
          </p15:clr>
        </p15:guide>
        <p15:guide id="2" orient="horz" pos="747">
          <p15:clr>
            <a:srgbClr val="FBAE40"/>
          </p15:clr>
        </p15:guide>
        <p15:guide id="3" orient="horz" pos="2799">
          <p15:clr>
            <a:srgbClr val="FBAE40"/>
          </p15:clr>
        </p15:guide>
        <p15:guide id="4" pos="2812">
          <p15:clr>
            <a:srgbClr val="FBAE40"/>
          </p15:clr>
        </p15:guide>
        <p15:guide id="5" pos="2948">
          <p15:clr>
            <a:srgbClr val="FBAE40"/>
          </p15:clr>
        </p15:guide>
        <p15:guide id="7" pos="1622">
          <p15:clr>
            <a:srgbClr val="FBAE40"/>
          </p15:clr>
        </p15:guide>
        <p15:guide id="8" pos="1486">
          <p15:clr>
            <a:srgbClr val="FBAE40"/>
          </p15:clr>
        </p15:guide>
        <p15:guide id="9" pos="4274">
          <p15:clr>
            <a:srgbClr val="FBAE40"/>
          </p15:clr>
        </p15:guide>
        <p15:guide id="10" pos="4139">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Key message + content">
    <p:spTree>
      <p:nvGrpSpPr>
        <p:cNvPr id="1" name=""/>
        <p:cNvGrpSpPr/>
        <p:nvPr/>
      </p:nvGrpSpPr>
      <p:grpSpPr>
        <a:xfrm>
          <a:off x="0" y="0"/>
          <a:ext cx="0" cy="0"/>
          <a:chOff x="0" y="0"/>
          <a:chExt cx="0" cy="0"/>
        </a:xfrm>
      </p:grpSpPr>
      <p:sp>
        <p:nvSpPr>
          <p:cNvPr id="4" name="Slide Number Placeholder 3"/>
          <p:cNvSpPr>
            <a:spLocks noGrp="1"/>
          </p:cNvSpPr>
          <p:nvPr>
            <p:ph type="sldNum" sz="quarter" idx="13"/>
            <p:custDataLst>
              <p:tags r:id="rId1"/>
            </p:custDataLst>
          </p:nvPr>
        </p:nvSpPr>
        <p:spPr/>
        <p:txBody>
          <a:bodyPr/>
          <a:lstStyle/>
          <a:p>
            <a:pPr algn="l"/>
            <a:fld id="{37B4438D-29B8-4FC7-9D64-F44FE400D0A9}" type="slidenum">
              <a:rPr lang="en-GB" smtClean="0"/>
              <a:pPr algn="l"/>
              <a:t>‹#›</a:t>
            </a:fld>
            <a:endParaRPr lang="en-GB" dirty="0"/>
          </a:p>
        </p:txBody>
      </p:sp>
      <p:sp>
        <p:nvSpPr>
          <p:cNvPr id="6" name="Text Placeholder 5"/>
          <p:cNvSpPr>
            <a:spLocks noGrp="1"/>
          </p:cNvSpPr>
          <p:nvPr>
            <p:ph type="body" sz="quarter" idx="28" hasCustomPrompt="1"/>
            <p:custDataLst>
              <p:tags r:id="rId2"/>
            </p:custDataLst>
          </p:nvPr>
        </p:nvSpPr>
        <p:spPr>
          <a:xfrm>
            <a:off x="468000" y="1493837"/>
            <a:ext cx="2590800" cy="295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GB" dirty="0"/>
              <a: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
        <p:nvSpPr>
          <p:cNvPr id="2" name="Title 1"/>
          <p:cNvSpPr>
            <a:spLocks noGrp="1"/>
          </p:cNvSpPr>
          <p:nvPr>
            <p:ph type="title"/>
            <p:custDataLst>
              <p:tags r:id="rId3"/>
            </p:custDataLst>
          </p:nvPr>
        </p:nvSpPr>
        <p:spPr/>
        <p:txBody>
          <a:bodyPr/>
          <a:lstStyle/>
          <a:p>
            <a:r>
              <a:rPr lang="en-US"/>
              <a:t>Click to edit Master title style</a:t>
            </a:r>
            <a:endParaRPr lang="en-GB" dirty="0"/>
          </a:p>
        </p:txBody>
      </p:sp>
      <p:sp>
        <p:nvSpPr>
          <p:cNvPr id="5" name="Content Placeholder 4">
            <a:extLst>
              <a:ext uri="{FF2B5EF4-FFF2-40B4-BE49-F238E27FC236}">
                <a16:creationId xmlns:a16="http://schemas.microsoft.com/office/drawing/2014/main" id="{410835FB-DD0E-4E53-9AD4-FB49E2729D7E}"/>
              </a:ext>
            </a:extLst>
          </p:cNvPr>
          <p:cNvSpPr>
            <a:spLocks noGrp="1"/>
          </p:cNvSpPr>
          <p:nvPr>
            <p:ph sz="quarter" idx="29" hasCustomPrompt="1"/>
            <p:custDataLst>
              <p:tags r:id="rId4"/>
            </p:custDataLst>
          </p:nvPr>
        </p:nvSpPr>
        <p:spPr>
          <a:xfrm>
            <a:off x="3276000" y="1493838"/>
            <a:ext cx="5399088" cy="295275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GB" dirty="0"/>
              <a:t>Content/text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Tree>
    <p:extLst>
      <p:ext uri="{BB962C8B-B14F-4D97-AF65-F5344CB8AC3E}">
        <p14:creationId xmlns:p14="http://schemas.microsoft.com/office/powerpoint/2010/main" val="276543833"/>
      </p:ext>
    </p:extLst>
  </p:cSld>
  <p:clrMapOvr>
    <a:masterClrMapping/>
  </p:clrMapOvr>
  <p:extLst>
    <p:ext uri="{DCECCB84-F9BA-43D5-87BE-67443E8EF086}">
      <p15:sldGuideLst xmlns:p15="http://schemas.microsoft.com/office/powerpoint/2012/main">
        <p15:guide id="1" orient="horz" pos="941">
          <p15:clr>
            <a:srgbClr val="FBAE40"/>
          </p15:clr>
        </p15:guide>
        <p15:guide id="2" orient="horz" pos="747">
          <p15:clr>
            <a:srgbClr val="FBAE40"/>
          </p15:clr>
        </p15:guide>
        <p15:guide id="3" orient="horz" pos="2799">
          <p15:clr>
            <a:srgbClr val="FBAE40"/>
          </p15:clr>
        </p15:guide>
        <p15:guide id="7" pos="1927">
          <p15:clr>
            <a:srgbClr val="FBAE40"/>
          </p15:clr>
        </p15:guide>
        <p15:guide id="8" pos="206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ext + quote">
    <p:spTree>
      <p:nvGrpSpPr>
        <p:cNvPr id="1" name=""/>
        <p:cNvGrpSpPr/>
        <p:nvPr/>
      </p:nvGrpSpPr>
      <p:grpSpPr>
        <a:xfrm>
          <a:off x="0" y="0"/>
          <a:ext cx="0" cy="0"/>
          <a:chOff x="0" y="0"/>
          <a:chExt cx="0" cy="0"/>
        </a:xfrm>
      </p:grpSpPr>
      <p:sp>
        <p:nvSpPr>
          <p:cNvPr id="12" name="Text Placeholder 4"/>
          <p:cNvSpPr>
            <a:spLocks noGrp="1"/>
          </p:cNvSpPr>
          <p:nvPr>
            <p:ph type="body" sz="quarter" idx="12" hasCustomPrompt="1"/>
            <p:custDataLst>
              <p:tags r:id="rId1"/>
            </p:custDataLst>
          </p:nvPr>
        </p:nvSpPr>
        <p:spPr>
          <a:xfrm>
            <a:off x="468000" y="1493797"/>
            <a:ext cx="3996000" cy="2952000"/>
          </a:xfrm>
        </p:spPr>
        <p:txBody>
          <a:bodyPr/>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en-GB" dirty="0"/>
              <a: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
        <p:nvSpPr>
          <p:cNvPr id="4" name="Slide Number Placeholder 3"/>
          <p:cNvSpPr>
            <a:spLocks noGrp="1"/>
          </p:cNvSpPr>
          <p:nvPr>
            <p:ph type="sldNum" sz="quarter" idx="13"/>
            <p:custDataLst>
              <p:tags r:id="rId2"/>
            </p:custDataLst>
          </p:nvPr>
        </p:nvSpPr>
        <p:spPr/>
        <p:txBody>
          <a:bodyPr/>
          <a:lstStyle/>
          <a:p>
            <a:pPr algn="l"/>
            <a:fld id="{37B4438D-29B8-4FC7-9D64-F44FE400D0A9}" type="slidenum">
              <a:rPr lang="en-GB" smtClean="0"/>
              <a:pPr algn="l"/>
              <a:t>‹#›</a:t>
            </a:fld>
            <a:endParaRPr lang="en-GB" dirty="0"/>
          </a:p>
        </p:txBody>
      </p:sp>
      <p:cxnSp>
        <p:nvCxnSpPr>
          <p:cNvPr id="6" name="Straight Connector 5"/>
          <p:cNvCxnSpPr/>
          <p:nvPr>
            <p:custDataLst>
              <p:tags r:id="rId3"/>
            </p:custDataLst>
          </p:nvPr>
        </p:nvCxnSpPr>
        <p:spPr>
          <a:xfrm>
            <a:off x="4572000" y="1493797"/>
            <a:ext cx="0" cy="2952000"/>
          </a:xfrm>
          <a:prstGeom prst="line">
            <a:avLst/>
          </a:prstGeom>
          <a:ln w="7620">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Freeform 5"/>
          <p:cNvSpPr>
            <a:spLocks noEditPoints="1"/>
          </p:cNvSpPr>
          <p:nvPr>
            <p:custDataLst>
              <p:tags r:id="rId4"/>
            </p:custDataLst>
          </p:nvPr>
        </p:nvSpPr>
        <p:spPr bwMode="auto">
          <a:xfrm>
            <a:off x="6505575" y="1493797"/>
            <a:ext cx="360363" cy="268288"/>
          </a:xfrm>
          <a:custGeom>
            <a:avLst/>
            <a:gdLst>
              <a:gd name="T0" fmla="*/ 1416 w 1416"/>
              <a:gd name="T1" fmla="*/ 737 h 1055"/>
              <a:gd name="T2" fmla="*/ 1416 w 1416"/>
              <a:gd name="T3" fmla="*/ 737 h 1055"/>
              <a:gd name="T4" fmla="*/ 1104 w 1416"/>
              <a:gd name="T5" fmla="*/ 431 h 1055"/>
              <a:gd name="T6" fmla="*/ 1023 w 1416"/>
              <a:gd name="T7" fmla="*/ 452 h 1055"/>
              <a:gd name="T8" fmla="*/ 1400 w 1416"/>
              <a:gd name="T9" fmla="*/ 199 h 1055"/>
              <a:gd name="T10" fmla="*/ 1400 w 1416"/>
              <a:gd name="T11" fmla="*/ 0 h 1055"/>
              <a:gd name="T12" fmla="*/ 756 w 1416"/>
              <a:gd name="T13" fmla="*/ 652 h 1055"/>
              <a:gd name="T14" fmla="*/ 1104 w 1416"/>
              <a:gd name="T15" fmla="*/ 1055 h 1055"/>
              <a:gd name="T16" fmla="*/ 1416 w 1416"/>
              <a:gd name="T17" fmla="*/ 737 h 1055"/>
              <a:gd name="T18" fmla="*/ 659 w 1416"/>
              <a:gd name="T19" fmla="*/ 737 h 1055"/>
              <a:gd name="T20" fmla="*/ 659 w 1416"/>
              <a:gd name="T21" fmla="*/ 737 h 1055"/>
              <a:gd name="T22" fmla="*/ 348 w 1416"/>
              <a:gd name="T23" fmla="*/ 431 h 1055"/>
              <a:gd name="T24" fmla="*/ 267 w 1416"/>
              <a:gd name="T25" fmla="*/ 452 h 1055"/>
              <a:gd name="T26" fmla="*/ 643 w 1416"/>
              <a:gd name="T27" fmla="*/ 199 h 1055"/>
              <a:gd name="T28" fmla="*/ 643 w 1416"/>
              <a:gd name="T29" fmla="*/ 0 h 1055"/>
              <a:gd name="T30" fmla="*/ 0 w 1416"/>
              <a:gd name="T31" fmla="*/ 652 h 1055"/>
              <a:gd name="T32" fmla="*/ 348 w 1416"/>
              <a:gd name="T33" fmla="*/ 1055 h 1055"/>
              <a:gd name="T34" fmla="*/ 659 w 1416"/>
              <a:gd name="T35" fmla="*/ 737 h 1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16" h="1055">
                <a:moveTo>
                  <a:pt x="1416" y="737"/>
                </a:moveTo>
                <a:lnTo>
                  <a:pt x="1416" y="737"/>
                </a:lnTo>
                <a:cubicBezTo>
                  <a:pt x="1416" y="566"/>
                  <a:pt x="1295" y="431"/>
                  <a:pt x="1104" y="431"/>
                </a:cubicBezTo>
                <a:cubicBezTo>
                  <a:pt x="1072" y="431"/>
                  <a:pt x="1031" y="444"/>
                  <a:pt x="1023" y="452"/>
                </a:cubicBezTo>
                <a:cubicBezTo>
                  <a:pt x="1040" y="329"/>
                  <a:pt x="1137" y="199"/>
                  <a:pt x="1400" y="199"/>
                </a:cubicBezTo>
                <a:lnTo>
                  <a:pt x="1400" y="0"/>
                </a:lnTo>
                <a:cubicBezTo>
                  <a:pt x="991" y="3"/>
                  <a:pt x="756" y="174"/>
                  <a:pt x="756" y="652"/>
                </a:cubicBezTo>
                <a:cubicBezTo>
                  <a:pt x="756" y="892"/>
                  <a:pt x="894" y="1055"/>
                  <a:pt x="1104" y="1055"/>
                </a:cubicBezTo>
                <a:cubicBezTo>
                  <a:pt x="1278" y="1055"/>
                  <a:pt x="1416" y="913"/>
                  <a:pt x="1416" y="737"/>
                </a:cubicBezTo>
                <a:close/>
                <a:moveTo>
                  <a:pt x="659" y="737"/>
                </a:moveTo>
                <a:lnTo>
                  <a:pt x="659" y="737"/>
                </a:lnTo>
                <a:cubicBezTo>
                  <a:pt x="659" y="566"/>
                  <a:pt x="538" y="431"/>
                  <a:pt x="348" y="431"/>
                </a:cubicBezTo>
                <a:cubicBezTo>
                  <a:pt x="315" y="431"/>
                  <a:pt x="275" y="444"/>
                  <a:pt x="267" y="452"/>
                </a:cubicBezTo>
                <a:cubicBezTo>
                  <a:pt x="283" y="329"/>
                  <a:pt x="380" y="199"/>
                  <a:pt x="643" y="199"/>
                </a:cubicBezTo>
                <a:lnTo>
                  <a:pt x="643" y="0"/>
                </a:lnTo>
                <a:cubicBezTo>
                  <a:pt x="234" y="3"/>
                  <a:pt x="0" y="174"/>
                  <a:pt x="0" y="652"/>
                </a:cubicBezTo>
                <a:cubicBezTo>
                  <a:pt x="0" y="892"/>
                  <a:pt x="137" y="1055"/>
                  <a:pt x="348" y="1055"/>
                </a:cubicBezTo>
                <a:cubicBezTo>
                  <a:pt x="522" y="1055"/>
                  <a:pt x="659" y="913"/>
                  <a:pt x="659" y="73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14" name="Freeform 9"/>
          <p:cNvSpPr>
            <a:spLocks noEditPoints="1"/>
          </p:cNvSpPr>
          <p:nvPr>
            <p:custDataLst>
              <p:tags r:id="rId5"/>
            </p:custDataLst>
          </p:nvPr>
        </p:nvSpPr>
        <p:spPr bwMode="auto">
          <a:xfrm>
            <a:off x="6505575" y="4175922"/>
            <a:ext cx="360363" cy="269875"/>
          </a:xfrm>
          <a:custGeom>
            <a:avLst/>
            <a:gdLst>
              <a:gd name="T0" fmla="*/ 0 w 1416"/>
              <a:gd name="T1" fmla="*/ 317 h 1056"/>
              <a:gd name="T2" fmla="*/ 0 w 1416"/>
              <a:gd name="T3" fmla="*/ 317 h 1056"/>
              <a:gd name="T4" fmla="*/ 311 w 1416"/>
              <a:gd name="T5" fmla="*/ 623 h 1056"/>
              <a:gd name="T6" fmla="*/ 392 w 1416"/>
              <a:gd name="T7" fmla="*/ 603 h 1056"/>
              <a:gd name="T8" fmla="*/ 16 w 1416"/>
              <a:gd name="T9" fmla="*/ 856 h 1056"/>
              <a:gd name="T10" fmla="*/ 16 w 1416"/>
              <a:gd name="T11" fmla="*/ 1056 h 1056"/>
              <a:gd name="T12" fmla="*/ 659 w 1416"/>
              <a:gd name="T13" fmla="*/ 403 h 1056"/>
              <a:gd name="T14" fmla="*/ 311 w 1416"/>
              <a:gd name="T15" fmla="*/ 0 h 1056"/>
              <a:gd name="T16" fmla="*/ 0 w 1416"/>
              <a:gd name="T17" fmla="*/ 317 h 1056"/>
              <a:gd name="T18" fmla="*/ 756 w 1416"/>
              <a:gd name="T19" fmla="*/ 317 h 1056"/>
              <a:gd name="T20" fmla="*/ 756 w 1416"/>
              <a:gd name="T21" fmla="*/ 317 h 1056"/>
              <a:gd name="T22" fmla="*/ 1068 w 1416"/>
              <a:gd name="T23" fmla="*/ 623 h 1056"/>
              <a:gd name="T24" fmla="*/ 1149 w 1416"/>
              <a:gd name="T25" fmla="*/ 603 h 1056"/>
              <a:gd name="T26" fmla="*/ 772 w 1416"/>
              <a:gd name="T27" fmla="*/ 856 h 1056"/>
              <a:gd name="T28" fmla="*/ 772 w 1416"/>
              <a:gd name="T29" fmla="*/ 1056 h 1056"/>
              <a:gd name="T30" fmla="*/ 1416 w 1416"/>
              <a:gd name="T31" fmla="*/ 403 h 1056"/>
              <a:gd name="T32" fmla="*/ 1068 w 1416"/>
              <a:gd name="T33" fmla="*/ 0 h 1056"/>
              <a:gd name="T34" fmla="*/ 756 w 1416"/>
              <a:gd name="T35" fmla="*/ 317 h 10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16" h="1056">
                <a:moveTo>
                  <a:pt x="0" y="317"/>
                </a:moveTo>
                <a:lnTo>
                  <a:pt x="0" y="317"/>
                </a:lnTo>
                <a:cubicBezTo>
                  <a:pt x="0" y="488"/>
                  <a:pt x="121" y="623"/>
                  <a:pt x="311" y="623"/>
                </a:cubicBezTo>
                <a:cubicBezTo>
                  <a:pt x="343" y="623"/>
                  <a:pt x="384" y="611"/>
                  <a:pt x="392" y="603"/>
                </a:cubicBezTo>
                <a:cubicBezTo>
                  <a:pt x="376" y="725"/>
                  <a:pt x="279" y="856"/>
                  <a:pt x="16" y="856"/>
                </a:cubicBezTo>
                <a:lnTo>
                  <a:pt x="16" y="1056"/>
                </a:lnTo>
                <a:cubicBezTo>
                  <a:pt x="424" y="1051"/>
                  <a:pt x="659" y="880"/>
                  <a:pt x="659" y="403"/>
                </a:cubicBezTo>
                <a:cubicBezTo>
                  <a:pt x="659" y="162"/>
                  <a:pt x="522" y="0"/>
                  <a:pt x="311" y="0"/>
                </a:cubicBezTo>
                <a:cubicBezTo>
                  <a:pt x="137" y="0"/>
                  <a:pt x="0" y="142"/>
                  <a:pt x="0" y="317"/>
                </a:cubicBezTo>
                <a:close/>
                <a:moveTo>
                  <a:pt x="756" y="317"/>
                </a:moveTo>
                <a:lnTo>
                  <a:pt x="756" y="317"/>
                </a:lnTo>
                <a:cubicBezTo>
                  <a:pt x="756" y="488"/>
                  <a:pt x="878" y="623"/>
                  <a:pt x="1068" y="623"/>
                </a:cubicBezTo>
                <a:cubicBezTo>
                  <a:pt x="1100" y="623"/>
                  <a:pt x="1141" y="611"/>
                  <a:pt x="1149" y="603"/>
                </a:cubicBezTo>
                <a:cubicBezTo>
                  <a:pt x="1133" y="725"/>
                  <a:pt x="1036" y="856"/>
                  <a:pt x="772" y="856"/>
                </a:cubicBezTo>
                <a:lnTo>
                  <a:pt x="772" y="1056"/>
                </a:lnTo>
                <a:cubicBezTo>
                  <a:pt x="1181" y="1051"/>
                  <a:pt x="1416" y="880"/>
                  <a:pt x="1416" y="403"/>
                </a:cubicBezTo>
                <a:cubicBezTo>
                  <a:pt x="1416" y="162"/>
                  <a:pt x="1278" y="0"/>
                  <a:pt x="1068" y="0"/>
                </a:cubicBezTo>
                <a:cubicBezTo>
                  <a:pt x="894" y="0"/>
                  <a:pt x="756" y="142"/>
                  <a:pt x="756" y="31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5" name="Text Placeholder 4"/>
          <p:cNvSpPr>
            <a:spLocks noGrp="1"/>
          </p:cNvSpPr>
          <p:nvPr>
            <p:ph type="body" sz="quarter" idx="14" hasCustomPrompt="1"/>
            <p:custDataLst>
              <p:tags r:id="rId6"/>
            </p:custDataLst>
          </p:nvPr>
        </p:nvSpPr>
        <p:spPr>
          <a:xfrm>
            <a:off x="4680000" y="1493797"/>
            <a:ext cx="3996000" cy="2952000"/>
          </a:xfrm>
        </p:spPr>
        <p:txBody>
          <a:bodyPr tIns="0" bIns="0" anchor="ctr" anchorCtr="0"/>
          <a:lstStyle>
            <a:lvl1pPr marL="0" indent="0" algn="ctr">
              <a:spcAft>
                <a:spcPts val="1200"/>
              </a:spcAft>
              <a:buFont typeface="Arial" panose="020B0604020202020204" pitchFamily="34" charset="0"/>
              <a:buNone/>
              <a:defRPr sz="2600" b="0">
                <a:solidFill>
                  <a:schemeClr val="accent1"/>
                </a:solidFill>
              </a:defRPr>
            </a:lvl1pPr>
            <a:lvl2pPr marL="0" indent="0" algn="ctr">
              <a:spcAft>
                <a:spcPts val="1200"/>
              </a:spcAft>
              <a:buFont typeface="Arial" panose="020B0604020202020204" pitchFamily="34" charset="0"/>
              <a:buNone/>
              <a:defRPr sz="2600" b="0">
                <a:solidFill>
                  <a:schemeClr val="accent1"/>
                </a:solidFill>
              </a:defRPr>
            </a:lvl2pPr>
            <a:lvl3pPr marL="0" indent="0" algn="ctr">
              <a:spcAft>
                <a:spcPts val="1200"/>
              </a:spcAft>
              <a:buNone/>
              <a:defRPr sz="2600" b="0">
                <a:solidFill>
                  <a:schemeClr val="accent1"/>
                </a:solidFill>
              </a:defRPr>
            </a:lvl3pPr>
            <a:lvl4pPr marL="0" indent="0" algn="ctr">
              <a:spcAft>
                <a:spcPts val="1200"/>
              </a:spcAft>
              <a:buNone/>
              <a:defRPr sz="2600" b="0">
                <a:solidFill>
                  <a:schemeClr val="accent1"/>
                </a:solidFill>
              </a:defRPr>
            </a:lvl4pPr>
            <a:lvl5pPr marL="0" indent="0" algn="ctr">
              <a:spcAft>
                <a:spcPts val="1200"/>
              </a:spcAft>
              <a:buNone/>
              <a:defRPr sz="2600" b="0">
                <a:solidFill>
                  <a:schemeClr val="accent1"/>
                </a:solidFill>
              </a:defRPr>
            </a:lvl5pPr>
            <a:lvl6pPr marL="0" indent="0" algn="ctr">
              <a:spcAft>
                <a:spcPts val="1200"/>
              </a:spcAft>
              <a:buNone/>
              <a:defRPr sz="2600" b="0">
                <a:solidFill>
                  <a:schemeClr val="accent1"/>
                </a:solidFill>
              </a:defRPr>
            </a:lvl6pPr>
            <a:lvl7pPr marL="0" indent="0" algn="ctr">
              <a:spcAft>
                <a:spcPts val="1200"/>
              </a:spcAft>
              <a:buNone/>
              <a:defRPr sz="2600" b="0">
                <a:solidFill>
                  <a:schemeClr val="accent1"/>
                </a:solidFill>
              </a:defRPr>
            </a:lvl7pPr>
            <a:lvl8pPr marL="0" indent="0" algn="ctr">
              <a:spcAft>
                <a:spcPts val="1200"/>
              </a:spcAft>
              <a:buNone/>
              <a:defRPr sz="2600" b="0">
                <a:solidFill>
                  <a:schemeClr val="accent1"/>
                </a:solidFill>
              </a:defRPr>
            </a:lvl8pPr>
            <a:lvl9pPr marL="0" indent="0" algn="ctr">
              <a:spcAft>
                <a:spcPts val="1200"/>
              </a:spcAft>
              <a:buNone/>
              <a:defRPr sz="2600" b="0">
                <a:solidFill>
                  <a:schemeClr val="accent1"/>
                </a:solidFill>
              </a:defRPr>
            </a:lvl9pPr>
          </a:lstStyle>
          <a:p>
            <a:pPr lvl="0"/>
            <a:r>
              <a:rPr lang="en-GB" dirty="0"/>
              <a:t>Text</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
        <p:nvSpPr>
          <p:cNvPr id="2" name="Title 1"/>
          <p:cNvSpPr>
            <a:spLocks noGrp="1"/>
          </p:cNvSpPr>
          <p:nvPr>
            <p:ph type="title"/>
            <p:custDataLst>
              <p:tags r:id="rId7"/>
            </p:custDataLst>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4023522651"/>
      </p:ext>
    </p:extLst>
  </p:cSld>
  <p:clrMapOvr>
    <a:masterClrMapping/>
  </p:clrMapOvr>
  <p:extLst>
    <p:ext uri="{DCECCB84-F9BA-43D5-87BE-67443E8EF086}">
      <p15:sldGuideLst xmlns:p15="http://schemas.microsoft.com/office/powerpoint/2012/main">
        <p15:guide id="1" orient="horz" pos="941">
          <p15:clr>
            <a:srgbClr val="FBAE40"/>
          </p15:clr>
        </p15:guide>
        <p15:guide id="2" orient="horz" pos="747">
          <p15:clr>
            <a:srgbClr val="FBAE40"/>
          </p15:clr>
        </p15:guide>
        <p15:guide id="3" orient="horz" pos="2799">
          <p15:clr>
            <a:srgbClr val="FBAE40"/>
          </p15:clr>
        </p15:guide>
        <p15:guide id="4" pos="2812">
          <p15:clr>
            <a:srgbClr val="FBAE40"/>
          </p15:clr>
        </p15:guide>
        <p15:guide id="5" pos="294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2.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8000" y="395998"/>
            <a:ext cx="8208000" cy="792000"/>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468000" y="1494000"/>
            <a:ext cx="8208000" cy="2952000"/>
          </a:xfrm>
          <a:prstGeom prst="rect">
            <a:avLst/>
          </a:prstGeom>
        </p:spPr>
        <p:txBody>
          <a:bodyPr vert="horz" lIns="0" tIns="0" rIns="0" bIns="0" rtlCol="0">
            <a:noAutofit/>
          </a:bodyPr>
          <a:lstStyle/>
          <a:p>
            <a:pPr lvl="0"/>
            <a:r>
              <a:rPr lang="en-GB" dirty="0"/>
              <a:t>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 level</a:t>
            </a:r>
          </a:p>
          <a:p>
            <a:pPr lvl="8"/>
            <a:r>
              <a:rPr lang="en-GB" dirty="0"/>
              <a:t>Ninth level</a:t>
            </a:r>
          </a:p>
        </p:txBody>
      </p:sp>
      <p:sp>
        <p:nvSpPr>
          <p:cNvPr id="6" name="Slide Number Placeholder 5"/>
          <p:cNvSpPr>
            <a:spLocks noGrp="1"/>
          </p:cNvSpPr>
          <p:nvPr>
            <p:ph type="sldNum" sz="quarter" idx="4"/>
          </p:nvPr>
        </p:nvSpPr>
        <p:spPr>
          <a:xfrm>
            <a:off x="468000" y="4849794"/>
            <a:ext cx="162000" cy="93600"/>
          </a:xfrm>
          <a:prstGeom prst="rect">
            <a:avLst/>
          </a:prstGeom>
        </p:spPr>
        <p:txBody>
          <a:bodyPr vert="horz" lIns="0" tIns="0" rIns="0" bIns="0" rtlCol="0" anchor="t" anchorCtr="0"/>
          <a:lstStyle>
            <a:lvl1pPr algn="l">
              <a:defRPr sz="600" b="1">
                <a:solidFill>
                  <a:schemeClr val="tx1"/>
                </a:solidFill>
              </a:defRPr>
            </a:lvl1pPr>
          </a:lstStyle>
          <a:p>
            <a:fld id="{37B4438D-29B8-4FC7-9D64-F44FE400D0A9}" type="slidenum">
              <a:rPr lang="en-GB" smtClean="0"/>
              <a:pPr/>
              <a:t>‹#›</a:t>
            </a:fld>
            <a:endParaRPr lang="en-GB" dirty="0"/>
          </a:p>
        </p:txBody>
      </p:sp>
      <p:sp>
        <p:nvSpPr>
          <p:cNvPr id="7" name="TextBox 6"/>
          <p:cNvSpPr txBox="1"/>
          <p:nvPr>
            <p:custDataLst>
              <p:tags r:id="rId23"/>
            </p:custDataLst>
          </p:nvPr>
        </p:nvSpPr>
        <p:spPr>
          <a:xfrm>
            <a:off x="642440" y="4849795"/>
            <a:ext cx="3942000" cy="92333"/>
          </a:xfrm>
          <a:prstGeom prst="rect">
            <a:avLst/>
          </a:prstGeom>
          <a:noFill/>
        </p:spPr>
        <p:txBody>
          <a:bodyPr wrap="square" lIns="0" tIns="0" rIns="0" bIns="0" rtlCol="0">
            <a:spAutoFit/>
          </a:bodyPr>
          <a:lstStyle/>
          <a:p>
            <a:r>
              <a:rPr lang="en-GB" sz="600" b="0" i="0" kern="1200" dirty="0">
                <a:solidFill>
                  <a:schemeClr val="tx1"/>
                </a:solidFill>
                <a:effectLst/>
                <a:latin typeface="+mn-lt"/>
                <a:ea typeface="+mn-ea"/>
                <a:cs typeface="+mn-cs"/>
              </a:rPr>
              <a:t>© 2023 Grant Thornton UK LLP | Pendle Borough Council 2022/23</a:t>
            </a:r>
            <a:endParaRPr lang="en-GB" sz="600" dirty="0"/>
          </a:p>
        </p:txBody>
      </p:sp>
      <p:grpSp>
        <p:nvGrpSpPr>
          <p:cNvPr id="34" name="Group 33">
            <a:extLst>
              <a:ext uri="{FF2B5EF4-FFF2-40B4-BE49-F238E27FC236}">
                <a16:creationId xmlns:a16="http://schemas.microsoft.com/office/drawing/2014/main" id="{DA1713D5-6DDE-4175-B68F-CB77313B6200}"/>
              </a:ext>
            </a:extLst>
          </p:cNvPr>
          <p:cNvGrpSpPr>
            <a:grpSpLocks noChangeAspect="1"/>
          </p:cNvGrpSpPr>
          <p:nvPr userDrawn="1"/>
        </p:nvGrpSpPr>
        <p:grpSpPr>
          <a:xfrm>
            <a:off x="7546025" y="4734000"/>
            <a:ext cx="1158550" cy="216000"/>
            <a:chOff x="5705475" y="360000"/>
            <a:chExt cx="1486800" cy="277200"/>
          </a:xfrm>
        </p:grpSpPr>
        <p:pic>
          <p:nvPicPr>
            <p:cNvPr id="35" name="Picture 34" descr="GTlogo-primary-no tagline-RGB2012.jpg">
              <a:extLst>
                <a:ext uri="{FF2B5EF4-FFF2-40B4-BE49-F238E27FC236}">
                  <a16:creationId xmlns:a16="http://schemas.microsoft.com/office/drawing/2014/main" id="{2C69668C-0C4B-429C-9C86-C838D2DD9EB2}"/>
                </a:ext>
              </a:extLst>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5705475" y="360000"/>
              <a:ext cx="277200" cy="277200"/>
            </a:xfrm>
            <a:prstGeom prst="rect">
              <a:avLst/>
            </a:prstGeom>
          </p:spPr>
        </p:pic>
        <p:pic>
          <p:nvPicPr>
            <p:cNvPr id="36" name="Picture 35" descr="GTlogo-primary-tagline-RGB2012.eps">
              <a:extLst>
                <a:ext uri="{FF2B5EF4-FFF2-40B4-BE49-F238E27FC236}">
                  <a16:creationId xmlns:a16="http://schemas.microsoft.com/office/drawing/2014/main" id="{33943D59-0E87-48E1-969E-D2D003209906}"/>
                </a:ext>
              </a:extLst>
            </p:cNvPr>
            <p:cNvPicPr>
              <a:picLocks noChangeAspect="1"/>
            </p:cNvPicPr>
            <p:nvPr userDrawn="1"/>
          </p:nvPicPr>
          <p:blipFill rotWithShape="1">
            <a:blip r:embed="rId25" cstate="print">
              <a:extLst>
                <a:ext uri="{28A0092B-C50C-407E-A947-70E740481C1C}">
                  <a14:useLocalDpi xmlns:a14="http://schemas.microsoft.com/office/drawing/2010/main" val="0"/>
                </a:ext>
              </a:extLst>
            </a:blip>
            <a:srcRect b="58201"/>
            <a:stretch/>
          </p:blipFill>
          <p:spPr>
            <a:xfrm>
              <a:off x="6047451" y="428400"/>
              <a:ext cx="1144824" cy="162654"/>
            </a:xfrm>
            <a:prstGeom prst="rect">
              <a:avLst/>
            </a:prstGeom>
          </p:spPr>
        </p:pic>
      </p:grpSp>
      <p:sp>
        <p:nvSpPr>
          <p:cNvPr id="4" name="MSIPCMContentMarking" descr="{&quot;HashCode&quot;:-2058638944,&quot;Placement&quot;:&quot;Header&quot;,&quot;Top&quot;:0.0,&quot;Left&quot;:607.3365,&quot;SlideWidth&quot;:720,&quot;SlideHeight&quot;:405}">
            <a:extLst>
              <a:ext uri="{FF2B5EF4-FFF2-40B4-BE49-F238E27FC236}">
                <a16:creationId xmlns:a16="http://schemas.microsoft.com/office/drawing/2014/main" id="{90109CF7-DADD-440D-8843-94CD38623A0C}"/>
              </a:ext>
            </a:extLst>
          </p:cNvPr>
          <p:cNvSpPr txBox="1"/>
          <p:nvPr userDrawn="1"/>
        </p:nvSpPr>
        <p:spPr>
          <a:xfrm>
            <a:off x="7713173" y="0"/>
            <a:ext cx="1430827" cy="217646"/>
          </a:xfrm>
          <a:prstGeom prst="rect">
            <a:avLst/>
          </a:prstGeom>
          <a:noFill/>
        </p:spPr>
        <p:txBody>
          <a:bodyPr vert="horz" wrap="square" lIns="0" tIns="0" rIns="0" bIns="0" rtlCol="0" anchor="ctr" anchorCtr="1">
            <a:spAutoFit/>
          </a:bodyPr>
          <a:lstStyle/>
          <a:p>
            <a:pPr algn="r">
              <a:spcBef>
                <a:spcPts val="0"/>
              </a:spcBef>
              <a:spcAft>
                <a:spcPts val="0"/>
              </a:spcAft>
            </a:pPr>
            <a:r>
              <a:rPr lang="en-GB" sz="800" b="0" i="0" kern="1200">
                <a:solidFill>
                  <a:srgbClr val="000000"/>
                </a:solidFill>
                <a:effectLst/>
                <a:latin typeface="Arial" panose="020B0604020202020204" pitchFamily="34" charset="0"/>
                <a:ea typeface="+mn-ea"/>
                <a:cs typeface="+mn-cs"/>
              </a:rPr>
              <a:t>Commercial in confidence</a:t>
            </a:r>
            <a:endParaRPr lang="en-GB" sz="800" b="0" i="0" kern="1200" dirty="0">
              <a:solidFill>
                <a:srgbClr val="000000"/>
              </a:solidFill>
              <a:effectLst/>
              <a:latin typeface="Arial" panose="020B0604020202020204" pitchFamily="34" charset="0"/>
              <a:ea typeface="+mn-ea"/>
              <a:cs typeface="+mn-cs"/>
            </a:endParaRPr>
          </a:p>
        </p:txBody>
      </p:sp>
    </p:spTree>
    <p:extLst>
      <p:ext uri="{BB962C8B-B14F-4D97-AF65-F5344CB8AC3E}">
        <p14:creationId xmlns:p14="http://schemas.microsoft.com/office/powerpoint/2010/main" val="742136553"/>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 id="2147483784" r:id="rId12"/>
    <p:sldLayoutId id="2147483785" r:id="rId13"/>
    <p:sldLayoutId id="2147483786" r:id="rId14"/>
    <p:sldLayoutId id="2147483787" r:id="rId15"/>
    <p:sldLayoutId id="2147483788" r:id="rId16"/>
    <p:sldLayoutId id="2147483789" r:id="rId17"/>
    <p:sldLayoutId id="2147483790" r:id="rId18"/>
    <p:sldLayoutId id="2147483791" r:id="rId19"/>
    <p:sldLayoutId id="2147483792" r:id="rId20"/>
    <p:sldLayoutId id="2147483793" r:id="rId21"/>
  </p:sldLayoutIdLst>
  <p:hf hdr="0" ftr="0" dt="0"/>
  <p:txStyles>
    <p:titleStyle>
      <a:lvl1pPr algn="l" defTabSz="1266984" rtl="0" eaLnBrk="1" latinLnBrk="0" hangingPunct="1">
        <a:lnSpc>
          <a:spcPct val="90000"/>
        </a:lnSpc>
        <a:spcBef>
          <a:spcPct val="0"/>
        </a:spcBef>
        <a:buNone/>
        <a:defRPr sz="2800" b="1" kern="1200">
          <a:solidFill>
            <a:schemeClr val="accent1"/>
          </a:solidFill>
          <a:latin typeface="+mj-lt"/>
          <a:ea typeface="+mj-ea"/>
          <a:cs typeface="+mj-cs"/>
        </a:defRPr>
      </a:lvl1pPr>
    </p:titleStyle>
    <p:bodyStyle>
      <a:lvl1pPr marL="0" indent="0" algn="l" defTabSz="1266984" rtl="0" eaLnBrk="1" latinLnBrk="0" hangingPunct="1">
        <a:lnSpc>
          <a:spcPct val="100000"/>
        </a:lnSpc>
        <a:spcBef>
          <a:spcPts val="0"/>
        </a:spcBef>
        <a:spcAft>
          <a:spcPts val="600"/>
        </a:spcAft>
        <a:buFont typeface="Arial" panose="020B0604020202020204" pitchFamily="34" charset="0"/>
        <a:buNone/>
        <a:defRPr sz="2000" b="0" kern="1200">
          <a:solidFill>
            <a:schemeClr val="tx1"/>
          </a:solidFill>
          <a:latin typeface="+mn-lt"/>
          <a:ea typeface="+mn-ea"/>
          <a:cs typeface="+mn-cs"/>
        </a:defRPr>
      </a:lvl1pPr>
      <a:lvl2pPr marL="270000" indent="-270000" algn="l" defTabSz="1266984" rtl="0" eaLnBrk="1" latinLnBrk="0" hangingPunct="1">
        <a:lnSpc>
          <a:spcPct val="100000"/>
        </a:lnSpc>
        <a:spcBef>
          <a:spcPts val="0"/>
        </a:spcBef>
        <a:spcAft>
          <a:spcPts val="600"/>
        </a:spcAft>
        <a:buClrTx/>
        <a:buFont typeface="Arial" panose="020B0604020202020204" pitchFamily="34" charset="0"/>
        <a:buChar char="•"/>
        <a:defRPr sz="1800" b="0" kern="1200">
          <a:solidFill>
            <a:schemeClr val="tx1"/>
          </a:solidFill>
          <a:latin typeface="+mn-lt"/>
          <a:ea typeface="+mn-ea"/>
          <a:cs typeface="+mn-cs"/>
        </a:defRPr>
      </a:lvl2pPr>
      <a:lvl3pPr marL="540000" indent="-270000" algn="l" defTabSz="1266984" rtl="0" eaLnBrk="1" latinLnBrk="0" hangingPunct="1">
        <a:lnSpc>
          <a:spcPct val="100000"/>
        </a:lnSpc>
        <a:spcBef>
          <a:spcPts val="0"/>
        </a:spcBef>
        <a:spcAft>
          <a:spcPts val="300"/>
        </a:spcAft>
        <a:buClrTx/>
        <a:buFont typeface="Arial" panose="020B0604020202020204" pitchFamily="34" charset="0"/>
        <a:buChar char="–"/>
        <a:defRPr sz="1800" kern="1200">
          <a:solidFill>
            <a:schemeClr val="tx1"/>
          </a:solidFill>
          <a:latin typeface="+mn-lt"/>
          <a:ea typeface="+mn-ea"/>
          <a:cs typeface="+mn-cs"/>
        </a:defRPr>
      </a:lvl3pPr>
      <a:lvl4pPr marL="810000" indent="-270000" algn="l" defTabSz="1266984" rtl="0" eaLnBrk="1" latinLnBrk="0" hangingPunct="1">
        <a:lnSpc>
          <a:spcPct val="100000"/>
        </a:lnSpc>
        <a:spcBef>
          <a:spcPts val="0"/>
        </a:spcBef>
        <a:spcAft>
          <a:spcPts val="300"/>
        </a:spcAft>
        <a:buClrTx/>
        <a:buFont typeface="Arial" panose="020B0604020202020204" pitchFamily="34" charset="0"/>
        <a:buChar char="–"/>
        <a:defRPr sz="1800" kern="1200">
          <a:solidFill>
            <a:schemeClr val="tx1"/>
          </a:solidFill>
          <a:latin typeface="+mn-lt"/>
          <a:ea typeface="+mn-ea"/>
          <a:cs typeface="+mn-cs"/>
        </a:defRPr>
      </a:lvl4pPr>
      <a:lvl5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5pPr>
      <a:lvl6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6pPr>
      <a:lvl7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7pPr>
      <a:lvl8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8pPr>
      <a:lvl9pPr marL="0" indent="0" algn="l" defTabSz="1266984" rtl="0" eaLnBrk="1" latinLnBrk="0" hangingPunct="1">
        <a:lnSpc>
          <a:spcPct val="100000"/>
        </a:lnSpc>
        <a:spcBef>
          <a:spcPts val="0"/>
        </a:spcBef>
        <a:spcAft>
          <a:spcPts val="300"/>
        </a:spcAft>
        <a:buClr>
          <a:schemeClr val="accent1"/>
        </a:buClr>
        <a:buFont typeface="Arial" panose="020B0604020202020204" pitchFamily="34" charset="0"/>
        <a:buNone/>
        <a:defRPr sz="2000" kern="1200">
          <a:solidFill>
            <a:schemeClr val="tx1"/>
          </a:solidFill>
          <a:latin typeface="+mn-lt"/>
          <a:ea typeface="+mn-ea"/>
          <a:cs typeface="+mn-cs"/>
        </a:defRPr>
      </a:lvl9pPr>
    </p:bodyStyle>
    <p:otherStyle>
      <a:defPPr>
        <a:defRPr lang="en-US"/>
      </a:defPPr>
      <a:lvl1pPr marL="0" algn="l" defTabSz="1266984" rtl="0" eaLnBrk="1" latinLnBrk="0" hangingPunct="1">
        <a:defRPr sz="2494" kern="1200">
          <a:solidFill>
            <a:schemeClr val="tx1"/>
          </a:solidFill>
          <a:latin typeface="+mn-lt"/>
          <a:ea typeface="+mn-ea"/>
          <a:cs typeface="+mn-cs"/>
        </a:defRPr>
      </a:lvl1pPr>
      <a:lvl2pPr marL="633493" algn="l" defTabSz="1266984" rtl="0" eaLnBrk="1" latinLnBrk="0" hangingPunct="1">
        <a:defRPr sz="2494" kern="1200">
          <a:solidFill>
            <a:schemeClr val="tx1"/>
          </a:solidFill>
          <a:latin typeface="+mn-lt"/>
          <a:ea typeface="+mn-ea"/>
          <a:cs typeface="+mn-cs"/>
        </a:defRPr>
      </a:lvl2pPr>
      <a:lvl3pPr marL="1266984" algn="l" defTabSz="1266984" rtl="0" eaLnBrk="1" latinLnBrk="0" hangingPunct="1">
        <a:defRPr sz="2494" kern="1200">
          <a:solidFill>
            <a:schemeClr val="tx1"/>
          </a:solidFill>
          <a:latin typeface="+mn-lt"/>
          <a:ea typeface="+mn-ea"/>
          <a:cs typeface="+mn-cs"/>
        </a:defRPr>
      </a:lvl3pPr>
      <a:lvl4pPr marL="1900477" algn="l" defTabSz="1266984" rtl="0" eaLnBrk="1" latinLnBrk="0" hangingPunct="1">
        <a:defRPr sz="2494" kern="1200">
          <a:solidFill>
            <a:schemeClr val="tx1"/>
          </a:solidFill>
          <a:latin typeface="+mn-lt"/>
          <a:ea typeface="+mn-ea"/>
          <a:cs typeface="+mn-cs"/>
        </a:defRPr>
      </a:lvl4pPr>
      <a:lvl5pPr marL="2533969" algn="l" defTabSz="1266984" rtl="0" eaLnBrk="1" latinLnBrk="0" hangingPunct="1">
        <a:defRPr sz="2494" kern="1200">
          <a:solidFill>
            <a:schemeClr val="tx1"/>
          </a:solidFill>
          <a:latin typeface="+mn-lt"/>
          <a:ea typeface="+mn-ea"/>
          <a:cs typeface="+mn-cs"/>
        </a:defRPr>
      </a:lvl5pPr>
      <a:lvl6pPr marL="3167462" algn="l" defTabSz="1266984" rtl="0" eaLnBrk="1" latinLnBrk="0" hangingPunct="1">
        <a:defRPr sz="2494" kern="1200">
          <a:solidFill>
            <a:schemeClr val="tx1"/>
          </a:solidFill>
          <a:latin typeface="+mn-lt"/>
          <a:ea typeface="+mn-ea"/>
          <a:cs typeface="+mn-cs"/>
        </a:defRPr>
      </a:lvl6pPr>
      <a:lvl7pPr marL="3800953" algn="l" defTabSz="1266984" rtl="0" eaLnBrk="1" latinLnBrk="0" hangingPunct="1">
        <a:defRPr sz="2494" kern="1200">
          <a:solidFill>
            <a:schemeClr val="tx1"/>
          </a:solidFill>
          <a:latin typeface="+mn-lt"/>
          <a:ea typeface="+mn-ea"/>
          <a:cs typeface="+mn-cs"/>
        </a:defRPr>
      </a:lvl7pPr>
      <a:lvl8pPr marL="4434446" algn="l" defTabSz="1266984" rtl="0" eaLnBrk="1" latinLnBrk="0" hangingPunct="1">
        <a:defRPr sz="2494" kern="1200">
          <a:solidFill>
            <a:schemeClr val="tx1"/>
          </a:solidFill>
          <a:latin typeface="+mn-lt"/>
          <a:ea typeface="+mn-ea"/>
          <a:cs typeface="+mn-cs"/>
        </a:defRPr>
      </a:lvl8pPr>
      <a:lvl9pPr marL="5067937" algn="l" defTabSz="1266984" rtl="0" eaLnBrk="1" latinLnBrk="0" hangingPunct="1">
        <a:defRPr sz="2494" kern="1200">
          <a:solidFill>
            <a:schemeClr val="tx1"/>
          </a:solidFill>
          <a:latin typeface="+mn-lt"/>
          <a:ea typeface="+mn-ea"/>
          <a:cs typeface="+mn-cs"/>
        </a:defRPr>
      </a:lvl9pPr>
    </p:otherStyle>
  </p:txStyles>
  <p:extLst>
    <p:ext uri="{27BBF7A9-308A-43DC-89C8-2F10F3537804}">
      <p15:sldGuideLst xmlns:p15="http://schemas.microsoft.com/office/powerpoint/2012/main">
        <p15:guide id="2" pos="5465">
          <p15:clr>
            <a:srgbClr val="FBAE40"/>
          </p15:clr>
        </p15:guide>
        <p15:guide id="4" orient="horz" pos="2958">
          <p15:clr>
            <a:srgbClr val="FBAE40"/>
          </p15:clr>
        </p15:guide>
        <p15:guide id="5" pos="295">
          <p15:clr>
            <a:srgbClr val="FBAE40"/>
          </p15:clr>
        </p15:guide>
        <p15:guide id="7" orient="horz" pos="247">
          <p15:clr>
            <a:srgbClr val="FBAE4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tags" Target="../tags/tag98.xml"/><Relationship Id="rId2" Type="http://schemas.openxmlformats.org/officeDocument/2006/relationships/tags" Target="../tags/tag97.xml"/><Relationship Id="rId1" Type="http://schemas.openxmlformats.org/officeDocument/2006/relationships/tags" Target="../tags/tag96.xml"/><Relationship Id="rId4"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3" Type="http://schemas.openxmlformats.org/officeDocument/2006/relationships/tags" Target="../tags/tag123.xml"/><Relationship Id="rId2" Type="http://schemas.openxmlformats.org/officeDocument/2006/relationships/tags" Target="../tags/tag122.xml"/><Relationship Id="rId1" Type="http://schemas.openxmlformats.org/officeDocument/2006/relationships/tags" Target="../tags/tag121.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126.xml"/><Relationship Id="rId2" Type="http://schemas.openxmlformats.org/officeDocument/2006/relationships/tags" Target="../tags/tag125.xml"/><Relationship Id="rId1" Type="http://schemas.openxmlformats.org/officeDocument/2006/relationships/tags" Target="../tags/tag124.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tags" Target="../tags/tag129.xml"/><Relationship Id="rId2" Type="http://schemas.openxmlformats.org/officeDocument/2006/relationships/tags" Target="../tags/tag128.xml"/><Relationship Id="rId1" Type="http://schemas.openxmlformats.org/officeDocument/2006/relationships/tags" Target="../tags/tag127.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tags" Target="../tags/tag132.xml"/><Relationship Id="rId2" Type="http://schemas.openxmlformats.org/officeDocument/2006/relationships/tags" Target="../tags/tag131.xml"/><Relationship Id="rId1" Type="http://schemas.openxmlformats.org/officeDocument/2006/relationships/tags" Target="../tags/tag130.xml"/><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tags" Target="../tags/tag135.xml"/><Relationship Id="rId2" Type="http://schemas.openxmlformats.org/officeDocument/2006/relationships/tags" Target="../tags/tag134.xml"/><Relationship Id="rId1" Type="http://schemas.openxmlformats.org/officeDocument/2006/relationships/tags" Target="../tags/tag133.xml"/><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tags" Target="../tags/tag138.xml"/><Relationship Id="rId2" Type="http://schemas.openxmlformats.org/officeDocument/2006/relationships/tags" Target="../tags/tag137.xml"/><Relationship Id="rId1" Type="http://schemas.openxmlformats.org/officeDocument/2006/relationships/tags" Target="../tags/tag136.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141.xml"/><Relationship Id="rId2" Type="http://schemas.openxmlformats.org/officeDocument/2006/relationships/tags" Target="../tags/tag140.xml"/><Relationship Id="rId1" Type="http://schemas.openxmlformats.org/officeDocument/2006/relationships/tags" Target="../tags/tag139.xm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tags" Target="../tags/tag144.xml"/><Relationship Id="rId2" Type="http://schemas.openxmlformats.org/officeDocument/2006/relationships/tags" Target="../tags/tag143.xml"/><Relationship Id="rId1" Type="http://schemas.openxmlformats.org/officeDocument/2006/relationships/tags" Target="../tags/tag142.xml"/><Relationship Id="rId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tags" Target="../tags/tag147.xml"/><Relationship Id="rId2" Type="http://schemas.openxmlformats.org/officeDocument/2006/relationships/tags" Target="../tags/tag146.xml"/><Relationship Id="rId1" Type="http://schemas.openxmlformats.org/officeDocument/2006/relationships/tags" Target="../tags/tag145.xml"/><Relationship Id="rId4"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tags" Target="../tags/tag150.xml"/><Relationship Id="rId2" Type="http://schemas.openxmlformats.org/officeDocument/2006/relationships/tags" Target="../tags/tag149.xml"/><Relationship Id="rId1" Type="http://schemas.openxmlformats.org/officeDocument/2006/relationships/tags" Target="../tags/tag148.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00.xml"/><Relationship Id="rId1" Type="http://schemas.openxmlformats.org/officeDocument/2006/relationships/tags" Target="../tags/tag99.xml"/></Relationships>
</file>

<file path=ppt/slides/_rels/slide20.xml.rels><?xml version="1.0" encoding="UTF-8" standalone="yes"?>
<Relationships xmlns="http://schemas.openxmlformats.org/package/2006/relationships"><Relationship Id="rId3" Type="http://schemas.openxmlformats.org/officeDocument/2006/relationships/tags" Target="../tags/tag153.xml"/><Relationship Id="rId2" Type="http://schemas.openxmlformats.org/officeDocument/2006/relationships/tags" Target="../tags/tag152.xml"/><Relationship Id="rId1" Type="http://schemas.openxmlformats.org/officeDocument/2006/relationships/tags" Target="../tags/tag151.xml"/><Relationship Id="rId4"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tags" Target="../tags/tag156.xml"/><Relationship Id="rId2" Type="http://schemas.openxmlformats.org/officeDocument/2006/relationships/tags" Target="../tags/tag155.xml"/><Relationship Id="rId1" Type="http://schemas.openxmlformats.org/officeDocument/2006/relationships/tags" Target="../tags/tag154.xml"/><Relationship Id="rId4"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tags" Target="../tags/tag159.xml"/><Relationship Id="rId2" Type="http://schemas.openxmlformats.org/officeDocument/2006/relationships/tags" Target="../tags/tag158.xml"/><Relationship Id="rId1" Type="http://schemas.openxmlformats.org/officeDocument/2006/relationships/tags" Target="../tags/tag157.xml"/><Relationship Id="rId4"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tags" Target="../tags/tag162.xml"/><Relationship Id="rId2" Type="http://schemas.openxmlformats.org/officeDocument/2006/relationships/tags" Target="../tags/tag161.xml"/><Relationship Id="rId1" Type="http://schemas.openxmlformats.org/officeDocument/2006/relationships/tags" Target="../tags/tag160.xml"/><Relationship Id="rId4"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tags" Target="../tags/tag165.xml"/><Relationship Id="rId2" Type="http://schemas.openxmlformats.org/officeDocument/2006/relationships/tags" Target="../tags/tag164.xml"/><Relationship Id="rId1" Type="http://schemas.openxmlformats.org/officeDocument/2006/relationships/tags" Target="../tags/tag163.xml"/><Relationship Id="rId4"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7.xml"/><Relationship Id="rId1" Type="http://schemas.openxmlformats.org/officeDocument/2006/relationships/tags" Target="../tags/tag166.xml"/></Relationships>
</file>

<file path=ppt/slides/_rels/slide26.xml.rels><?xml version="1.0" encoding="UTF-8" standalone="yes"?>
<Relationships xmlns="http://schemas.openxmlformats.org/package/2006/relationships"><Relationship Id="rId3" Type="http://schemas.openxmlformats.org/officeDocument/2006/relationships/tags" Target="../tags/tag170.xml"/><Relationship Id="rId2" Type="http://schemas.openxmlformats.org/officeDocument/2006/relationships/tags" Target="../tags/tag169.xml"/><Relationship Id="rId1" Type="http://schemas.openxmlformats.org/officeDocument/2006/relationships/tags" Target="../tags/tag168.xml"/><Relationship Id="rId4"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2.xml"/><Relationship Id="rId1" Type="http://schemas.openxmlformats.org/officeDocument/2006/relationships/tags" Target="../tags/tag171.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4.xml"/><Relationship Id="rId1" Type="http://schemas.openxmlformats.org/officeDocument/2006/relationships/tags" Target="../tags/tag173.xml"/></Relationships>
</file>

<file path=ppt/slides/_rels/slide29.xml.rels><?xml version="1.0" encoding="UTF-8" standalone="yes"?>
<Relationships xmlns="http://schemas.openxmlformats.org/package/2006/relationships"><Relationship Id="rId3" Type="http://schemas.openxmlformats.org/officeDocument/2006/relationships/tags" Target="../tags/tag177.xml"/><Relationship Id="rId2" Type="http://schemas.openxmlformats.org/officeDocument/2006/relationships/tags" Target="../tags/tag176.xml"/><Relationship Id="rId1" Type="http://schemas.openxmlformats.org/officeDocument/2006/relationships/tags" Target="../tags/tag175.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tags" Target="../tags/tag103.xml"/><Relationship Id="rId2" Type="http://schemas.openxmlformats.org/officeDocument/2006/relationships/tags" Target="../tags/tag102.xml"/><Relationship Id="rId1" Type="http://schemas.openxmlformats.org/officeDocument/2006/relationships/tags" Target="../tags/tag101.xml"/><Relationship Id="rId4"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tags" Target="../tags/tag180.xml"/><Relationship Id="rId2" Type="http://schemas.openxmlformats.org/officeDocument/2006/relationships/tags" Target="../tags/tag179.xml"/><Relationship Id="rId1" Type="http://schemas.openxmlformats.org/officeDocument/2006/relationships/tags" Target="../tags/tag178.xml"/><Relationship Id="rId5" Type="http://schemas.openxmlformats.org/officeDocument/2006/relationships/notesSlide" Target="../notesSlides/notesSlide2.xml"/><Relationship Id="rId4" Type="http://schemas.openxmlformats.org/officeDocument/2006/relationships/slideLayout" Target="../slideLayouts/slideLayout21.xml"/></Relationships>
</file>

<file path=ppt/slides/_rels/slide31.xml.rels><?xml version="1.0" encoding="UTF-8" standalone="yes"?>
<Relationships xmlns="http://schemas.openxmlformats.org/package/2006/relationships"><Relationship Id="rId3" Type="http://schemas.openxmlformats.org/officeDocument/2006/relationships/tags" Target="../tags/tag183.xml"/><Relationship Id="rId2" Type="http://schemas.openxmlformats.org/officeDocument/2006/relationships/tags" Target="../tags/tag182.xml"/><Relationship Id="rId1" Type="http://schemas.openxmlformats.org/officeDocument/2006/relationships/tags" Target="../tags/tag181.xml"/><Relationship Id="rId4" Type="http://schemas.openxmlformats.org/officeDocument/2006/relationships/slideLayout" Target="../slideLayouts/slideLayout21.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0.xml"/><Relationship Id="rId1" Type="http://schemas.openxmlformats.org/officeDocument/2006/relationships/tags" Target="../tags/tag184.xml"/></Relationships>
</file>

<file path=ppt/slides/_rels/slide4.xml.rels><?xml version="1.0" encoding="UTF-8" standalone="yes"?>
<Relationships xmlns="http://schemas.openxmlformats.org/package/2006/relationships"><Relationship Id="rId3" Type="http://schemas.openxmlformats.org/officeDocument/2006/relationships/tags" Target="../tags/tag106.xml"/><Relationship Id="rId2" Type="http://schemas.openxmlformats.org/officeDocument/2006/relationships/tags" Target="../tags/tag105.xml"/><Relationship Id="rId1" Type="http://schemas.openxmlformats.org/officeDocument/2006/relationships/tags" Target="../tags/tag104.xml"/><Relationship Id="rId4"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tags" Target="../tags/tag109.xml"/><Relationship Id="rId2" Type="http://schemas.openxmlformats.org/officeDocument/2006/relationships/tags" Target="../tags/tag108.xml"/><Relationship Id="rId1" Type="http://schemas.openxmlformats.org/officeDocument/2006/relationships/tags" Target="../tags/tag107.xml"/><Relationship Id="rId4"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tags" Target="../tags/tag112.xml"/><Relationship Id="rId2" Type="http://schemas.openxmlformats.org/officeDocument/2006/relationships/tags" Target="../tags/tag111.xml"/><Relationship Id="rId1" Type="http://schemas.openxmlformats.org/officeDocument/2006/relationships/tags" Target="../tags/tag110.xml"/><Relationship Id="rId5" Type="http://schemas.openxmlformats.org/officeDocument/2006/relationships/notesSlide" Target="../notesSlides/notesSlide1.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115.xml"/><Relationship Id="rId2" Type="http://schemas.openxmlformats.org/officeDocument/2006/relationships/tags" Target="../tags/tag114.xml"/><Relationship Id="rId1" Type="http://schemas.openxmlformats.org/officeDocument/2006/relationships/tags" Target="../tags/tag113.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7.xml"/><Relationship Id="rId1" Type="http://schemas.openxmlformats.org/officeDocument/2006/relationships/tags" Target="../tags/tag116.xml"/></Relationships>
</file>

<file path=ppt/slides/_rels/slide9.xml.rels><?xml version="1.0" encoding="UTF-8" standalone="yes"?>
<Relationships xmlns="http://schemas.openxmlformats.org/package/2006/relationships"><Relationship Id="rId3" Type="http://schemas.openxmlformats.org/officeDocument/2006/relationships/tags" Target="../tags/tag120.xml"/><Relationship Id="rId2" Type="http://schemas.openxmlformats.org/officeDocument/2006/relationships/tags" Target="../tags/tag119.xml"/><Relationship Id="rId1" Type="http://schemas.openxmlformats.org/officeDocument/2006/relationships/tags" Target="../tags/tag118.xml"/><Relationship Id="rId4"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108E071-51DB-480D-8BE6-DB9BA4019DCB}"/>
              </a:ext>
            </a:extLst>
          </p:cNvPr>
          <p:cNvSpPr>
            <a:spLocks noGrp="1"/>
          </p:cNvSpPr>
          <p:nvPr>
            <p:ph type="title"/>
            <p:custDataLst>
              <p:tags r:id="rId2"/>
            </p:custDataLst>
          </p:nvPr>
        </p:nvSpPr>
        <p:spPr>
          <a:xfrm>
            <a:off x="468000" y="1620000"/>
            <a:ext cx="6156466" cy="1080000"/>
          </a:xfrm>
        </p:spPr>
        <p:txBody>
          <a:bodyPr/>
          <a:lstStyle/>
          <a:p>
            <a:r>
              <a:rPr lang="en-GB" dirty="0"/>
              <a:t>Informing the audit risk assessment for Pendle Borough Council 2022/23</a:t>
            </a:r>
          </a:p>
        </p:txBody>
      </p:sp>
      <p:sp>
        <p:nvSpPr>
          <p:cNvPr id="4" name="Text Placeholder 3">
            <a:extLst>
              <a:ext uri="{FF2B5EF4-FFF2-40B4-BE49-F238E27FC236}">
                <a16:creationId xmlns:a16="http://schemas.microsoft.com/office/drawing/2014/main" id="{0EE4D347-6DAA-4680-973D-009240124E90}"/>
              </a:ext>
            </a:extLst>
          </p:cNvPr>
          <p:cNvSpPr>
            <a:spLocks noGrp="1"/>
          </p:cNvSpPr>
          <p:nvPr>
            <p:ph type="body" sz="quarter" idx="15"/>
            <p:custDataLst>
              <p:tags r:id="rId3"/>
            </p:custDataLst>
          </p:nvPr>
        </p:nvSpPr>
        <p:spPr>
          <a:xfrm>
            <a:off x="467999" y="3329998"/>
            <a:ext cx="4032563" cy="1715648"/>
          </a:xfrm>
        </p:spPr>
        <p:txBody>
          <a:bodyPr/>
          <a:lstStyle/>
          <a:p>
            <a:endParaRPr lang="en-GB" sz="800" dirty="0">
              <a:solidFill>
                <a:schemeClr val="accent1">
                  <a:lumMod val="100000"/>
                </a:schemeClr>
              </a:solidFill>
              <a:latin typeface="Arial" panose="020B0604020202020204" pitchFamily="34" charset="0"/>
            </a:endParaRPr>
          </a:p>
          <a:p>
            <a:endParaRPr lang="en-GB" sz="800" dirty="0">
              <a:solidFill>
                <a:schemeClr val="accent1">
                  <a:lumMod val="100000"/>
                </a:schemeClr>
              </a:solidFill>
              <a:latin typeface="Arial" panose="020B0604020202020204" pitchFamily="34" charset="0"/>
            </a:endParaRPr>
          </a:p>
          <a:p>
            <a:endParaRPr lang="en-GB" sz="800" dirty="0">
              <a:solidFill>
                <a:schemeClr val="accent1">
                  <a:lumMod val="100000"/>
                </a:schemeClr>
              </a:solidFill>
              <a:latin typeface="Arial" panose="020B0604020202020204" pitchFamily="34" charset="0"/>
            </a:endParaRPr>
          </a:p>
          <a:p>
            <a:endParaRPr lang="en-GB" sz="800" dirty="0">
              <a:solidFill>
                <a:schemeClr val="accent1">
                  <a:lumMod val="100000"/>
                </a:schemeClr>
              </a:solidFill>
              <a:latin typeface="Arial" panose="020B0604020202020204" pitchFamily="34" charset="0"/>
            </a:endParaRPr>
          </a:p>
          <a:p>
            <a:endParaRPr lang="en-GB" sz="800" dirty="0">
              <a:solidFill>
                <a:schemeClr val="accent1">
                  <a:lumMod val="100000"/>
                </a:schemeClr>
              </a:solidFill>
              <a:latin typeface="Arial" panose="020B0604020202020204" pitchFamily="34" charset="0"/>
            </a:endParaRPr>
          </a:p>
          <a:p>
            <a:endParaRPr lang="en-GB" sz="800" dirty="0">
              <a:solidFill>
                <a:schemeClr val="accent1">
                  <a:lumMod val="100000"/>
                </a:schemeClr>
              </a:solidFill>
              <a:latin typeface="Arial" panose="020B0604020202020204" pitchFamily="34" charset="0"/>
            </a:endParaRPr>
          </a:p>
          <a:p>
            <a:endParaRPr lang="en-GB" sz="800" dirty="0">
              <a:solidFill>
                <a:schemeClr val="accent1">
                  <a:lumMod val="100000"/>
                </a:schemeClr>
              </a:solidFill>
              <a:latin typeface="Arial" panose="020B0604020202020204" pitchFamily="34" charset="0"/>
            </a:endParaRPr>
          </a:p>
          <a:p>
            <a:endParaRPr lang="en-GB" sz="800" dirty="0">
              <a:solidFill>
                <a:schemeClr val="accent1">
                  <a:lumMod val="100000"/>
                </a:schemeClr>
              </a:solidFill>
              <a:latin typeface="Arial" panose="020B0604020202020204" pitchFamily="34" charset="0"/>
            </a:endParaRPr>
          </a:p>
          <a:p>
            <a:endParaRPr lang="en-GB" sz="800" dirty="0">
              <a:solidFill>
                <a:schemeClr val="accent1">
                  <a:lumMod val="100000"/>
                </a:schemeClr>
              </a:solidFill>
              <a:latin typeface="Arial" panose="020B0604020202020204" pitchFamily="34" charset="0"/>
            </a:endParaRPr>
          </a:p>
          <a:p>
            <a:endParaRPr lang="en-GB" sz="1000" dirty="0">
              <a:solidFill>
                <a:schemeClr val="accent1">
                  <a:lumMod val="100000"/>
                </a:schemeClr>
              </a:solidFill>
              <a:latin typeface="Arial" panose="020B0604020202020204" pitchFamily="34" charset="0"/>
            </a:endParaRPr>
          </a:p>
        </p:txBody>
      </p:sp>
    </p:spTree>
    <p:custDataLst>
      <p:tags r:id="rId1"/>
    </p:custDataLst>
    <p:extLst>
      <p:ext uri="{BB962C8B-B14F-4D97-AF65-F5344CB8AC3E}">
        <p14:creationId xmlns:p14="http://schemas.microsoft.com/office/powerpoint/2010/main" val="1582345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32959CD-0E3A-4B81-AB71-9EFDF988F294}"/>
              </a:ext>
            </a:extLst>
          </p:cNvPr>
          <p:cNvSpPr>
            <a:spLocks noGrp="1"/>
          </p:cNvSpPr>
          <p:nvPr>
            <p:ph type="title"/>
            <p:custDataLst>
              <p:tags r:id="rId2"/>
            </p:custDataLst>
          </p:nvPr>
        </p:nvSpPr>
        <p:spPr/>
        <p:txBody>
          <a:bodyPr/>
          <a:lstStyle/>
          <a:p>
            <a:r>
              <a:rPr lang="en-GB" sz="1800" dirty="0"/>
              <a:t>Fraud risk assessment</a:t>
            </a:r>
          </a:p>
        </p:txBody>
      </p:sp>
      <p:graphicFrame>
        <p:nvGraphicFramePr>
          <p:cNvPr id="5" name="Content Placeholder 4">
            <a:extLst>
              <a:ext uri="{FF2B5EF4-FFF2-40B4-BE49-F238E27FC236}">
                <a16:creationId xmlns:a16="http://schemas.microsoft.com/office/drawing/2014/main" id="{60C54B96-1996-4F35-96A1-45B78BB5E3F7}"/>
              </a:ext>
            </a:extLst>
          </p:cNvPr>
          <p:cNvGraphicFramePr>
            <a:graphicFrameLocks noGrp="1"/>
          </p:cNvGraphicFramePr>
          <p:nvPr>
            <p:ph sz="quarter" idx="14"/>
            <p:extLst>
              <p:ext uri="{D42A27DB-BD31-4B8C-83A1-F6EECF244321}">
                <p14:modId xmlns:p14="http://schemas.microsoft.com/office/powerpoint/2010/main" val="696151316"/>
              </p:ext>
            </p:extLst>
          </p:nvPr>
        </p:nvGraphicFramePr>
        <p:xfrm>
          <a:off x="522514" y="879692"/>
          <a:ext cx="8352364" cy="3689400"/>
        </p:xfrm>
        <a:graphic>
          <a:graphicData uri="http://schemas.openxmlformats.org/drawingml/2006/table">
            <a:tbl>
              <a:tblPr firstRow="1" bandRow="1">
                <a:tableStyleId>{5C22544A-7EE6-4342-B048-85BDC9FD1C3A}</a:tableStyleId>
              </a:tblPr>
              <a:tblGrid>
                <a:gridCol w="2867297">
                  <a:extLst>
                    <a:ext uri="{9D8B030D-6E8A-4147-A177-3AD203B41FA5}">
                      <a16:colId xmlns:a16="http://schemas.microsoft.com/office/drawing/2014/main" val="580827679"/>
                    </a:ext>
                  </a:extLst>
                </a:gridCol>
                <a:gridCol w="5485067">
                  <a:extLst>
                    <a:ext uri="{9D8B030D-6E8A-4147-A177-3AD203B41FA5}">
                      <a16:colId xmlns:a16="http://schemas.microsoft.com/office/drawing/2014/main" val="3595791505"/>
                    </a:ext>
                  </a:extLst>
                </a:gridCol>
              </a:tblGrid>
              <a:tr h="187890">
                <a:tc>
                  <a:txBody>
                    <a:bodyPr/>
                    <a:lstStyle/>
                    <a:p>
                      <a:r>
                        <a:rPr lang="en-GB" sz="1200" dirty="0"/>
                        <a:t>Question</a:t>
                      </a:r>
                    </a:p>
                  </a:txBody>
                  <a:tcPr/>
                </a:tc>
                <a:tc>
                  <a:txBody>
                    <a:bodyPr/>
                    <a:lstStyle/>
                    <a:p>
                      <a:r>
                        <a:rPr lang="en-GB" sz="1200" dirty="0"/>
                        <a:t>Management response</a:t>
                      </a:r>
                    </a:p>
                  </a:txBody>
                  <a:tcPr/>
                </a:tc>
                <a:extLst>
                  <a:ext uri="{0D108BD9-81ED-4DB2-BD59-A6C34878D82A}">
                    <a16:rowId xmlns:a16="http://schemas.microsoft.com/office/drawing/2014/main" val="753184582"/>
                  </a:ext>
                </a:extLst>
              </a:tr>
              <a:tr h="3233657">
                <a:tc>
                  <a:txBody>
                    <a:bodyPr/>
                    <a:lstStyle/>
                    <a:p>
                      <a:pPr marL="0" indent="0" algn="l" defTabSz="1266984" rtl="0" eaLnBrk="1" latinLnBrk="0" hangingPunct="1">
                        <a:buNone/>
                      </a:pPr>
                      <a:r>
                        <a:rPr lang="en-GB" sz="900" kern="1200" dirty="0">
                          <a:solidFill>
                            <a:schemeClr val="tx1"/>
                          </a:solidFill>
                          <a:effectLst/>
                          <a:latin typeface="Arial" pitchFamily="34" charset="0"/>
                          <a:ea typeface="+mn-ea"/>
                          <a:cs typeface="Arial" pitchFamily="34" charset="0"/>
                        </a:rPr>
                        <a:t>1. Has </a:t>
                      </a:r>
                      <a:r>
                        <a:rPr lang="en-GB" sz="900" dirty="0">
                          <a:solidFill>
                            <a:schemeClr val="tx1"/>
                          </a:solidFill>
                          <a:latin typeface="Arial" pitchFamily="34" charset="0"/>
                          <a:cs typeface="Arial" pitchFamily="34" charset="0"/>
                        </a:rPr>
                        <a:t>Pendle Borough Council</a:t>
                      </a:r>
                      <a:r>
                        <a:rPr lang="en-GB" sz="900" kern="1200" dirty="0">
                          <a:solidFill>
                            <a:schemeClr val="tx1"/>
                          </a:solidFill>
                          <a:effectLst/>
                          <a:latin typeface="Arial" pitchFamily="34" charset="0"/>
                          <a:ea typeface="+mn-ea"/>
                          <a:cs typeface="Arial" pitchFamily="34" charset="0"/>
                        </a:rPr>
                        <a:t> assessed the risk of material misstatement in the financial statements due to fraud?</a:t>
                      </a:r>
                    </a:p>
                    <a:p>
                      <a:pPr marL="0" indent="0" algn="l" defTabSz="1266984" rtl="0" eaLnBrk="1" latinLnBrk="0" hangingPunct="1">
                        <a:buNone/>
                      </a:pPr>
                      <a:endParaRPr lang="en-GB" sz="900" kern="1200" dirty="0">
                        <a:solidFill>
                          <a:schemeClr val="tx1"/>
                        </a:solidFill>
                        <a:effectLst/>
                        <a:latin typeface="Arial" pitchFamily="34" charset="0"/>
                        <a:ea typeface="+mn-ea"/>
                        <a:cs typeface="Arial" pitchFamily="34" charset="0"/>
                      </a:endParaRPr>
                    </a:p>
                    <a:p>
                      <a:pPr marL="0" indent="0" algn="l" defTabSz="1266984" rtl="0" eaLnBrk="1" latinLnBrk="0" hangingPunct="1">
                        <a:buNone/>
                      </a:pPr>
                      <a:r>
                        <a:rPr lang="en-GB" sz="900" kern="1200" dirty="0">
                          <a:solidFill>
                            <a:schemeClr val="tx1"/>
                          </a:solidFill>
                          <a:effectLst/>
                          <a:latin typeface="Arial" pitchFamily="34" charset="0"/>
                          <a:ea typeface="+mn-ea"/>
                          <a:cs typeface="Arial" pitchFamily="34" charset="0"/>
                        </a:rPr>
                        <a:t>How has the process of identifying and responding to the risk of fraud been undertaken and what are the results of this process? </a:t>
                      </a:r>
                    </a:p>
                    <a:p>
                      <a:pPr marL="0" indent="0" algn="l" defTabSz="1266984" rtl="0" eaLnBrk="1" latinLnBrk="0" hangingPunct="1">
                        <a:buNone/>
                      </a:pPr>
                      <a:endParaRPr lang="en-GB" sz="900" kern="1200" dirty="0">
                        <a:solidFill>
                          <a:schemeClr val="tx1"/>
                        </a:solidFill>
                        <a:effectLst/>
                        <a:latin typeface="Arial" pitchFamily="34" charset="0"/>
                        <a:ea typeface="+mn-ea"/>
                        <a:cs typeface="Arial" pitchFamily="34" charset="0"/>
                      </a:endParaRPr>
                    </a:p>
                    <a:p>
                      <a:pPr marL="0" indent="0" algn="l" defTabSz="1266984" rtl="0" eaLnBrk="1" latinLnBrk="0" hangingPunct="1">
                        <a:buNone/>
                      </a:pPr>
                      <a:endParaRPr lang="en-GB" sz="900" kern="1200" dirty="0">
                        <a:solidFill>
                          <a:schemeClr val="tx1"/>
                        </a:solidFill>
                        <a:effectLst/>
                        <a:latin typeface="Arial" pitchFamily="34" charset="0"/>
                        <a:ea typeface="+mn-ea"/>
                        <a:cs typeface="Arial" pitchFamily="34" charset="0"/>
                      </a:endParaRPr>
                    </a:p>
                    <a:p>
                      <a:pPr marL="0" indent="0" algn="l" defTabSz="1266984" rtl="0" eaLnBrk="1" latinLnBrk="0" hangingPunct="1">
                        <a:buNone/>
                      </a:pPr>
                      <a:endParaRPr lang="en-GB" sz="900" kern="1200" dirty="0">
                        <a:solidFill>
                          <a:schemeClr val="tx1"/>
                        </a:solidFill>
                        <a:effectLst/>
                        <a:latin typeface="Arial" pitchFamily="34" charset="0"/>
                        <a:ea typeface="+mn-ea"/>
                        <a:cs typeface="Arial" pitchFamily="34" charset="0"/>
                      </a:endParaRPr>
                    </a:p>
                    <a:p>
                      <a:pPr marL="0" indent="0" algn="l" defTabSz="1266984" rtl="0" eaLnBrk="1" latinLnBrk="0" hangingPunct="1">
                        <a:buNone/>
                      </a:pPr>
                      <a:endParaRPr lang="en-GB" sz="900" kern="1200" dirty="0">
                        <a:solidFill>
                          <a:schemeClr val="tx1"/>
                        </a:solidFill>
                        <a:effectLst/>
                        <a:latin typeface="Arial" pitchFamily="34" charset="0"/>
                        <a:ea typeface="+mn-ea"/>
                        <a:cs typeface="Arial" pitchFamily="34" charset="0"/>
                      </a:endParaRPr>
                    </a:p>
                    <a:p>
                      <a:pPr marL="0" indent="0" algn="l" defTabSz="1266984" rtl="0" eaLnBrk="1" latinLnBrk="0" hangingPunct="1">
                        <a:buNone/>
                      </a:pPr>
                      <a:endParaRPr lang="en-GB" sz="900" kern="1200" dirty="0">
                        <a:solidFill>
                          <a:schemeClr val="tx1"/>
                        </a:solidFill>
                        <a:effectLst/>
                        <a:latin typeface="Arial" pitchFamily="34" charset="0"/>
                        <a:ea typeface="+mn-ea"/>
                        <a:cs typeface="Arial" pitchFamily="34" charset="0"/>
                      </a:endParaRPr>
                    </a:p>
                    <a:p>
                      <a:pPr marL="0" indent="0" algn="l" defTabSz="1266984" rtl="0" eaLnBrk="1" latinLnBrk="0" hangingPunct="1">
                        <a:buNone/>
                      </a:pPr>
                      <a:endParaRPr lang="en-GB" sz="900" kern="1200" dirty="0">
                        <a:solidFill>
                          <a:schemeClr val="tx1"/>
                        </a:solidFill>
                        <a:effectLst/>
                        <a:latin typeface="Arial" pitchFamily="34" charset="0"/>
                        <a:ea typeface="+mn-ea"/>
                        <a:cs typeface="Arial" pitchFamily="34" charset="0"/>
                      </a:endParaRPr>
                    </a:p>
                    <a:p>
                      <a:pPr marL="0" indent="0" algn="l" defTabSz="1266984" rtl="0" eaLnBrk="1" latinLnBrk="0" hangingPunct="1">
                        <a:buNone/>
                      </a:pPr>
                      <a:r>
                        <a:rPr lang="en-GB" sz="900" kern="1200" dirty="0">
                          <a:solidFill>
                            <a:schemeClr val="tx1"/>
                          </a:solidFill>
                          <a:effectLst/>
                          <a:latin typeface="Arial" pitchFamily="34" charset="0"/>
                          <a:ea typeface="+mn-ea"/>
                          <a:cs typeface="Arial" pitchFamily="34" charset="0"/>
                        </a:rPr>
                        <a:t>How do the Council’s risk management processes link to financial reporting?</a:t>
                      </a:r>
                    </a:p>
                  </a:txBody>
                  <a:tcPr marL="0" marR="0" marT="17780" marB="17780"/>
                </a:tc>
                <a:tc>
                  <a:txBody>
                    <a:bodyPr/>
                    <a:lstStyle/>
                    <a:p>
                      <a:pPr marL="0" marR="90170" lvl="1" indent="0" algn="l" defTabSz="914400" rtl="0" eaLnBrk="1" fontAlgn="base" latinLnBrk="0" hangingPunct="1">
                        <a:lnSpc>
                          <a:spcPct val="100000"/>
                        </a:lnSpc>
                        <a:spcBef>
                          <a:spcPts val="400"/>
                        </a:spcBef>
                        <a:spcAft>
                          <a:spcPts val="0"/>
                        </a:spcAft>
                        <a:buClr>
                          <a:schemeClr val="bg2"/>
                        </a:buClr>
                        <a:buSzPct val="70000"/>
                        <a:buFont typeface="Wingdings 2" pitchFamily="18" charset="2"/>
                        <a:buNone/>
                        <a:tabLst/>
                        <a:defRPr/>
                      </a:pPr>
                      <a:r>
                        <a:rPr lang="en-GB" sz="900" dirty="0"/>
                        <a:t>In support of the information presented in the financial statements, the Council has in place strong corporate governance arrangements for the prevention and detection of fraud that might lead to a material misstatement of the financial statements.</a:t>
                      </a:r>
                      <a:endParaRPr lang="en-GB" sz="900" kern="1200" dirty="0">
                        <a:solidFill>
                          <a:schemeClr val="tx1"/>
                        </a:solidFill>
                        <a:effectLst/>
                        <a:latin typeface="Arial" pitchFamily="34" charset="0"/>
                        <a:ea typeface="+mn-ea"/>
                        <a:cs typeface="Arial" pitchFamily="34" charset="0"/>
                      </a:endParaRPr>
                    </a:p>
                    <a:p>
                      <a:pPr marL="0" marR="90170" lvl="1" indent="0" algn="l" defTabSz="914400" rtl="0" eaLnBrk="1" fontAlgn="base" latinLnBrk="0" hangingPunct="1">
                        <a:lnSpc>
                          <a:spcPct val="100000"/>
                        </a:lnSpc>
                        <a:spcBef>
                          <a:spcPts val="400"/>
                        </a:spcBef>
                        <a:spcAft>
                          <a:spcPts val="0"/>
                        </a:spcAft>
                        <a:buClr>
                          <a:schemeClr val="bg2"/>
                        </a:buClr>
                        <a:buSzPct val="70000"/>
                        <a:buFont typeface="Wingdings 2" pitchFamily="18" charset="2"/>
                        <a:buNone/>
                        <a:tabLst/>
                        <a:defRPr/>
                      </a:pPr>
                      <a:r>
                        <a:rPr lang="en-GB" sz="900" dirty="0"/>
                        <a:t>The Council reviews its internal control framework in a range of areas. In particular, the Council undertakes a risk-based approach to the development of its Internal Audit Strategy and the delivery of an Annual Internal Plan. The basis of the development of the plan is an Audit Needs Analysis for each auditable area and this takes into consideration the risk of fraud in the Council’s activities, particularly those where the risk of fraud is considered to be greatest and plans audit resources appropriately. Details of the Internal Audit Strategy and the Annual Internal Plan are reported to the Accounts and Audit Committee on a regular basis. Equally, the Accounts and Audit Committee receive an Annual Internal Audit Report in which the Head of Internal Audit provides an opinion on the internal control system. </a:t>
                      </a:r>
                      <a:endParaRPr lang="en-GB" sz="900" kern="1200" dirty="0">
                        <a:solidFill>
                          <a:schemeClr val="tx1"/>
                        </a:solidFill>
                        <a:effectLst/>
                        <a:latin typeface="Arial" pitchFamily="34" charset="0"/>
                        <a:ea typeface="+mn-ea"/>
                        <a:cs typeface="Arial" pitchFamily="34" charset="0"/>
                      </a:endParaRPr>
                    </a:p>
                    <a:p>
                      <a:pPr marL="0" marR="90170" lvl="1" indent="0" algn="l" defTabSz="914400" rtl="0" eaLnBrk="1" fontAlgn="base" latinLnBrk="0" hangingPunct="1">
                        <a:lnSpc>
                          <a:spcPct val="100000"/>
                        </a:lnSpc>
                        <a:spcBef>
                          <a:spcPts val="400"/>
                        </a:spcBef>
                        <a:spcAft>
                          <a:spcPts val="0"/>
                        </a:spcAft>
                        <a:buClr>
                          <a:schemeClr val="bg2"/>
                        </a:buClr>
                        <a:buSzPct val="70000"/>
                        <a:buFont typeface="Wingdings 2" pitchFamily="18" charset="2"/>
                        <a:buNone/>
                        <a:tabLst/>
                        <a:defRPr/>
                      </a:pPr>
                      <a:r>
                        <a:rPr lang="en-GB" sz="900" dirty="0"/>
                        <a:t>At the same time, the Director of Resources undertakes an annual review of the effectiveness of the Council’s system of internal controls, including the role of internal audit, to provide the Accounts and Audit Committee with assurance (or otherwise) that the system has operated effectively during the year. The Council has in place an Anti-Fraud, Theft and Corruption Policy and Strategy. This was last considered by the Accounts and Audit Committee in November 2020 along with the Anti-Money Laundering Policy, the Anti-Bribery Policy and the Whistleblowing Policy. In support of these policies, the Council has a Fraud Response Plan which is used to determine and guide how investigations to alleged frauds in undertaken. The Council’s Employees are provided with an annual reminder to consider these policies in the course of the work they do on behalf of the Council. Where there is alleged fraud, theft or corruption, appropriate investigations are undertaken either by MIAA. </a:t>
                      </a:r>
                      <a:endParaRPr lang="en-GB" sz="900" kern="1200" dirty="0">
                        <a:solidFill>
                          <a:schemeClr val="tx1"/>
                        </a:solidFill>
                        <a:effectLst/>
                        <a:latin typeface="Arial" pitchFamily="34" charset="0"/>
                        <a:ea typeface="+mn-ea"/>
                        <a:cs typeface="Arial" pitchFamily="34" charset="0"/>
                      </a:endParaRPr>
                    </a:p>
                    <a:p>
                      <a:pPr marL="0" marR="90170" lvl="1" indent="0" algn="l" defTabSz="914400" rtl="0" eaLnBrk="1" fontAlgn="base" latinLnBrk="0" hangingPunct="1">
                        <a:lnSpc>
                          <a:spcPct val="100000"/>
                        </a:lnSpc>
                        <a:spcBef>
                          <a:spcPts val="400"/>
                        </a:spcBef>
                        <a:spcAft>
                          <a:spcPts val="0"/>
                        </a:spcAft>
                        <a:buClr>
                          <a:schemeClr val="bg2"/>
                        </a:buClr>
                        <a:buSzPct val="70000"/>
                        <a:buFont typeface="Wingdings 2" pitchFamily="18" charset="2"/>
                        <a:buNone/>
                        <a:tabLst/>
                        <a:defRPr/>
                      </a:pPr>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2581893831"/>
                  </a:ext>
                </a:extLst>
              </a:tr>
            </a:tbl>
          </a:graphicData>
        </a:graphic>
      </p:graphicFrame>
      <p:sp>
        <p:nvSpPr>
          <p:cNvPr id="2" name="Slide Number Placeholder 1">
            <a:extLst>
              <a:ext uri="{FF2B5EF4-FFF2-40B4-BE49-F238E27FC236}">
                <a16:creationId xmlns:a16="http://schemas.microsoft.com/office/drawing/2014/main" id="{0F003498-F030-4AB9-8886-C8EB34D21559}"/>
              </a:ext>
            </a:extLst>
          </p:cNvPr>
          <p:cNvSpPr>
            <a:spLocks noGrp="1"/>
          </p:cNvSpPr>
          <p:nvPr>
            <p:ph type="sldNum" sz="quarter" idx="13"/>
            <p:custDataLst>
              <p:tags r:id="rId3"/>
            </p:custDataLst>
          </p:nvPr>
        </p:nvSpPr>
        <p:spPr/>
        <p:txBody>
          <a:bodyPr/>
          <a:lstStyle/>
          <a:p>
            <a:pPr algn="l"/>
            <a:fld id="{37B4438D-29B8-4FC7-9D64-F44FE400D0A9}" type="slidenum">
              <a:rPr lang="en-GB" smtClean="0"/>
              <a:pPr algn="l"/>
              <a:t>10</a:t>
            </a:fld>
            <a:endParaRPr lang="en-GB" dirty="0"/>
          </a:p>
        </p:txBody>
      </p:sp>
    </p:spTree>
    <p:custDataLst>
      <p:tags r:id="rId1"/>
    </p:custDataLst>
    <p:extLst>
      <p:ext uri="{BB962C8B-B14F-4D97-AF65-F5344CB8AC3E}">
        <p14:creationId xmlns:p14="http://schemas.microsoft.com/office/powerpoint/2010/main" val="1663967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32959CD-0E3A-4B81-AB71-9EFDF988F294}"/>
              </a:ext>
            </a:extLst>
          </p:cNvPr>
          <p:cNvSpPr>
            <a:spLocks noGrp="1"/>
          </p:cNvSpPr>
          <p:nvPr>
            <p:ph type="title"/>
            <p:custDataLst>
              <p:tags r:id="rId2"/>
            </p:custDataLst>
          </p:nvPr>
        </p:nvSpPr>
        <p:spPr/>
        <p:txBody>
          <a:bodyPr/>
          <a:lstStyle/>
          <a:p>
            <a:r>
              <a:rPr lang="en-GB" sz="1800" dirty="0"/>
              <a:t>Fraud risk assessment</a:t>
            </a:r>
          </a:p>
        </p:txBody>
      </p:sp>
      <p:graphicFrame>
        <p:nvGraphicFramePr>
          <p:cNvPr id="5" name="Content Placeholder 4">
            <a:extLst>
              <a:ext uri="{FF2B5EF4-FFF2-40B4-BE49-F238E27FC236}">
                <a16:creationId xmlns:a16="http://schemas.microsoft.com/office/drawing/2014/main" id="{60C54B96-1996-4F35-96A1-45B78BB5E3F7}"/>
              </a:ext>
            </a:extLst>
          </p:cNvPr>
          <p:cNvGraphicFramePr>
            <a:graphicFrameLocks noGrp="1"/>
          </p:cNvGraphicFramePr>
          <p:nvPr>
            <p:ph sz="quarter" idx="14"/>
            <p:extLst>
              <p:ext uri="{D42A27DB-BD31-4B8C-83A1-F6EECF244321}">
                <p14:modId xmlns:p14="http://schemas.microsoft.com/office/powerpoint/2010/main" val="2725988340"/>
              </p:ext>
            </p:extLst>
          </p:nvPr>
        </p:nvGraphicFramePr>
        <p:xfrm>
          <a:off x="522514" y="879692"/>
          <a:ext cx="8352364" cy="3747082"/>
        </p:xfrm>
        <a:graphic>
          <a:graphicData uri="http://schemas.openxmlformats.org/drawingml/2006/table">
            <a:tbl>
              <a:tblPr firstRow="1" bandRow="1">
                <a:tableStyleId>{5C22544A-7EE6-4342-B048-85BDC9FD1C3A}</a:tableStyleId>
              </a:tblPr>
              <a:tblGrid>
                <a:gridCol w="2867297">
                  <a:extLst>
                    <a:ext uri="{9D8B030D-6E8A-4147-A177-3AD203B41FA5}">
                      <a16:colId xmlns:a16="http://schemas.microsoft.com/office/drawing/2014/main" val="580827679"/>
                    </a:ext>
                  </a:extLst>
                </a:gridCol>
                <a:gridCol w="5485067">
                  <a:extLst>
                    <a:ext uri="{9D8B030D-6E8A-4147-A177-3AD203B41FA5}">
                      <a16:colId xmlns:a16="http://schemas.microsoft.com/office/drawing/2014/main" val="3595791505"/>
                    </a:ext>
                  </a:extLst>
                </a:gridCol>
              </a:tblGrid>
              <a:tr h="270853">
                <a:tc>
                  <a:txBody>
                    <a:bodyPr/>
                    <a:lstStyle/>
                    <a:p>
                      <a:r>
                        <a:rPr lang="en-GB" sz="1200" dirty="0"/>
                        <a:t>Question</a:t>
                      </a:r>
                    </a:p>
                  </a:txBody>
                  <a:tcPr/>
                </a:tc>
                <a:tc>
                  <a:txBody>
                    <a:bodyPr/>
                    <a:lstStyle/>
                    <a:p>
                      <a:r>
                        <a:rPr lang="en-GB" sz="1200" dirty="0"/>
                        <a:t>Management response</a:t>
                      </a:r>
                    </a:p>
                  </a:txBody>
                  <a:tcPr/>
                </a:tc>
                <a:extLst>
                  <a:ext uri="{0D108BD9-81ED-4DB2-BD59-A6C34878D82A}">
                    <a16:rowId xmlns:a16="http://schemas.microsoft.com/office/drawing/2014/main" val="753184582"/>
                  </a:ext>
                </a:extLst>
              </a:tr>
              <a:tr h="1718842">
                <a:tc>
                  <a:txBody>
                    <a:bodyPr/>
                    <a:lstStyle/>
                    <a:p>
                      <a:pPr marL="0" indent="0" algn="l" defTabSz="1266984" rtl="0" eaLnBrk="1" latinLnBrk="0" hangingPunct="1">
                        <a:buNone/>
                      </a:pPr>
                      <a:r>
                        <a:rPr lang="en-GB" sz="900" kern="1200" dirty="0">
                          <a:solidFill>
                            <a:schemeClr val="tx1"/>
                          </a:solidFill>
                          <a:effectLst/>
                          <a:latin typeface="Arial" pitchFamily="34" charset="0"/>
                          <a:ea typeface="+mn-ea"/>
                          <a:cs typeface="Arial" pitchFamily="34" charset="0"/>
                        </a:rPr>
                        <a:t>How do the Council’s risk management processes link to financial reporting? (cont..)</a:t>
                      </a:r>
                    </a:p>
                  </a:txBody>
                  <a:tcPr marL="0" marR="0" marT="17780" marB="17780"/>
                </a:tc>
                <a:tc>
                  <a:txBody>
                    <a:bodyPr/>
                    <a:lstStyle/>
                    <a:p>
                      <a:pPr marL="0" marR="90170" lvl="1" indent="0" algn="l" defTabSz="914400" rtl="0" eaLnBrk="1" fontAlgn="base" latinLnBrk="0" hangingPunct="1">
                        <a:lnSpc>
                          <a:spcPct val="100000"/>
                        </a:lnSpc>
                        <a:spcBef>
                          <a:spcPts val="400"/>
                        </a:spcBef>
                        <a:spcAft>
                          <a:spcPts val="0"/>
                        </a:spcAft>
                        <a:buClr>
                          <a:schemeClr val="bg2"/>
                        </a:buClr>
                        <a:buSzPct val="70000"/>
                        <a:buFont typeface="Wingdings 2" pitchFamily="18" charset="2"/>
                        <a:buNone/>
                        <a:tabLst/>
                        <a:defRPr/>
                      </a:pPr>
                      <a:r>
                        <a:rPr lang="en-GB" sz="900" dirty="0"/>
                        <a:t>The outcome of these investigations are considered by Senior Management and, where necessary, by the Accounts and Audit Committee. The Council also participates in the National Fraud Initiative. Records are provided to the NFI and all of the matches reported by the NFI are investigated (again, using a risk based approach). Likewise, in relation to alleged Benefit Fraud, the Council works with the DWP through the Single Fraud Investigation Service. The Council’s Risk Management processes are based upon a Risk Management Policy and Strategy. Both Policy and Strategy are kept under review. In support of this, the Council maintains a Strategic Risk Register which incorporates a range of risks associated with financial matters. At the same, the Council has robust budget monitoring and closure of accounts processes that highlight and provide explanations for variances in actual income and expenditure compared to budget. With this, there is a clear understanding of the materiality of budgets and their impact on the financial position of the Council. </a:t>
                      </a:r>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2581893831"/>
                  </a:ext>
                </a:extLst>
              </a:tr>
              <a:tr h="748657">
                <a:tc>
                  <a:txBody>
                    <a:bodyPr/>
                    <a:lstStyle/>
                    <a:p>
                      <a:r>
                        <a:rPr lang="en-GB" sz="900" kern="1200" dirty="0">
                          <a:solidFill>
                            <a:schemeClr val="tx1"/>
                          </a:solidFill>
                          <a:effectLst/>
                          <a:latin typeface="Arial" pitchFamily="34" charset="0"/>
                          <a:ea typeface="+mn-ea"/>
                          <a:cs typeface="Arial" pitchFamily="34" charset="0"/>
                        </a:rPr>
                        <a:t>2. What have you determined to be the classes of accounts, transactions and disclosures most at risk to fraud? </a:t>
                      </a:r>
                    </a:p>
                  </a:txBody>
                  <a:tcPr marL="0" marR="0" marT="17780" marB="17780"/>
                </a:tc>
                <a:tc>
                  <a:txBody>
                    <a:bodyPr/>
                    <a:lstStyle/>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pPr>
                      <a:r>
                        <a:rPr lang="en-GB" sz="900" dirty="0"/>
                        <a:t>Fixed Assets (recording of asset acquisitions and disposals, valuation of land and buildings)</a:t>
                      </a: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pPr>
                      <a:r>
                        <a:rPr lang="en-GB" sz="900" dirty="0"/>
                        <a:t>Current Assets/Liabilities (revenue recognition, cash transactions, estimate of debtors and creditors, provisions for losses, valuation of arrears etc)</a:t>
                      </a: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pPr>
                      <a:r>
                        <a:rPr lang="en-GB" sz="900" dirty="0"/>
                        <a:t>Expenditure (nature of expenditure, material amounts etc)</a:t>
                      </a:r>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2350732088"/>
                  </a:ext>
                </a:extLst>
              </a:tr>
              <a:tr h="983096">
                <a:tc>
                  <a:txBody>
                    <a:bodyPr/>
                    <a:lstStyle/>
                    <a:p>
                      <a:r>
                        <a:rPr lang="en-GB" sz="900" kern="1200" dirty="0">
                          <a:solidFill>
                            <a:schemeClr val="tx1"/>
                          </a:solidFill>
                          <a:effectLst/>
                          <a:latin typeface="Arial" pitchFamily="34" charset="0"/>
                          <a:ea typeface="+mn-ea"/>
                          <a:cs typeface="Arial" pitchFamily="34" charset="0"/>
                        </a:rPr>
                        <a:t>3. Are you aware of any instances of actual, suspected or alleged fraud, errors or other irregularities either within </a:t>
                      </a:r>
                      <a:r>
                        <a:rPr lang="en-GB" sz="900" dirty="0">
                          <a:solidFill>
                            <a:schemeClr val="tx1"/>
                          </a:solidFill>
                          <a:latin typeface="Arial" pitchFamily="34" charset="0"/>
                          <a:cs typeface="Arial" pitchFamily="34" charset="0"/>
                        </a:rPr>
                        <a:t>Pendle Borough Council</a:t>
                      </a:r>
                      <a:r>
                        <a:rPr lang="en-GB" sz="900" kern="1200" dirty="0">
                          <a:solidFill>
                            <a:schemeClr val="tx1"/>
                          </a:solidFill>
                          <a:effectLst/>
                          <a:latin typeface="Arial" pitchFamily="34" charset="0"/>
                          <a:ea typeface="+mn-ea"/>
                          <a:cs typeface="Arial" pitchFamily="34" charset="0"/>
                        </a:rPr>
                        <a:t> as a whole, or within specific departments since 1 April 2022? If so, please provide details</a:t>
                      </a:r>
                    </a:p>
                    <a:p>
                      <a:endParaRPr lang="en-GB" sz="900" kern="1200" dirty="0">
                        <a:solidFill>
                          <a:schemeClr val="tx1"/>
                        </a:solidFill>
                        <a:effectLst/>
                        <a:latin typeface="Arial" pitchFamily="34" charset="0"/>
                        <a:ea typeface="+mn-ea"/>
                        <a:cs typeface="Arial" pitchFamily="34" charset="0"/>
                      </a:endParaRPr>
                    </a:p>
                    <a:p>
                      <a:endParaRPr lang="en-GB" sz="900" kern="1200" dirty="0">
                        <a:solidFill>
                          <a:schemeClr val="tx1"/>
                        </a:solidFill>
                        <a:effectLst/>
                        <a:latin typeface="Arial" pitchFamily="34" charset="0"/>
                        <a:ea typeface="+mn-ea"/>
                        <a:cs typeface="Arial" pitchFamily="34" charset="0"/>
                      </a:endParaRPr>
                    </a:p>
                  </a:txBody>
                  <a:tcPr marL="0" marR="0" marT="17780" marB="17780"/>
                </a:tc>
                <a:tc>
                  <a:txBody>
                    <a:bodyPr/>
                    <a:lstStyle/>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pPr>
                      <a:r>
                        <a:rPr lang="en-GB" sz="900" dirty="0"/>
                        <a:t>None that are considered material in the context of the Council’s Statement of Accounts.</a:t>
                      </a:r>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3072122385"/>
                  </a:ext>
                </a:extLst>
              </a:tr>
            </a:tbl>
          </a:graphicData>
        </a:graphic>
      </p:graphicFrame>
      <p:sp>
        <p:nvSpPr>
          <p:cNvPr id="2" name="Slide Number Placeholder 1">
            <a:extLst>
              <a:ext uri="{FF2B5EF4-FFF2-40B4-BE49-F238E27FC236}">
                <a16:creationId xmlns:a16="http://schemas.microsoft.com/office/drawing/2014/main" id="{0F003498-F030-4AB9-8886-C8EB34D21559}"/>
              </a:ext>
            </a:extLst>
          </p:cNvPr>
          <p:cNvSpPr>
            <a:spLocks noGrp="1"/>
          </p:cNvSpPr>
          <p:nvPr>
            <p:ph type="sldNum" sz="quarter" idx="13"/>
            <p:custDataLst>
              <p:tags r:id="rId3"/>
            </p:custDataLst>
          </p:nvPr>
        </p:nvSpPr>
        <p:spPr/>
        <p:txBody>
          <a:bodyPr/>
          <a:lstStyle/>
          <a:p>
            <a:pPr algn="l"/>
            <a:fld id="{37B4438D-29B8-4FC7-9D64-F44FE400D0A9}" type="slidenum">
              <a:rPr lang="en-GB" smtClean="0"/>
              <a:pPr algn="l"/>
              <a:t>11</a:t>
            </a:fld>
            <a:endParaRPr lang="en-GB" dirty="0"/>
          </a:p>
        </p:txBody>
      </p:sp>
    </p:spTree>
    <p:custDataLst>
      <p:tags r:id="rId1"/>
    </p:custDataLst>
    <p:extLst>
      <p:ext uri="{BB962C8B-B14F-4D97-AF65-F5344CB8AC3E}">
        <p14:creationId xmlns:p14="http://schemas.microsoft.com/office/powerpoint/2010/main" val="1864495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32959CD-0E3A-4B81-AB71-9EFDF988F294}"/>
              </a:ext>
            </a:extLst>
          </p:cNvPr>
          <p:cNvSpPr>
            <a:spLocks noGrp="1"/>
          </p:cNvSpPr>
          <p:nvPr>
            <p:ph type="title"/>
            <p:custDataLst>
              <p:tags r:id="rId2"/>
            </p:custDataLst>
          </p:nvPr>
        </p:nvSpPr>
        <p:spPr/>
        <p:txBody>
          <a:bodyPr/>
          <a:lstStyle/>
          <a:p>
            <a:r>
              <a:rPr lang="en-GB" sz="1800" dirty="0"/>
              <a:t>Fraud risk assessment</a:t>
            </a:r>
          </a:p>
        </p:txBody>
      </p:sp>
      <p:graphicFrame>
        <p:nvGraphicFramePr>
          <p:cNvPr id="5" name="Content Placeholder 4">
            <a:extLst>
              <a:ext uri="{FF2B5EF4-FFF2-40B4-BE49-F238E27FC236}">
                <a16:creationId xmlns:a16="http://schemas.microsoft.com/office/drawing/2014/main" id="{60C54B96-1996-4F35-96A1-45B78BB5E3F7}"/>
              </a:ext>
            </a:extLst>
          </p:cNvPr>
          <p:cNvGraphicFramePr>
            <a:graphicFrameLocks noGrp="1"/>
          </p:cNvGraphicFramePr>
          <p:nvPr>
            <p:ph sz="quarter" idx="14"/>
            <p:extLst>
              <p:ext uri="{D42A27DB-BD31-4B8C-83A1-F6EECF244321}">
                <p14:modId xmlns:p14="http://schemas.microsoft.com/office/powerpoint/2010/main" val="3908830996"/>
              </p:ext>
            </p:extLst>
          </p:nvPr>
        </p:nvGraphicFramePr>
        <p:xfrm>
          <a:off x="467999" y="812127"/>
          <a:ext cx="8437795" cy="3775035"/>
        </p:xfrm>
        <a:graphic>
          <a:graphicData uri="http://schemas.openxmlformats.org/drawingml/2006/table">
            <a:tbl>
              <a:tblPr firstRow="1" bandRow="1">
                <a:tableStyleId>{5C22544A-7EE6-4342-B048-85BDC9FD1C3A}</a:tableStyleId>
              </a:tblPr>
              <a:tblGrid>
                <a:gridCol w="2851039">
                  <a:extLst>
                    <a:ext uri="{9D8B030D-6E8A-4147-A177-3AD203B41FA5}">
                      <a16:colId xmlns:a16="http://schemas.microsoft.com/office/drawing/2014/main" val="580827679"/>
                    </a:ext>
                  </a:extLst>
                </a:gridCol>
                <a:gridCol w="5586756">
                  <a:extLst>
                    <a:ext uri="{9D8B030D-6E8A-4147-A177-3AD203B41FA5}">
                      <a16:colId xmlns:a16="http://schemas.microsoft.com/office/drawing/2014/main" val="3595791505"/>
                    </a:ext>
                  </a:extLst>
                </a:gridCol>
              </a:tblGrid>
              <a:tr h="266520">
                <a:tc>
                  <a:txBody>
                    <a:bodyPr/>
                    <a:lstStyle/>
                    <a:p>
                      <a:r>
                        <a:rPr lang="en-GB" sz="1200" dirty="0"/>
                        <a:t>Question</a:t>
                      </a:r>
                    </a:p>
                  </a:txBody>
                  <a:tcPr/>
                </a:tc>
                <a:tc>
                  <a:txBody>
                    <a:bodyPr/>
                    <a:lstStyle/>
                    <a:p>
                      <a:r>
                        <a:rPr lang="en-GB" sz="1200" dirty="0"/>
                        <a:t>Management response</a:t>
                      </a:r>
                    </a:p>
                  </a:txBody>
                  <a:tcPr/>
                </a:tc>
                <a:extLst>
                  <a:ext uri="{0D108BD9-81ED-4DB2-BD59-A6C34878D82A}">
                    <a16:rowId xmlns:a16="http://schemas.microsoft.com/office/drawing/2014/main" val="753184582"/>
                  </a:ext>
                </a:extLst>
              </a:tr>
              <a:tr h="937755">
                <a:tc>
                  <a:txBody>
                    <a:bodyPr/>
                    <a:lstStyle/>
                    <a:p>
                      <a:pPr marL="0" marR="0" lvl="0" indent="0" algn="l" defTabSz="1266984" rtl="0" eaLnBrk="1" fontAlgn="auto" latinLnBrk="0" hangingPunct="1">
                        <a:lnSpc>
                          <a:spcPct val="100000"/>
                        </a:lnSpc>
                        <a:spcBef>
                          <a:spcPts val="0"/>
                        </a:spcBef>
                        <a:spcAft>
                          <a:spcPts val="0"/>
                        </a:spcAft>
                        <a:buClrTx/>
                        <a:buSzTx/>
                        <a:buFontTx/>
                        <a:buNone/>
                        <a:tabLst/>
                        <a:defRPr/>
                      </a:pPr>
                      <a:r>
                        <a:rPr lang="en-GB" sz="900" kern="1200" dirty="0">
                          <a:solidFill>
                            <a:schemeClr val="tx1"/>
                          </a:solidFill>
                          <a:effectLst/>
                          <a:latin typeface="Arial" pitchFamily="34" charset="0"/>
                          <a:ea typeface="+mn-ea"/>
                          <a:cs typeface="Arial" pitchFamily="34" charset="0"/>
                        </a:rPr>
                        <a:t>4. As a management team, how do you communicate risk issues (including fraud) to those charged with governance?                                                                                         </a:t>
                      </a:r>
                    </a:p>
                    <a:p>
                      <a:endParaRPr lang="en-GB" sz="900" kern="1200" dirty="0">
                        <a:solidFill>
                          <a:schemeClr val="tx1"/>
                        </a:solidFill>
                        <a:effectLst/>
                        <a:latin typeface="Arial" pitchFamily="34" charset="0"/>
                        <a:ea typeface="+mn-ea"/>
                        <a:cs typeface="Arial" pitchFamily="34" charset="0"/>
                      </a:endParaRPr>
                    </a:p>
                  </a:txBody>
                  <a:tcPr marL="0" marR="0" marT="17780" marB="17780"/>
                </a:tc>
                <a:tc>
                  <a:txBody>
                    <a:bodyPr/>
                    <a:lstStyle/>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r>
                        <a:rPr lang="en-GB" sz="900" dirty="0"/>
                        <a:t>Matters of risk are report to the Council’s Policy and Resources Committee as part of a quarterly Strategic Monitoring Report. The Risk Management Policy, Strategy and the detailed Strategic Risk Register are reported to the Accounts and Audit Committee on a regular basis.</a:t>
                      </a:r>
                      <a:endParaRPr lang="en-GB" sz="900" kern="1200" dirty="0">
                        <a:solidFill>
                          <a:schemeClr val="tx1"/>
                        </a:solidFill>
                        <a:effectLst/>
                        <a:latin typeface="Arial" pitchFamily="34" charset="0"/>
                        <a:ea typeface="+mn-ea"/>
                        <a:cs typeface="Arial" pitchFamily="34" charset="0"/>
                      </a:endParaRP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endParaRPr lang="en-GB" sz="900" kern="1200" dirty="0">
                        <a:solidFill>
                          <a:schemeClr val="tx1"/>
                        </a:solidFill>
                        <a:effectLst/>
                        <a:latin typeface="Arial" pitchFamily="34" charset="0"/>
                        <a:ea typeface="+mn-ea"/>
                        <a:cs typeface="Arial" pitchFamily="34" charset="0"/>
                      </a:endParaRP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endParaRPr lang="en-GB" sz="900" kern="1200" dirty="0">
                        <a:solidFill>
                          <a:schemeClr val="tx1"/>
                        </a:solidFill>
                        <a:effectLst/>
                        <a:latin typeface="Arial" pitchFamily="34" charset="0"/>
                        <a:ea typeface="+mn-ea"/>
                        <a:cs typeface="Arial" pitchFamily="34" charset="0"/>
                      </a:endParaRP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2012387022"/>
                  </a:ext>
                </a:extLst>
              </a:tr>
              <a:tr h="937755">
                <a:tc>
                  <a:txBody>
                    <a:bodyPr/>
                    <a:lstStyle/>
                    <a:p>
                      <a:pPr marL="0" lvl="0" algn="l" defTabSz="1266984" rtl="0" eaLnBrk="1" latinLnBrk="0" hangingPunct="1"/>
                      <a:r>
                        <a:rPr lang="en-GB" sz="900" kern="1200" dirty="0">
                          <a:solidFill>
                            <a:schemeClr val="tx1">
                              <a:lumMod val="100000"/>
                            </a:schemeClr>
                          </a:solidFill>
                          <a:effectLst/>
                          <a:latin typeface="Arial" pitchFamily="34" charset="0"/>
                          <a:ea typeface="+mn-ea"/>
                          <a:cs typeface="Arial" pitchFamily="34" charset="0"/>
                        </a:rPr>
                        <a:t>5. Have you identified any specific fraud risks? If so, please provide details</a:t>
                      </a:r>
                    </a:p>
                    <a:p>
                      <a:pPr marL="0" lvl="0" algn="l" defTabSz="1266984" rtl="0" eaLnBrk="1" latinLnBrk="0" hangingPunct="1"/>
                      <a:endParaRPr lang="en-GB" sz="900" kern="1200" dirty="0">
                        <a:solidFill>
                          <a:schemeClr val="tx1">
                            <a:lumMod val="100000"/>
                          </a:schemeClr>
                        </a:solidFill>
                        <a:effectLst/>
                        <a:latin typeface="Arial" pitchFamily="34" charset="0"/>
                        <a:ea typeface="+mn-ea"/>
                        <a:cs typeface="Arial" pitchFamily="34" charset="0"/>
                      </a:endParaRPr>
                    </a:p>
                    <a:p>
                      <a:pPr marL="0" lvl="0" algn="l" defTabSz="1266984" rtl="0" eaLnBrk="1" latinLnBrk="0" hangingPunct="1"/>
                      <a:endParaRPr lang="en-GB" sz="900" kern="1200" dirty="0">
                        <a:solidFill>
                          <a:schemeClr val="tx1">
                            <a:lumMod val="100000"/>
                          </a:schemeClr>
                        </a:solidFill>
                        <a:effectLst/>
                        <a:latin typeface="Arial" pitchFamily="34" charset="0"/>
                        <a:ea typeface="+mn-ea"/>
                        <a:cs typeface="Arial" pitchFamily="34" charset="0"/>
                      </a:endParaRPr>
                    </a:p>
                    <a:p>
                      <a:pPr marL="0" lvl="0" algn="l" defTabSz="1266984" rtl="0" eaLnBrk="1" latinLnBrk="0" hangingPunct="1"/>
                      <a:r>
                        <a:rPr lang="en-GB" sz="900" kern="1200" dirty="0">
                          <a:solidFill>
                            <a:schemeClr val="tx1">
                              <a:lumMod val="100000"/>
                            </a:schemeClr>
                          </a:solidFill>
                          <a:effectLst/>
                          <a:latin typeface="Arial" pitchFamily="34" charset="0"/>
                          <a:ea typeface="+mn-ea"/>
                          <a:cs typeface="Arial" pitchFamily="34" charset="0"/>
                        </a:rPr>
                        <a:t>Do you have any concerns there are areas that are at risk of fraud?</a:t>
                      </a:r>
                    </a:p>
                    <a:p>
                      <a:pPr marL="0" lvl="0" algn="l" defTabSz="1266984" rtl="0" eaLnBrk="1" latinLnBrk="0" hangingPunct="1"/>
                      <a:r>
                        <a:rPr lang="en-GB" sz="900" kern="1200" dirty="0">
                          <a:solidFill>
                            <a:schemeClr val="tx1">
                              <a:lumMod val="100000"/>
                            </a:schemeClr>
                          </a:solidFill>
                          <a:effectLst/>
                          <a:latin typeface="Arial" pitchFamily="34" charset="0"/>
                          <a:ea typeface="+mn-ea"/>
                          <a:cs typeface="Arial" pitchFamily="34" charset="0"/>
                        </a:rPr>
                        <a:t>Are there particular locations within </a:t>
                      </a:r>
                      <a:r>
                        <a:rPr lang="en-GB" sz="900" dirty="0">
                          <a:solidFill>
                            <a:schemeClr val="tx1">
                              <a:lumMod val="100000"/>
                            </a:schemeClr>
                          </a:solidFill>
                          <a:latin typeface="Arial" pitchFamily="34" charset="0"/>
                          <a:cs typeface="Arial" pitchFamily="34" charset="0"/>
                        </a:rPr>
                        <a:t>Pendle Borough Council</a:t>
                      </a:r>
                      <a:r>
                        <a:rPr lang="en-GB" sz="900" kern="1200" dirty="0">
                          <a:solidFill>
                            <a:schemeClr val="tx1">
                              <a:lumMod val="100000"/>
                            </a:schemeClr>
                          </a:solidFill>
                          <a:effectLst/>
                          <a:latin typeface="Arial" pitchFamily="34" charset="0"/>
                          <a:ea typeface="+mn-ea"/>
                          <a:cs typeface="Arial" pitchFamily="34" charset="0"/>
                        </a:rPr>
                        <a:t> where fraud is more likely to  occur?</a:t>
                      </a:r>
                    </a:p>
                  </a:txBody>
                  <a:tcPr marL="0" marR="0" marT="17780" marB="17780"/>
                </a:tc>
                <a:tc>
                  <a:txBody>
                    <a:bodyPr/>
                    <a:lstStyle/>
                    <a:p>
                      <a:pPr marL="0" lvl="0" algn="l" defTabSz="1266984" rtl="0" eaLnBrk="1" latinLnBrk="0" hangingPunct="1"/>
                      <a:r>
                        <a:rPr lang="en-GB" sz="900" dirty="0"/>
                        <a:t>As part of the development of the Strategic Internal Audit Plan, from which the annual internal plan is derived, the potential for fraud is one matter that is considered in risk-based approach to the allocation of audit resources.</a:t>
                      </a:r>
                      <a:endParaRPr lang="en-GB" sz="900" kern="1200" dirty="0">
                        <a:solidFill>
                          <a:schemeClr val="tx1"/>
                        </a:solidFill>
                        <a:effectLst/>
                        <a:latin typeface="Arial" pitchFamily="34" charset="0"/>
                        <a:ea typeface="+mn-ea"/>
                        <a:cs typeface="Arial" pitchFamily="34" charset="0"/>
                      </a:endParaRPr>
                    </a:p>
                    <a:p>
                      <a:pPr marL="0" lvl="0" algn="l" defTabSz="1266984" rtl="0" eaLnBrk="1" latinLnBrk="0" hangingPunct="1"/>
                      <a:endParaRPr lang="en-GB" sz="900" kern="1200" dirty="0">
                        <a:solidFill>
                          <a:schemeClr val="tx1"/>
                        </a:solidFill>
                        <a:effectLst/>
                        <a:latin typeface="Arial" pitchFamily="34" charset="0"/>
                        <a:ea typeface="+mn-ea"/>
                        <a:cs typeface="Arial" pitchFamily="34" charset="0"/>
                      </a:endParaRPr>
                    </a:p>
                    <a:p>
                      <a:pPr marL="0" lvl="0" algn="l" defTabSz="1266984" rtl="0" eaLnBrk="1" latinLnBrk="0" hangingPunct="1"/>
                      <a:r>
                        <a:rPr lang="en-GB" sz="900" dirty="0"/>
                        <a:t>None that are not part of the normal operation of a multi-faceted Organisation. </a:t>
                      </a:r>
                      <a:endParaRPr lang="en-GB" sz="900" kern="1200" dirty="0">
                        <a:solidFill>
                          <a:schemeClr val="tx1"/>
                        </a:solidFill>
                        <a:effectLst/>
                        <a:latin typeface="Arial" pitchFamily="34" charset="0"/>
                        <a:ea typeface="+mn-ea"/>
                        <a:cs typeface="Arial" pitchFamily="34" charset="0"/>
                      </a:endParaRPr>
                    </a:p>
                    <a:p>
                      <a:pPr marL="0" lvl="0" algn="l" defTabSz="1266984" rtl="0" eaLnBrk="1" latinLnBrk="0" hangingPunct="1"/>
                      <a:endParaRPr lang="en-GB" sz="900" kern="1200" dirty="0">
                        <a:solidFill>
                          <a:schemeClr val="tx1"/>
                        </a:solidFill>
                        <a:effectLst/>
                        <a:latin typeface="Arial" pitchFamily="34" charset="0"/>
                        <a:ea typeface="+mn-ea"/>
                        <a:cs typeface="Arial" pitchFamily="34" charset="0"/>
                      </a:endParaRPr>
                    </a:p>
                    <a:p>
                      <a:pPr marL="0" lvl="0" algn="l" defTabSz="1266984" rtl="0" eaLnBrk="1" latinLnBrk="0" hangingPunct="1"/>
                      <a:endParaRPr lang="en-GB" sz="900" kern="1200" dirty="0">
                        <a:solidFill>
                          <a:schemeClr val="tx1"/>
                        </a:solidFill>
                        <a:effectLst/>
                        <a:latin typeface="Arial" pitchFamily="34" charset="0"/>
                        <a:ea typeface="+mn-ea"/>
                        <a:cs typeface="Arial" pitchFamily="34" charset="0"/>
                      </a:endParaRPr>
                    </a:p>
                    <a:p>
                      <a:pPr marL="0" lvl="0" algn="l" defTabSz="1266984" rtl="0" eaLnBrk="1" latinLnBrk="0" hangingPunct="1"/>
                      <a:endParaRPr lang="en-GB" sz="900" kern="1200" dirty="0">
                        <a:solidFill>
                          <a:schemeClr val="tx1"/>
                        </a:solidFill>
                        <a:effectLst/>
                        <a:latin typeface="Arial" pitchFamily="34" charset="0"/>
                        <a:ea typeface="+mn-ea"/>
                        <a:cs typeface="Arial" pitchFamily="34" charset="0"/>
                      </a:endParaRPr>
                    </a:p>
                    <a:p>
                      <a:pPr marL="0" lvl="0" algn="l" defTabSz="1266984" rtl="0" eaLnBrk="1" latinLnBrk="0" hangingPunct="1"/>
                      <a:endParaRPr lang="en-GB" sz="900" kern="1200" dirty="0">
                        <a:solidFill>
                          <a:schemeClr val="tx1"/>
                        </a:solidFill>
                        <a:effectLst/>
                        <a:latin typeface="Arial" pitchFamily="34" charset="0"/>
                        <a:ea typeface="+mn-ea"/>
                        <a:cs typeface="Arial" pitchFamily="34" charset="0"/>
                      </a:endParaRPr>
                    </a:p>
                    <a:p>
                      <a:pPr marL="0" lvl="0" algn="l" defTabSz="1266984" rtl="0" eaLnBrk="1" latinLnBrk="0" hangingPunct="1"/>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947973812"/>
                  </a:ext>
                </a:extLst>
              </a:tr>
              <a:tr h="937755">
                <a:tc>
                  <a:txBody>
                    <a:bodyPr/>
                    <a:lstStyle/>
                    <a:p>
                      <a:pPr marL="0" marR="0" lvl="0" indent="0" algn="l" defTabSz="1266984" rtl="0" eaLnBrk="1" fontAlgn="auto" latinLnBrk="0" hangingPunct="1">
                        <a:lnSpc>
                          <a:spcPct val="100000"/>
                        </a:lnSpc>
                        <a:spcBef>
                          <a:spcPts val="0"/>
                        </a:spcBef>
                        <a:spcAft>
                          <a:spcPts val="0"/>
                        </a:spcAft>
                        <a:buClrTx/>
                        <a:buSzTx/>
                        <a:buFontTx/>
                        <a:buNone/>
                        <a:tabLst/>
                        <a:defRPr/>
                      </a:pPr>
                      <a:r>
                        <a:rPr lang="en-GB" sz="900" kern="1200" dirty="0">
                          <a:solidFill>
                            <a:schemeClr val="tx1">
                              <a:lumMod val="100000"/>
                            </a:schemeClr>
                          </a:solidFill>
                          <a:effectLst/>
                          <a:latin typeface="Arial" pitchFamily="34" charset="0"/>
                          <a:ea typeface="+mn-ea"/>
                          <a:cs typeface="Arial" pitchFamily="34" charset="0"/>
                        </a:rPr>
                        <a:t>6. What processes do </a:t>
                      </a:r>
                      <a:r>
                        <a:rPr lang="en-GB" sz="900" dirty="0">
                          <a:solidFill>
                            <a:schemeClr val="tx1">
                              <a:lumMod val="100000"/>
                            </a:schemeClr>
                          </a:solidFill>
                          <a:latin typeface="Arial" pitchFamily="34" charset="0"/>
                          <a:cs typeface="Arial" pitchFamily="34" charset="0"/>
                        </a:rPr>
                        <a:t>Pendle Borough Council</a:t>
                      </a:r>
                      <a:r>
                        <a:rPr lang="en-GB" sz="900" kern="1200" dirty="0">
                          <a:solidFill>
                            <a:schemeClr val="tx1">
                              <a:lumMod val="100000"/>
                            </a:schemeClr>
                          </a:solidFill>
                          <a:effectLst/>
                          <a:latin typeface="Arial" pitchFamily="34" charset="0"/>
                          <a:ea typeface="+mn-ea"/>
                          <a:cs typeface="Arial" pitchFamily="34" charset="0"/>
                        </a:rPr>
                        <a:t> have in place to identify and respond to risks of fraud?</a:t>
                      </a:r>
                    </a:p>
                    <a:p>
                      <a:pPr marL="0" lvl="0" algn="l" defTabSz="1266984" rtl="0" eaLnBrk="1" latinLnBrk="0" hangingPunct="1"/>
                      <a:endParaRPr lang="en-GB" sz="900" kern="1200" dirty="0">
                        <a:solidFill>
                          <a:schemeClr val="tx1"/>
                        </a:solidFill>
                        <a:effectLst/>
                        <a:latin typeface="Arial" pitchFamily="34" charset="0"/>
                        <a:ea typeface="+mn-ea"/>
                        <a:cs typeface="Arial" pitchFamily="34" charset="0"/>
                      </a:endParaRPr>
                    </a:p>
                  </a:txBody>
                  <a:tcPr marL="0" marR="0" marT="17780" marB="17780"/>
                </a:tc>
                <a:tc>
                  <a:txBody>
                    <a:bodyPr/>
                    <a:lstStyle/>
                    <a:p>
                      <a:pPr marL="0" lvl="0" algn="l" defTabSz="1266984" rtl="0" eaLnBrk="1" latinLnBrk="0" hangingPunct="1"/>
                      <a:r>
                        <a:rPr lang="en-GB" sz="900" dirty="0"/>
                        <a:t>The Council has in place a robust Corporate Governance Framework</a:t>
                      </a:r>
                    </a:p>
                    <a:p>
                      <a:pPr marL="0" lvl="0" algn="l" defTabSz="1266984" rtl="0" eaLnBrk="1" latinLnBrk="0" hangingPunct="1"/>
                      <a:r>
                        <a:rPr lang="en-GB" sz="900" kern="1200" dirty="0">
                          <a:solidFill>
                            <a:schemeClr val="tx1"/>
                          </a:solidFill>
                          <a:effectLst/>
                          <a:latin typeface="Arial" pitchFamily="34" charset="0"/>
                          <a:ea typeface="+mn-ea"/>
                          <a:cs typeface="Arial" pitchFamily="34" charset="0"/>
                        </a:rPr>
                        <a:t>Corporate Governance Steering Group considered actions from the Risk Management Working Group.</a:t>
                      </a:r>
                    </a:p>
                    <a:p>
                      <a:pPr marL="0" lvl="0" algn="l" defTabSz="1266984" rtl="0" eaLnBrk="1" latinLnBrk="0" hangingPunct="1"/>
                      <a:endParaRPr lang="en-GB" sz="900" kern="1200" dirty="0">
                        <a:solidFill>
                          <a:schemeClr val="tx1"/>
                        </a:solidFill>
                        <a:effectLst/>
                        <a:latin typeface="Arial" pitchFamily="34" charset="0"/>
                        <a:ea typeface="+mn-ea"/>
                        <a:cs typeface="Arial" pitchFamily="34" charset="0"/>
                      </a:endParaRPr>
                    </a:p>
                    <a:p>
                      <a:pPr marL="0" lvl="0" algn="l" defTabSz="1266984" rtl="0" eaLnBrk="1" latinLnBrk="0" hangingPunct="1"/>
                      <a:endParaRPr lang="en-GB" sz="900" kern="1200" dirty="0">
                        <a:solidFill>
                          <a:schemeClr val="tx1"/>
                        </a:solidFill>
                        <a:effectLst/>
                        <a:latin typeface="Arial" pitchFamily="34" charset="0"/>
                        <a:ea typeface="+mn-ea"/>
                        <a:cs typeface="Arial" pitchFamily="34" charset="0"/>
                      </a:endParaRPr>
                    </a:p>
                    <a:p>
                      <a:pPr marL="0" lvl="0" algn="l" defTabSz="1266984" rtl="0" eaLnBrk="1" latinLnBrk="0" hangingPunct="1"/>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1898596494"/>
                  </a:ext>
                </a:extLst>
              </a:tr>
            </a:tbl>
          </a:graphicData>
        </a:graphic>
      </p:graphicFrame>
      <p:sp>
        <p:nvSpPr>
          <p:cNvPr id="2" name="Slide Number Placeholder 1">
            <a:extLst>
              <a:ext uri="{FF2B5EF4-FFF2-40B4-BE49-F238E27FC236}">
                <a16:creationId xmlns:a16="http://schemas.microsoft.com/office/drawing/2014/main" id="{F193430E-C425-49B0-898F-4110AEF8901C}"/>
              </a:ext>
            </a:extLst>
          </p:cNvPr>
          <p:cNvSpPr>
            <a:spLocks noGrp="1"/>
          </p:cNvSpPr>
          <p:nvPr>
            <p:ph type="sldNum" sz="quarter" idx="13"/>
            <p:custDataLst>
              <p:tags r:id="rId3"/>
            </p:custDataLst>
          </p:nvPr>
        </p:nvSpPr>
        <p:spPr/>
        <p:txBody>
          <a:bodyPr/>
          <a:lstStyle/>
          <a:p>
            <a:pPr algn="l"/>
            <a:fld id="{37B4438D-29B8-4FC7-9D64-F44FE400D0A9}" type="slidenum">
              <a:rPr lang="en-GB" smtClean="0"/>
              <a:pPr algn="l"/>
              <a:t>12</a:t>
            </a:fld>
            <a:endParaRPr lang="en-GB" dirty="0"/>
          </a:p>
        </p:txBody>
      </p:sp>
    </p:spTree>
    <p:custDataLst>
      <p:tags r:id="rId1"/>
    </p:custDataLst>
    <p:extLst>
      <p:ext uri="{BB962C8B-B14F-4D97-AF65-F5344CB8AC3E}">
        <p14:creationId xmlns:p14="http://schemas.microsoft.com/office/powerpoint/2010/main" val="151499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32959CD-0E3A-4B81-AB71-9EFDF988F294}"/>
              </a:ext>
            </a:extLst>
          </p:cNvPr>
          <p:cNvSpPr>
            <a:spLocks noGrp="1"/>
          </p:cNvSpPr>
          <p:nvPr>
            <p:ph type="title"/>
            <p:custDataLst>
              <p:tags r:id="rId2"/>
            </p:custDataLst>
          </p:nvPr>
        </p:nvSpPr>
        <p:spPr>
          <a:xfrm>
            <a:off x="467998" y="234954"/>
            <a:ext cx="8208000" cy="792000"/>
          </a:xfrm>
        </p:spPr>
        <p:txBody>
          <a:bodyPr/>
          <a:lstStyle/>
          <a:p>
            <a:r>
              <a:rPr lang="en-GB" sz="1800" dirty="0"/>
              <a:t>Fraud risk assessment</a:t>
            </a:r>
          </a:p>
        </p:txBody>
      </p:sp>
      <p:graphicFrame>
        <p:nvGraphicFramePr>
          <p:cNvPr id="5" name="Content Placeholder 4">
            <a:extLst>
              <a:ext uri="{FF2B5EF4-FFF2-40B4-BE49-F238E27FC236}">
                <a16:creationId xmlns:a16="http://schemas.microsoft.com/office/drawing/2014/main" id="{60C54B96-1996-4F35-96A1-45B78BB5E3F7}"/>
              </a:ext>
            </a:extLst>
          </p:cNvPr>
          <p:cNvGraphicFramePr>
            <a:graphicFrameLocks noGrp="1"/>
          </p:cNvGraphicFramePr>
          <p:nvPr>
            <p:ph sz="quarter" idx="14"/>
            <p:extLst>
              <p:ext uri="{D42A27DB-BD31-4B8C-83A1-F6EECF244321}">
                <p14:modId xmlns:p14="http://schemas.microsoft.com/office/powerpoint/2010/main" val="2271683750"/>
              </p:ext>
            </p:extLst>
          </p:nvPr>
        </p:nvGraphicFramePr>
        <p:xfrm>
          <a:off x="468000" y="651510"/>
          <a:ext cx="8207998" cy="3840480"/>
        </p:xfrm>
        <a:graphic>
          <a:graphicData uri="http://schemas.openxmlformats.org/drawingml/2006/table">
            <a:tbl>
              <a:tblPr firstRow="1" bandRow="1">
                <a:tableStyleId>{5C22544A-7EE6-4342-B048-85BDC9FD1C3A}</a:tableStyleId>
              </a:tblPr>
              <a:tblGrid>
                <a:gridCol w="3534196">
                  <a:extLst>
                    <a:ext uri="{9D8B030D-6E8A-4147-A177-3AD203B41FA5}">
                      <a16:colId xmlns:a16="http://schemas.microsoft.com/office/drawing/2014/main" val="580827679"/>
                    </a:ext>
                  </a:extLst>
                </a:gridCol>
                <a:gridCol w="4673802">
                  <a:extLst>
                    <a:ext uri="{9D8B030D-6E8A-4147-A177-3AD203B41FA5}">
                      <a16:colId xmlns:a16="http://schemas.microsoft.com/office/drawing/2014/main" val="3595791505"/>
                    </a:ext>
                  </a:extLst>
                </a:gridCol>
              </a:tblGrid>
              <a:tr h="0">
                <a:tc>
                  <a:txBody>
                    <a:bodyPr/>
                    <a:lstStyle/>
                    <a:p>
                      <a:r>
                        <a:rPr lang="en-GB" sz="1200" dirty="0">
                          <a:solidFill>
                            <a:schemeClr val="bg1"/>
                          </a:solidFill>
                        </a:rPr>
                        <a:t>Question</a:t>
                      </a:r>
                    </a:p>
                  </a:txBody>
                  <a:tcPr/>
                </a:tc>
                <a:tc>
                  <a:txBody>
                    <a:bodyPr/>
                    <a:lstStyle/>
                    <a:p>
                      <a:r>
                        <a:rPr lang="en-GB" sz="1200" dirty="0">
                          <a:solidFill>
                            <a:schemeClr val="bg1"/>
                          </a:solidFill>
                        </a:rPr>
                        <a:t>Management response</a:t>
                      </a:r>
                    </a:p>
                  </a:txBody>
                  <a:tcPr/>
                </a:tc>
                <a:extLst>
                  <a:ext uri="{0D108BD9-81ED-4DB2-BD59-A6C34878D82A}">
                    <a16:rowId xmlns:a16="http://schemas.microsoft.com/office/drawing/2014/main" val="753184582"/>
                  </a:ext>
                </a:extLst>
              </a:tr>
              <a:tr h="721939">
                <a:tc>
                  <a:txBody>
                    <a:bodyPr/>
                    <a:lstStyle/>
                    <a:p>
                      <a:pPr marL="0" algn="l" defTabSz="914400" rtl="0" eaLnBrk="1" latinLnBrk="0" hangingPunct="1">
                        <a:spcBef>
                          <a:spcPts val="0"/>
                        </a:spcBef>
                        <a:spcAft>
                          <a:spcPts val="600"/>
                        </a:spcAft>
                      </a:pPr>
                      <a:r>
                        <a:rPr lang="en-GB" sz="900" kern="1200" dirty="0">
                          <a:solidFill>
                            <a:schemeClr val="tx1"/>
                          </a:solidFill>
                          <a:effectLst/>
                          <a:latin typeface="Arial" pitchFamily="34" charset="0"/>
                          <a:ea typeface="+mn-ea"/>
                          <a:cs typeface="Arial" pitchFamily="34" charset="0"/>
                        </a:rPr>
                        <a:t>7. How do you assess the overall control environment for </a:t>
                      </a:r>
                      <a:r>
                        <a:rPr lang="en-GB" sz="900" dirty="0">
                          <a:solidFill>
                            <a:schemeClr val="tx1"/>
                          </a:solidFill>
                          <a:latin typeface="Arial" pitchFamily="34" charset="0"/>
                          <a:cs typeface="Arial" pitchFamily="34" charset="0"/>
                        </a:rPr>
                        <a:t>Pendle Borough Council</a:t>
                      </a:r>
                      <a:r>
                        <a:rPr lang="en-GB" sz="900" kern="1200" dirty="0">
                          <a:solidFill>
                            <a:schemeClr val="tx1"/>
                          </a:solidFill>
                          <a:effectLst/>
                          <a:latin typeface="Arial" pitchFamily="34" charset="0"/>
                          <a:ea typeface="+mn-ea"/>
                          <a:cs typeface="Arial" pitchFamily="34" charset="0"/>
                        </a:rPr>
                        <a:t>, including:</a:t>
                      </a:r>
                    </a:p>
                    <a:p>
                      <a:pPr marL="171450" indent="-171450" algn="l" defTabSz="914400" rtl="0" eaLnBrk="1" latinLnBrk="0" hangingPunct="1">
                        <a:buFont typeface="Arial" panose="020B0604020202020204" pitchFamily="34" charset="0"/>
                        <a:buChar char="•"/>
                      </a:pPr>
                      <a:r>
                        <a:rPr lang="en-GB" sz="900" kern="1200" dirty="0">
                          <a:solidFill>
                            <a:schemeClr val="tx1"/>
                          </a:solidFill>
                          <a:effectLst/>
                          <a:latin typeface="Arial" pitchFamily="34" charset="0"/>
                          <a:ea typeface="+mn-ea"/>
                          <a:cs typeface="Arial" pitchFamily="34" charset="0"/>
                        </a:rPr>
                        <a:t>the existence of internal controls, including segregation of duties; and</a:t>
                      </a:r>
                    </a:p>
                    <a:p>
                      <a:pPr marL="171450" lvl="0" indent="-171450" algn="l" defTabSz="914400" rtl="0" eaLnBrk="1" latinLnBrk="0" hangingPunct="1">
                        <a:buFont typeface="Arial" panose="020B0604020202020204" pitchFamily="34" charset="0"/>
                        <a:buChar char="•"/>
                      </a:pPr>
                      <a:r>
                        <a:rPr lang="en-GB" sz="900" kern="1200" dirty="0">
                          <a:solidFill>
                            <a:schemeClr val="tx1"/>
                          </a:solidFill>
                          <a:effectLst/>
                          <a:latin typeface="Arial" pitchFamily="34" charset="0"/>
                          <a:ea typeface="+mn-ea"/>
                          <a:cs typeface="Arial" pitchFamily="34" charset="0"/>
                        </a:rPr>
                        <a:t>the process for reviewing the effectiveness the system of internal control?  </a:t>
                      </a:r>
                    </a:p>
                    <a:p>
                      <a:pPr marL="0" algn="l" defTabSz="914400" rtl="0" eaLnBrk="1" latinLnBrk="0" hangingPunct="1">
                        <a:spcBef>
                          <a:spcPts val="600"/>
                        </a:spcBef>
                      </a:pPr>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spcBef>
                          <a:spcPts val="600"/>
                        </a:spcBef>
                      </a:pPr>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spcBef>
                          <a:spcPts val="600"/>
                        </a:spcBef>
                      </a:pPr>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spcBef>
                          <a:spcPts val="600"/>
                        </a:spcBef>
                      </a:pPr>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spcBef>
                          <a:spcPts val="600"/>
                        </a:spcBef>
                      </a:pPr>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spcBef>
                          <a:spcPts val="600"/>
                        </a:spcBef>
                      </a:pPr>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spcBef>
                          <a:spcPts val="600"/>
                        </a:spcBef>
                      </a:pPr>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spcBef>
                          <a:spcPts val="600"/>
                        </a:spcBef>
                      </a:pPr>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spcBef>
                          <a:spcPts val="600"/>
                        </a:spcBef>
                      </a:pPr>
                      <a:r>
                        <a:rPr lang="en-GB" sz="900" kern="1200" dirty="0">
                          <a:solidFill>
                            <a:schemeClr val="tx1"/>
                          </a:solidFill>
                          <a:effectLst/>
                          <a:latin typeface="Arial" pitchFamily="34" charset="0"/>
                          <a:ea typeface="+mn-ea"/>
                          <a:cs typeface="Arial" pitchFamily="34" charset="0"/>
                        </a:rPr>
                        <a:t>If internal controls are not in place or not effective where are the risk areas and what mitigating actions have been taken?</a:t>
                      </a:r>
                    </a:p>
                    <a:p>
                      <a:pPr marL="0" algn="l" defTabSz="914400" rtl="0" eaLnBrk="1" latinLnBrk="0" hangingPunct="1"/>
                      <a:r>
                        <a:rPr lang="en-GB" sz="900" kern="1200" dirty="0">
                          <a:solidFill>
                            <a:schemeClr val="tx1"/>
                          </a:solidFill>
                          <a:effectLst/>
                          <a:latin typeface="Arial" pitchFamily="34" charset="0"/>
                          <a:ea typeface="+mn-ea"/>
                          <a:cs typeface="Arial" pitchFamily="34" charset="0"/>
                        </a:rPr>
                        <a:t> </a:t>
                      </a:r>
                    </a:p>
                  </a:txBody>
                  <a:tcPr marL="68580" marR="68580" marT="0" marB="0"/>
                </a:tc>
                <a:tc>
                  <a:txBody>
                    <a:bodyPr/>
                    <a:lstStyle/>
                    <a:p>
                      <a:pPr marL="0" algn="l" defTabSz="914400" rtl="0" eaLnBrk="1" latinLnBrk="0" hangingPunct="1"/>
                      <a:r>
                        <a:rPr lang="en-GB" sz="900" dirty="0"/>
                        <a:t>Annually, the Council reviews its internal control framework in a range of areas. In particular, the Council undertakes a risk-based approach to the development of its Internal Audit Strategy and the delivery of an Annual Internal Plan. The basis of the development of the plan is an Audit Needs Analysis for each auditable area and this takes into consideration the risk of fraud in the Council’s activities, particularly those where the risk of fraud is considered to be greatest and plans audit resources appropriately. Details of the Internal Audit Strategy and the Annual Internal Plan are reported to the Accounts and Audit Committee on a regular basis. Equally, the Accounts and Audit Committee receive an Annual Internal Audit Report in which MIAA provides an opinion on the internal control system. At the same time, the Director of Resources undertakes an annual review of the effectiveness of the Council’s system of internal controls, including the role of internal audit, to provide the Accounts and Audit Committee with assurance (or otherwise) that the system has operated effectively during the year. The Council has in place an Anti-Fraud, Theft and Corruption Policy and Strategy. This was last considered by the Accounts and Audit Committee in November 2020 along with the Anti-Money Laundering Policy, the Anti-Bribery Policy and the Whistleblowing Policy. In support of these policies, the Council has a Fraud Response Plan which is used to determine and guide how investigations to alleged frauds in undertaken. </a:t>
                      </a:r>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r>
                        <a:rPr lang="en-GB" sz="900" dirty="0"/>
                        <a:t>The Council’s Employees are provided with an annual reminder to consider these policies in the course of the work they do on behalf of the Council. Where there is alleged fraud, theft or corruption, appropriate investigations are undertaken either by Internal Audit or by an appointed Senior Manager. The outcome of these investigations are considered by Senior Management and, where necessary, by the Accounts and Audit Committee. </a:t>
                      </a:r>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endParaRPr lang="en-GB" sz="900" kern="1200" dirty="0">
                        <a:solidFill>
                          <a:schemeClr val="tx1"/>
                        </a:solidFill>
                        <a:effectLst/>
                        <a:latin typeface="Arial" pitchFamily="34" charset="0"/>
                        <a:ea typeface="+mn-ea"/>
                        <a:cs typeface="Arial" pitchFamily="34" charset="0"/>
                      </a:endParaRPr>
                    </a:p>
                  </a:txBody>
                  <a:tcPr marL="68580" marR="68580" marT="0" marB="0"/>
                </a:tc>
                <a:extLst>
                  <a:ext uri="{0D108BD9-81ED-4DB2-BD59-A6C34878D82A}">
                    <a16:rowId xmlns:a16="http://schemas.microsoft.com/office/drawing/2014/main" val="3418313540"/>
                  </a:ext>
                </a:extLst>
              </a:tr>
            </a:tbl>
          </a:graphicData>
        </a:graphic>
      </p:graphicFrame>
      <p:sp>
        <p:nvSpPr>
          <p:cNvPr id="2" name="Slide Number Placeholder 1">
            <a:extLst>
              <a:ext uri="{FF2B5EF4-FFF2-40B4-BE49-F238E27FC236}">
                <a16:creationId xmlns:a16="http://schemas.microsoft.com/office/drawing/2014/main" id="{E5980B37-E27C-495D-86C1-9223036371DE}"/>
              </a:ext>
            </a:extLst>
          </p:cNvPr>
          <p:cNvSpPr>
            <a:spLocks noGrp="1"/>
          </p:cNvSpPr>
          <p:nvPr>
            <p:ph type="sldNum" sz="quarter" idx="13"/>
            <p:custDataLst>
              <p:tags r:id="rId3"/>
            </p:custDataLst>
          </p:nvPr>
        </p:nvSpPr>
        <p:spPr/>
        <p:txBody>
          <a:bodyPr/>
          <a:lstStyle/>
          <a:p>
            <a:pPr algn="l"/>
            <a:fld id="{37B4438D-29B8-4FC7-9D64-F44FE400D0A9}" type="slidenum">
              <a:rPr lang="en-GB" smtClean="0"/>
              <a:pPr algn="l"/>
              <a:t>13</a:t>
            </a:fld>
            <a:endParaRPr lang="en-GB" dirty="0"/>
          </a:p>
        </p:txBody>
      </p:sp>
    </p:spTree>
    <p:custDataLst>
      <p:tags r:id="rId1"/>
    </p:custDataLst>
    <p:extLst>
      <p:ext uri="{BB962C8B-B14F-4D97-AF65-F5344CB8AC3E}">
        <p14:creationId xmlns:p14="http://schemas.microsoft.com/office/powerpoint/2010/main" val="199888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32959CD-0E3A-4B81-AB71-9EFDF988F294}"/>
              </a:ext>
            </a:extLst>
          </p:cNvPr>
          <p:cNvSpPr>
            <a:spLocks noGrp="1"/>
          </p:cNvSpPr>
          <p:nvPr>
            <p:ph type="title"/>
            <p:custDataLst>
              <p:tags r:id="rId2"/>
            </p:custDataLst>
          </p:nvPr>
        </p:nvSpPr>
        <p:spPr>
          <a:xfrm>
            <a:off x="467998" y="234954"/>
            <a:ext cx="8208000" cy="792000"/>
          </a:xfrm>
        </p:spPr>
        <p:txBody>
          <a:bodyPr/>
          <a:lstStyle/>
          <a:p>
            <a:r>
              <a:rPr lang="en-GB" sz="1800" dirty="0"/>
              <a:t>Fraud risk assessment</a:t>
            </a:r>
          </a:p>
        </p:txBody>
      </p:sp>
      <p:graphicFrame>
        <p:nvGraphicFramePr>
          <p:cNvPr id="5" name="Content Placeholder 4">
            <a:extLst>
              <a:ext uri="{FF2B5EF4-FFF2-40B4-BE49-F238E27FC236}">
                <a16:creationId xmlns:a16="http://schemas.microsoft.com/office/drawing/2014/main" id="{60C54B96-1996-4F35-96A1-45B78BB5E3F7}"/>
              </a:ext>
            </a:extLst>
          </p:cNvPr>
          <p:cNvGraphicFramePr>
            <a:graphicFrameLocks noGrp="1"/>
          </p:cNvGraphicFramePr>
          <p:nvPr>
            <p:ph sz="quarter" idx="14"/>
            <p:extLst>
              <p:ext uri="{D42A27DB-BD31-4B8C-83A1-F6EECF244321}">
                <p14:modId xmlns:p14="http://schemas.microsoft.com/office/powerpoint/2010/main" val="470407884"/>
              </p:ext>
            </p:extLst>
          </p:nvPr>
        </p:nvGraphicFramePr>
        <p:xfrm>
          <a:off x="468000" y="651510"/>
          <a:ext cx="8207998" cy="3840480"/>
        </p:xfrm>
        <a:graphic>
          <a:graphicData uri="http://schemas.openxmlformats.org/drawingml/2006/table">
            <a:tbl>
              <a:tblPr firstRow="1" bandRow="1">
                <a:tableStyleId>{5C22544A-7EE6-4342-B048-85BDC9FD1C3A}</a:tableStyleId>
              </a:tblPr>
              <a:tblGrid>
                <a:gridCol w="3534196">
                  <a:extLst>
                    <a:ext uri="{9D8B030D-6E8A-4147-A177-3AD203B41FA5}">
                      <a16:colId xmlns:a16="http://schemas.microsoft.com/office/drawing/2014/main" val="580827679"/>
                    </a:ext>
                  </a:extLst>
                </a:gridCol>
                <a:gridCol w="4673802">
                  <a:extLst>
                    <a:ext uri="{9D8B030D-6E8A-4147-A177-3AD203B41FA5}">
                      <a16:colId xmlns:a16="http://schemas.microsoft.com/office/drawing/2014/main" val="3595791505"/>
                    </a:ext>
                  </a:extLst>
                </a:gridCol>
              </a:tblGrid>
              <a:tr h="0">
                <a:tc>
                  <a:txBody>
                    <a:bodyPr/>
                    <a:lstStyle/>
                    <a:p>
                      <a:r>
                        <a:rPr lang="en-GB" sz="1200" dirty="0">
                          <a:solidFill>
                            <a:schemeClr val="bg1"/>
                          </a:solidFill>
                        </a:rPr>
                        <a:t>Question</a:t>
                      </a:r>
                    </a:p>
                  </a:txBody>
                  <a:tcPr/>
                </a:tc>
                <a:tc>
                  <a:txBody>
                    <a:bodyPr/>
                    <a:lstStyle/>
                    <a:p>
                      <a:r>
                        <a:rPr lang="en-GB" sz="1200" dirty="0">
                          <a:solidFill>
                            <a:schemeClr val="bg1"/>
                          </a:solidFill>
                        </a:rPr>
                        <a:t>Management response</a:t>
                      </a:r>
                    </a:p>
                  </a:txBody>
                  <a:tcPr/>
                </a:tc>
                <a:extLst>
                  <a:ext uri="{0D108BD9-81ED-4DB2-BD59-A6C34878D82A}">
                    <a16:rowId xmlns:a16="http://schemas.microsoft.com/office/drawing/2014/main" val="753184582"/>
                  </a:ext>
                </a:extLst>
              </a:tr>
              <a:tr h="721939">
                <a:tc>
                  <a:txBody>
                    <a:bodyPr/>
                    <a:lstStyle/>
                    <a:p>
                      <a:pPr marL="0" algn="l" defTabSz="914400" rtl="0" eaLnBrk="1" latinLnBrk="0" hangingPunct="1">
                        <a:spcBef>
                          <a:spcPts val="0"/>
                        </a:spcBef>
                        <a:spcAft>
                          <a:spcPts val="600"/>
                        </a:spcAft>
                      </a:pPr>
                      <a:r>
                        <a:rPr lang="en-GB" sz="900" kern="1200" dirty="0">
                          <a:solidFill>
                            <a:schemeClr val="tx1"/>
                          </a:solidFill>
                          <a:effectLst/>
                          <a:latin typeface="Arial" pitchFamily="34" charset="0"/>
                          <a:ea typeface="+mn-ea"/>
                          <a:cs typeface="Arial" pitchFamily="34" charset="0"/>
                        </a:rPr>
                        <a:t>7(Cont..). What other controls are in place to help prevent, deter or detect fraud?</a:t>
                      </a:r>
                    </a:p>
                    <a:p>
                      <a:pPr marL="0" algn="l" defTabSz="914400" rtl="0" eaLnBrk="1" latinLnBrk="0" hangingPunct="1">
                        <a:spcBef>
                          <a:spcPts val="0"/>
                        </a:spcBef>
                        <a:spcAft>
                          <a:spcPts val="600"/>
                        </a:spcAft>
                      </a:pPr>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r>
                        <a:rPr lang="en-GB" sz="900" kern="1200" dirty="0">
                          <a:solidFill>
                            <a:schemeClr val="tx1"/>
                          </a:solidFill>
                          <a:effectLst/>
                          <a:latin typeface="Arial" pitchFamily="34" charset="0"/>
                          <a:ea typeface="+mn-ea"/>
                          <a:cs typeface="Arial" pitchFamily="34" charset="0"/>
                        </a:rPr>
                        <a:t> </a:t>
                      </a:r>
                    </a:p>
                    <a:p>
                      <a:pPr marL="0" algn="l" defTabSz="914400" rtl="0" eaLnBrk="1" latinLnBrk="0" hangingPunct="1">
                        <a:spcAft>
                          <a:spcPts val="400"/>
                        </a:spcAft>
                      </a:pPr>
                      <a:r>
                        <a:rPr lang="en-GB" sz="900" kern="1200" dirty="0">
                          <a:solidFill>
                            <a:schemeClr val="tx1"/>
                          </a:solidFill>
                          <a:effectLst/>
                          <a:latin typeface="Arial" pitchFamily="34" charset="0"/>
                          <a:ea typeface="+mn-ea"/>
                          <a:cs typeface="Arial" pitchFamily="34" charset="0"/>
                        </a:rPr>
                        <a:t>Are there any areas where there is a potential for override of controls or inappropriate influence over the financial reporting process (for example because of undue pressure to achieve financial targets)? If so, please provide details</a:t>
                      </a:r>
                    </a:p>
                  </a:txBody>
                  <a:tcPr marL="68580" marR="68580" marT="0" marB="0"/>
                </a:tc>
                <a:tc>
                  <a:txBody>
                    <a:bodyPr/>
                    <a:lstStyle/>
                    <a:p>
                      <a:pPr marL="0" algn="l" defTabSz="914400" rtl="0" eaLnBrk="1" latinLnBrk="0" hangingPunct="1"/>
                      <a:r>
                        <a:rPr lang="en-GB" sz="900" dirty="0"/>
                        <a:t>The Council also participates in the National Fraud Initiative. Records are provided to the NFI and all of the matches reported by the NFI are investigated (again, using a risk based approach). Likewise, in relation to alleged Benefit Fraud, the Council works with the DWP through the Single Fraud Investigation Service.</a:t>
                      </a:r>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r>
                        <a:rPr lang="en-GB" sz="900" kern="1200" dirty="0">
                          <a:solidFill>
                            <a:schemeClr val="tx1"/>
                          </a:solidFill>
                          <a:effectLst/>
                          <a:latin typeface="Arial" pitchFamily="34" charset="0"/>
                          <a:ea typeface="+mn-ea"/>
                          <a:cs typeface="Arial" pitchFamily="34" charset="0"/>
                        </a:rPr>
                        <a:t>None.</a:t>
                      </a:r>
                    </a:p>
                    <a:p>
                      <a:pPr marL="0" algn="l" defTabSz="914400" rtl="0" eaLnBrk="1" latinLnBrk="0" hangingPunct="1"/>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endParaRPr lang="en-GB" sz="900" kern="1200" dirty="0">
                        <a:solidFill>
                          <a:schemeClr val="tx1"/>
                        </a:solidFill>
                        <a:effectLst/>
                        <a:latin typeface="Arial" pitchFamily="34" charset="0"/>
                        <a:ea typeface="+mn-ea"/>
                        <a:cs typeface="Arial" pitchFamily="34" charset="0"/>
                      </a:endParaRPr>
                    </a:p>
                    <a:p>
                      <a:pPr marL="0" algn="l" defTabSz="914400" rtl="0" eaLnBrk="1" latinLnBrk="0" hangingPunct="1"/>
                      <a:endParaRPr lang="en-GB" sz="900" kern="1200" dirty="0">
                        <a:solidFill>
                          <a:schemeClr val="tx1"/>
                        </a:solidFill>
                        <a:effectLst/>
                        <a:latin typeface="Arial" pitchFamily="34" charset="0"/>
                        <a:ea typeface="+mn-ea"/>
                        <a:cs typeface="Arial" pitchFamily="34" charset="0"/>
                      </a:endParaRPr>
                    </a:p>
                  </a:txBody>
                  <a:tcPr marL="68580" marR="68580" marT="0" marB="0"/>
                </a:tc>
                <a:extLst>
                  <a:ext uri="{0D108BD9-81ED-4DB2-BD59-A6C34878D82A}">
                    <a16:rowId xmlns:a16="http://schemas.microsoft.com/office/drawing/2014/main" val="3418313540"/>
                  </a:ext>
                </a:extLst>
              </a:tr>
              <a:tr h="305452">
                <a:tc>
                  <a:txBody>
                    <a:bodyPr/>
                    <a:lstStyle/>
                    <a:p>
                      <a:pPr marL="0" algn="l" defTabSz="914400" rtl="0" eaLnBrk="1" latinLnBrk="0" hangingPunct="1">
                        <a:spcBef>
                          <a:spcPts val="600"/>
                        </a:spcBef>
                      </a:pPr>
                      <a:r>
                        <a:rPr lang="en-GB" sz="900" b="0" kern="1200" dirty="0">
                          <a:solidFill>
                            <a:schemeClr val="tx1"/>
                          </a:solidFill>
                          <a:effectLst/>
                          <a:latin typeface="Arial"/>
                          <a:ea typeface="+mn-ea"/>
                          <a:cs typeface="+mn-cs"/>
                        </a:rPr>
                        <a:t>8. Are there any areas where there is potential for misreporting? If so, please provide details</a:t>
                      </a:r>
                    </a:p>
                  </a:txBody>
                  <a:tcPr marL="68580" marR="68580" marT="0" marB="0"/>
                </a:tc>
                <a:tc>
                  <a:txBody>
                    <a:bodyPr/>
                    <a:lstStyle/>
                    <a:p>
                      <a:pPr marL="0" algn="l" defTabSz="914400" rtl="0" eaLnBrk="1" latinLnBrk="0" hangingPunct="1"/>
                      <a:r>
                        <a:rPr lang="en-GB" sz="900" dirty="0"/>
                        <a:t>There are no known material areas to be high risk where there is a potential for misreporting.</a:t>
                      </a:r>
                      <a:endParaRPr lang="en-GB" sz="900" b="0" kern="1200" dirty="0">
                        <a:solidFill>
                          <a:schemeClr val="tx1"/>
                        </a:solidFill>
                        <a:effectLst/>
                        <a:latin typeface="Arial"/>
                        <a:ea typeface="+mn-ea"/>
                        <a:cs typeface="+mn-cs"/>
                      </a:endParaRPr>
                    </a:p>
                    <a:p>
                      <a:pPr marL="0" algn="l" defTabSz="914400" rtl="0" eaLnBrk="1" latinLnBrk="0" hangingPunct="1"/>
                      <a:endParaRPr lang="en-GB" sz="900" b="0" kern="1200" dirty="0">
                        <a:solidFill>
                          <a:schemeClr val="tx1"/>
                        </a:solidFill>
                        <a:effectLst/>
                        <a:latin typeface="Arial"/>
                        <a:ea typeface="+mn-ea"/>
                        <a:cs typeface="+mn-cs"/>
                      </a:endParaRPr>
                    </a:p>
                    <a:p>
                      <a:pPr marL="0" algn="l" defTabSz="914400" rtl="0" eaLnBrk="1" latinLnBrk="0" hangingPunct="1"/>
                      <a:endParaRPr lang="en-GB" sz="900" b="0" kern="1200" dirty="0">
                        <a:solidFill>
                          <a:schemeClr val="tx1"/>
                        </a:solidFill>
                        <a:effectLst/>
                        <a:latin typeface="Arial"/>
                        <a:ea typeface="+mn-ea"/>
                        <a:cs typeface="+mn-cs"/>
                      </a:endParaRPr>
                    </a:p>
                    <a:p>
                      <a:pPr marL="0" algn="l" defTabSz="914400" rtl="0" eaLnBrk="1" latinLnBrk="0" hangingPunct="1"/>
                      <a:endParaRPr lang="en-GB" sz="900" b="0" kern="1200" dirty="0">
                        <a:solidFill>
                          <a:schemeClr val="tx1"/>
                        </a:solidFill>
                        <a:effectLst/>
                        <a:latin typeface="Arial"/>
                        <a:ea typeface="+mn-ea"/>
                        <a:cs typeface="+mn-cs"/>
                      </a:endParaRPr>
                    </a:p>
                    <a:p>
                      <a:pPr marL="0" algn="l" defTabSz="914400" rtl="0" eaLnBrk="1" latinLnBrk="0" hangingPunct="1"/>
                      <a:endParaRPr lang="en-GB" sz="900" b="0" kern="1200" dirty="0">
                        <a:solidFill>
                          <a:schemeClr val="tx1"/>
                        </a:solidFill>
                        <a:effectLst/>
                        <a:latin typeface="Arial"/>
                        <a:ea typeface="+mn-ea"/>
                        <a:cs typeface="+mn-cs"/>
                      </a:endParaRPr>
                    </a:p>
                    <a:p>
                      <a:pPr marL="0" algn="l" defTabSz="914400" rtl="0" eaLnBrk="1" latinLnBrk="0" hangingPunct="1"/>
                      <a:endParaRPr lang="en-GB" sz="900" b="0" kern="1200" dirty="0">
                        <a:solidFill>
                          <a:schemeClr val="tx1"/>
                        </a:solidFill>
                        <a:effectLst/>
                        <a:latin typeface="Arial"/>
                        <a:ea typeface="+mn-ea"/>
                        <a:cs typeface="+mn-cs"/>
                      </a:endParaRPr>
                    </a:p>
                    <a:p>
                      <a:pPr marL="0" algn="l" defTabSz="914400" rtl="0" eaLnBrk="1" latinLnBrk="0" hangingPunct="1"/>
                      <a:endParaRPr lang="en-GB" sz="900" b="0" kern="1200" dirty="0">
                        <a:solidFill>
                          <a:schemeClr val="tx1"/>
                        </a:solidFill>
                        <a:effectLst/>
                        <a:latin typeface="Arial"/>
                        <a:ea typeface="+mn-ea"/>
                        <a:cs typeface="+mn-cs"/>
                      </a:endParaRPr>
                    </a:p>
                  </a:txBody>
                  <a:tcPr marL="68580" marR="68580" marT="0" marB="0"/>
                </a:tc>
                <a:extLst>
                  <a:ext uri="{0D108BD9-81ED-4DB2-BD59-A6C34878D82A}">
                    <a16:rowId xmlns:a16="http://schemas.microsoft.com/office/drawing/2014/main" val="719750549"/>
                  </a:ext>
                </a:extLst>
              </a:tr>
            </a:tbl>
          </a:graphicData>
        </a:graphic>
      </p:graphicFrame>
      <p:sp>
        <p:nvSpPr>
          <p:cNvPr id="2" name="Slide Number Placeholder 1">
            <a:extLst>
              <a:ext uri="{FF2B5EF4-FFF2-40B4-BE49-F238E27FC236}">
                <a16:creationId xmlns:a16="http://schemas.microsoft.com/office/drawing/2014/main" id="{E5980B37-E27C-495D-86C1-9223036371DE}"/>
              </a:ext>
            </a:extLst>
          </p:cNvPr>
          <p:cNvSpPr>
            <a:spLocks noGrp="1"/>
          </p:cNvSpPr>
          <p:nvPr>
            <p:ph type="sldNum" sz="quarter" idx="13"/>
            <p:custDataLst>
              <p:tags r:id="rId3"/>
            </p:custDataLst>
          </p:nvPr>
        </p:nvSpPr>
        <p:spPr/>
        <p:txBody>
          <a:bodyPr/>
          <a:lstStyle/>
          <a:p>
            <a:pPr algn="l"/>
            <a:fld id="{37B4438D-29B8-4FC7-9D64-F44FE400D0A9}" type="slidenum">
              <a:rPr lang="en-GB" smtClean="0"/>
              <a:pPr algn="l"/>
              <a:t>14</a:t>
            </a:fld>
            <a:endParaRPr lang="en-GB" dirty="0"/>
          </a:p>
        </p:txBody>
      </p:sp>
    </p:spTree>
    <p:custDataLst>
      <p:tags r:id="rId1"/>
    </p:custDataLst>
    <p:extLst>
      <p:ext uri="{BB962C8B-B14F-4D97-AF65-F5344CB8AC3E}">
        <p14:creationId xmlns:p14="http://schemas.microsoft.com/office/powerpoint/2010/main" val="3514722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32959CD-0E3A-4B81-AB71-9EFDF988F294}"/>
              </a:ext>
            </a:extLst>
          </p:cNvPr>
          <p:cNvSpPr>
            <a:spLocks noGrp="1"/>
          </p:cNvSpPr>
          <p:nvPr>
            <p:ph type="title"/>
            <p:custDataLst>
              <p:tags r:id="rId2"/>
            </p:custDataLst>
          </p:nvPr>
        </p:nvSpPr>
        <p:spPr/>
        <p:txBody>
          <a:bodyPr/>
          <a:lstStyle/>
          <a:p>
            <a:r>
              <a:rPr lang="en-GB" sz="1800" dirty="0"/>
              <a:t>Fraud risk assessment</a:t>
            </a:r>
          </a:p>
        </p:txBody>
      </p:sp>
      <p:graphicFrame>
        <p:nvGraphicFramePr>
          <p:cNvPr id="5" name="Content Placeholder 4">
            <a:extLst>
              <a:ext uri="{FF2B5EF4-FFF2-40B4-BE49-F238E27FC236}">
                <a16:creationId xmlns:a16="http://schemas.microsoft.com/office/drawing/2014/main" id="{60C54B96-1996-4F35-96A1-45B78BB5E3F7}"/>
              </a:ext>
            </a:extLst>
          </p:cNvPr>
          <p:cNvGraphicFramePr>
            <a:graphicFrameLocks noGrp="1"/>
          </p:cNvGraphicFramePr>
          <p:nvPr>
            <p:ph sz="quarter" idx="14"/>
            <p:extLst>
              <p:ext uri="{D42A27DB-BD31-4B8C-83A1-F6EECF244321}">
                <p14:modId xmlns:p14="http://schemas.microsoft.com/office/powerpoint/2010/main" val="2590735121"/>
              </p:ext>
            </p:extLst>
          </p:nvPr>
        </p:nvGraphicFramePr>
        <p:xfrm>
          <a:off x="468000" y="781368"/>
          <a:ext cx="8208000" cy="2784602"/>
        </p:xfrm>
        <a:graphic>
          <a:graphicData uri="http://schemas.openxmlformats.org/drawingml/2006/table">
            <a:tbl>
              <a:tblPr firstRow="1" bandRow="1">
                <a:tableStyleId>{5C22544A-7EE6-4342-B048-85BDC9FD1C3A}</a:tableStyleId>
              </a:tblPr>
              <a:tblGrid>
                <a:gridCol w="2773394">
                  <a:extLst>
                    <a:ext uri="{9D8B030D-6E8A-4147-A177-3AD203B41FA5}">
                      <a16:colId xmlns:a16="http://schemas.microsoft.com/office/drawing/2014/main" val="580827679"/>
                    </a:ext>
                  </a:extLst>
                </a:gridCol>
                <a:gridCol w="5434606">
                  <a:extLst>
                    <a:ext uri="{9D8B030D-6E8A-4147-A177-3AD203B41FA5}">
                      <a16:colId xmlns:a16="http://schemas.microsoft.com/office/drawing/2014/main" val="3595791505"/>
                    </a:ext>
                  </a:extLst>
                </a:gridCol>
              </a:tblGrid>
              <a:tr h="243441">
                <a:tc>
                  <a:txBody>
                    <a:bodyPr/>
                    <a:lstStyle/>
                    <a:p>
                      <a:r>
                        <a:rPr lang="en-GB" sz="1200" dirty="0"/>
                        <a:t>Question</a:t>
                      </a:r>
                    </a:p>
                  </a:txBody>
                  <a:tcPr/>
                </a:tc>
                <a:tc>
                  <a:txBody>
                    <a:bodyPr/>
                    <a:lstStyle/>
                    <a:p>
                      <a:r>
                        <a:rPr lang="en-GB" sz="1200" dirty="0"/>
                        <a:t>Management response</a:t>
                      </a:r>
                    </a:p>
                  </a:txBody>
                  <a:tcPr/>
                </a:tc>
                <a:extLst>
                  <a:ext uri="{0D108BD9-81ED-4DB2-BD59-A6C34878D82A}">
                    <a16:rowId xmlns:a16="http://schemas.microsoft.com/office/drawing/2014/main" val="753184582"/>
                  </a:ext>
                </a:extLst>
              </a:tr>
              <a:tr h="1338924">
                <a:tc>
                  <a:txBody>
                    <a:bodyPr/>
                    <a:lstStyle/>
                    <a:p>
                      <a:r>
                        <a:rPr lang="en-GB" sz="900" b="0" kern="1200" dirty="0">
                          <a:solidFill>
                            <a:schemeClr val="tx1"/>
                          </a:solidFill>
                          <a:effectLst/>
                          <a:latin typeface="Arial"/>
                          <a:ea typeface="+mn-ea"/>
                          <a:cs typeface="+mn-cs"/>
                        </a:rPr>
                        <a:t>9. How does </a:t>
                      </a:r>
                      <a:r>
                        <a:rPr lang="en-GB" sz="900" dirty="0">
                          <a:solidFill>
                            <a:schemeClr val="tx1"/>
                          </a:solidFill>
                          <a:latin typeface="Arial" pitchFamily="34" charset="0"/>
                          <a:cs typeface="Arial" pitchFamily="34" charset="0"/>
                        </a:rPr>
                        <a:t>Pendle Borough Council</a:t>
                      </a:r>
                      <a:r>
                        <a:rPr lang="en-GB" sz="900" b="0" kern="1200" dirty="0">
                          <a:solidFill>
                            <a:schemeClr val="tx1"/>
                          </a:solidFill>
                          <a:effectLst/>
                          <a:latin typeface="Arial"/>
                          <a:ea typeface="+mn-ea"/>
                          <a:cs typeface="+mn-cs"/>
                        </a:rPr>
                        <a:t> communicate and encourage ethical behaviours and business processes of it’s staff and contractors? </a:t>
                      </a:r>
                    </a:p>
                    <a:p>
                      <a:endParaRPr lang="en-GB" sz="900" b="0" kern="1200" dirty="0">
                        <a:solidFill>
                          <a:schemeClr val="tx1"/>
                        </a:solidFill>
                        <a:effectLst/>
                        <a:latin typeface="Arial"/>
                        <a:ea typeface="+mn-ea"/>
                        <a:cs typeface="+mn-cs"/>
                      </a:endParaRPr>
                    </a:p>
                    <a:p>
                      <a:endParaRPr lang="en-GB" sz="900" b="0" kern="1200" dirty="0">
                        <a:solidFill>
                          <a:schemeClr val="tx1"/>
                        </a:solidFill>
                        <a:effectLst/>
                        <a:latin typeface="Arial"/>
                        <a:ea typeface="+mn-ea"/>
                        <a:cs typeface="+mn-cs"/>
                      </a:endParaRPr>
                    </a:p>
                    <a:p>
                      <a:endParaRPr lang="en-GB" sz="900" b="0" kern="1200" dirty="0">
                        <a:solidFill>
                          <a:schemeClr val="tx1"/>
                        </a:solidFill>
                        <a:effectLst/>
                        <a:latin typeface="Arial"/>
                        <a:ea typeface="+mn-ea"/>
                        <a:cs typeface="+mn-cs"/>
                      </a:endParaRPr>
                    </a:p>
                    <a:p>
                      <a:endParaRPr lang="en-GB" sz="900" b="0" kern="1200" dirty="0">
                        <a:solidFill>
                          <a:schemeClr val="tx1"/>
                        </a:solidFill>
                        <a:effectLst/>
                        <a:latin typeface="Arial"/>
                        <a:ea typeface="+mn-ea"/>
                        <a:cs typeface="+mn-cs"/>
                      </a:endParaRPr>
                    </a:p>
                    <a:p>
                      <a:r>
                        <a:rPr lang="en-GB" sz="900" b="0" kern="1200" dirty="0">
                          <a:solidFill>
                            <a:schemeClr val="tx1"/>
                          </a:solidFill>
                          <a:effectLst/>
                          <a:latin typeface="Arial"/>
                          <a:ea typeface="+mn-ea"/>
                          <a:cs typeface="+mn-cs"/>
                        </a:rPr>
                        <a:t>How do you encourage staff to report their concerns about fraud?</a:t>
                      </a:r>
                    </a:p>
                    <a:p>
                      <a:endParaRPr lang="en-GB" sz="900" b="0" kern="1200" dirty="0">
                        <a:solidFill>
                          <a:schemeClr val="tx1"/>
                        </a:solidFill>
                        <a:effectLst/>
                        <a:latin typeface="Arial"/>
                        <a:ea typeface="+mn-ea"/>
                        <a:cs typeface="+mn-cs"/>
                      </a:endParaRPr>
                    </a:p>
                    <a:p>
                      <a:endParaRPr lang="en-GB" sz="900" b="0" kern="1200" dirty="0">
                        <a:solidFill>
                          <a:schemeClr val="tx1"/>
                        </a:solidFill>
                        <a:effectLst/>
                        <a:latin typeface="Arial"/>
                        <a:ea typeface="+mn-ea"/>
                        <a:cs typeface="+mn-cs"/>
                      </a:endParaRPr>
                    </a:p>
                    <a:p>
                      <a:endParaRPr lang="en-GB" sz="900" b="0" kern="1200" dirty="0">
                        <a:solidFill>
                          <a:schemeClr val="tx1"/>
                        </a:solidFill>
                        <a:effectLst/>
                        <a:latin typeface="Arial"/>
                        <a:ea typeface="+mn-ea"/>
                        <a:cs typeface="+mn-cs"/>
                      </a:endParaRPr>
                    </a:p>
                    <a:p>
                      <a:endParaRPr lang="en-GB" sz="900" b="0" kern="1200" dirty="0">
                        <a:solidFill>
                          <a:schemeClr val="tx1"/>
                        </a:solidFill>
                        <a:effectLst/>
                        <a:latin typeface="Arial"/>
                        <a:ea typeface="+mn-ea"/>
                        <a:cs typeface="+mn-cs"/>
                      </a:endParaRPr>
                    </a:p>
                    <a:p>
                      <a:r>
                        <a:rPr lang="en-GB" sz="900" b="0" kern="1200" dirty="0">
                          <a:solidFill>
                            <a:schemeClr val="tx1"/>
                          </a:solidFill>
                          <a:effectLst/>
                          <a:latin typeface="Arial"/>
                          <a:ea typeface="+mn-ea"/>
                          <a:cs typeface="+mn-cs"/>
                        </a:rPr>
                        <a:t>What concerns are staff expected to report about fraud? Have any significant issues been reported? If so, please provide details</a:t>
                      </a:r>
                    </a:p>
                  </a:txBody>
                  <a:tcPr marL="68580" marR="68580" marT="0" marB="0"/>
                </a:tc>
                <a:tc>
                  <a:txBody>
                    <a:bodyPr/>
                    <a:lstStyle/>
                    <a:p>
                      <a:pPr>
                        <a:lnSpc>
                          <a:spcPct val="115000"/>
                        </a:lnSpc>
                        <a:spcAft>
                          <a:spcPts val="0"/>
                        </a:spcAft>
                      </a:pPr>
                      <a:r>
                        <a:rPr lang="en-GB" sz="900" dirty="0"/>
                        <a:t>The Council maintains a Local Code of Corporate Governance based on the CIPFA/Solace Framework. This captures all facets of the Council’s Corporate Governance arrangements. At the heart of how the Council operates is the Constitution which comprises information on how the Council operates including the role of the Council and Committees, Rules of Procedure (including Financial and Contract Procedure Rules) and various Codes and Protocols</a:t>
                      </a:r>
                    </a:p>
                    <a:p>
                      <a:pPr>
                        <a:lnSpc>
                          <a:spcPct val="115000"/>
                        </a:lnSpc>
                        <a:spcAft>
                          <a:spcPts val="0"/>
                        </a:spcAft>
                      </a:pPr>
                      <a:endParaRPr lang="en-GB" sz="900" b="0" kern="1200" dirty="0">
                        <a:solidFill>
                          <a:schemeClr val="tx1"/>
                        </a:solidFill>
                        <a:effectLst/>
                        <a:latin typeface="Arial"/>
                        <a:ea typeface="+mn-ea"/>
                        <a:cs typeface="+mn-cs"/>
                      </a:endParaRPr>
                    </a:p>
                    <a:p>
                      <a:pPr>
                        <a:lnSpc>
                          <a:spcPct val="115000"/>
                        </a:lnSpc>
                        <a:spcAft>
                          <a:spcPts val="0"/>
                        </a:spcAft>
                      </a:pPr>
                      <a:r>
                        <a:rPr lang="en-GB" sz="900" dirty="0"/>
                        <a:t>These Codes and Protocols include both a Member Code of Conduct, a Code of Conduct for Employees and the Roles of a Councillors which define how Members and Officers of the Council should behave. These cover matters such as dealing with Contractors, tenders, use of financial or other Council resources etc, register of interests. </a:t>
                      </a:r>
                      <a:endParaRPr lang="en-GB" sz="900" b="0" kern="1200" dirty="0">
                        <a:solidFill>
                          <a:schemeClr val="tx1"/>
                        </a:solidFill>
                        <a:effectLst/>
                        <a:latin typeface="Arial"/>
                        <a:ea typeface="+mn-ea"/>
                        <a:cs typeface="+mn-cs"/>
                      </a:endParaRPr>
                    </a:p>
                    <a:p>
                      <a:pPr>
                        <a:lnSpc>
                          <a:spcPct val="115000"/>
                        </a:lnSpc>
                        <a:spcAft>
                          <a:spcPts val="0"/>
                        </a:spcAft>
                      </a:pPr>
                      <a:endParaRPr lang="en-GB" sz="900" b="0" kern="1200" dirty="0">
                        <a:solidFill>
                          <a:schemeClr val="tx1"/>
                        </a:solidFill>
                        <a:effectLst/>
                        <a:latin typeface="Arial"/>
                        <a:ea typeface="+mn-ea"/>
                        <a:cs typeface="+mn-cs"/>
                      </a:endParaRPr>
                    </a:p>
                    <a:p>
                      <a:pPr>
                        <a:lnSpc>
                          <a:spcPct val="115000"/>
                        </a:lnSpc>
                        <a:spcAft>
                          <a:spcPts val="0"/>
                        </a:spcAft>
                      </a:pPr>
                      <a:r>
                        <a:rPr lang="en-GB" sz="900" dirty="0"/>
                        <a:t>As indicated above, these Codes and Protocols are accompanied with Anti-Fraud, Theft and Corruption Policy, Anti-Money Laundering Policy and Anti-Bribery Policy. The Council has agreed a Whistleblowing Policy and Procedure. Staff who suspect fraud are encouraged to raise their concerns in confidence by following this Policy and Procedure. There have been no significant matters reported.</a:t>
                      </a:r>
                      <a:endParaRPr lang="en-GB" sz="900" b="0" kern="1200" dirty="0">
                        <a:solidFill>
                          <a:schemeClr val="tx1"/>
                        </a:solidFill>
                        <a:effectLst/>
                        <a:latin typeface="Arial"/>
                        <a:ea typeface="+mn-ea"/>
                        <a:cs typeface="+mn-cs"/>
                      </a:endParaRPr>
                    </a:p>
                    <a:p>
                      <a:pPr>
                        <a:lnSpc>
                          <a:spcPct val="115000"/>
                        </a:lnSpc>
                        <a:spcAft>
                          <a:spcPts val="0"/>
                        </a:spcAft>
                      </a:pPr>
                      <a:endParaRPr lang="en-GB" sz="900" b="0" kern="1200" dirty="0">
                        <a:solidFill>
                          <a:schemeClr val="tx1"/>
                        </a:solidFill>
                        <a:effectLst/>
                        <a:latin typeface="Arial"/>
                        <a:ea typeface="+mn-ea"/>
                        <a:cs typeface="+mn-cs"/>
                      </a:endParaRPr>
                    </a:p>
                  </a:txBody>
                  <a:tcPr marL="68580" marR="68580" marT="0" marB="0"/>
                </a:tc>
                <a:extLst>
                  <a:ext uri="{0D108BD9-81ED-4DB2-BD59-A6C34878D82A}">
                    <a16:rowId xmlns:a16="http://schemas.microsoft.com/office/drawing/2014/main" val="2660085419"/>
                  </a:ext>
                </a:extLst>
              </a:tr>
            </a:tbl>
          </a:graphicData>
        </a:graphic>
      </p:graphicFrame>
      <p:sp>
        <p:nvSpPr>
          <p:cNvPr id="2" name="Slide Number Placeholder 1">
            <a:extLst>
              <a:ext uri="{FF2B5EF4-FFF2-40B4-BE49-F238E27FC236}">
                <a16:creationId xmlns:a16="http://schemas.microsoft.com/office/drawing/2014/main" id="{DE3544A1-0023-48BA-B8AB-8CC4B8565149}"/>
              </a:ext>
            </a:extLst>
          </p:cNvPr>
          <p:cNvSpPr>
            <a:spLocks noGrp="1"/>
          </p:cNvSpPr>
          <p:nvPr>
            <p:ph type="sldNum" sz="quarter" idx="13"/>
            <p:custDataLst>
              <p:tags r:id="rId3"/>
            </p:custDataLst>
          </p:nvPr>
        </p:nvSpPr>
        <p:spPr/>
        <p:txBody>
          <a:bodyPr/>
          <a:lstStyle/>
          <a:p>
            <a:pPr algn="l"/>
            <a:fld id="{37B4438D-29B8-4FC7-9D64-F44FE400D0A9}" type="slidenum">
              <a:rPr lang="en-GB" smtClean="0"/>
              <a:pPr algn="l"/>
              <a:t>15</a:t>
            </a:fld>
            <a:endParaRPr lang="en-GB" dirty="0"/>
          </a:p>
        </p:txBody>
      </p:sp>
    </p:spTree>
    <p:custDataLst>
      <p:tags r:id="rId1"/>
    </p:custDataLst>
    <p:extLst>
      <p:ext uri="{BB962C8B-B14F-4D97-AF65-F5344CB8AC3E}">
        <p14:creationId xmlns:p14="http://schemas.microsoft.com/office/powerpoint/2010/main" val="3867464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32959CD-0E3A-4B81-AB71-9EFDF988F294}"/>
              </a:ext>
            </a:extLst>
          </p:cNvPr>
          <p:cNvSpPr>
            <a:spLocks noGrp="1"/>
          </p:cNvSpPr>
          <p:nvPr>
            <p:ph type="title"/>
            <p:custDataLst>
              <p:tags r:id="rId2"/>
            </p:custDataLst>
          </p:nvPr>
        </p:nvSpPr>
        <p:spPr/>
        <p:txBody>
          <a:bodyPr/>
          <a:lstStyle/>
          <a:p>
            <a:r>
              <a:rPr lang="en-GB" sz="1800" dirty="0"/>
              <a:t>Fraud risk assessment</a:t>
            </a:r>
          </a:p>
        </p:txBody>
      </p:sp>
      <p:graphicFrame>
        <p:nvGraphicFramePr>
          <p:cNvPr id="5" name="Content Placeholder 4">
            <a:extLst>
              <a:ext uri="{FF2B5EF4-FFF2-40B4-BE49-F238E27FC236}">
                <a16:creationId xmlns:a16="http://schemas.microsoft.com/office/drawing/2014/main" id="{60C54B96-1996-4F35-96A1-45B78BB5E3F7}"/>
              </a:ext>
            </a:extLst>
          </p:cNvPr>
          <p:cNvGraphicFramePr>
            <a:graphicFrameLocks noGrp="1"/>
          </p:cNvGraphicFramePr>
          <p:nvPr>
            <p:ph sz="quarter" idx="14"/>
            <p:extLst>
              <p:ext uri="{D42A27DB-BD31-4B8C-83A1-F6EECF244321}">
                <p14:modId xmlns:p14="http://schemas.microsoft.com/office/powerpoint/2010/main" val="592544249"/>
              </p:ext>
            </p:extLst>
          </p:nvPr>
        </p:nvGraphicFramePr>
        <p:xfrm>
          <a:off x="468000" y="781368"/>
          <a:ext cx="8208000" cy="3683000"/>
        </p:xfrm>
        <a:graphic>
          <a:graphicData uri="http://schemas.openxmlformats.org/drawingml/2006/table">
            <a:tbl>
              <a:tblPr firstRow="1" bandRow="1">
                <a:tableStyleId>{5C22544A-7EE6-4342-B048-85BDC9FD1C3A}</a:tableStyleId>
              </a:tblPr>
              <a:tblGrid>
                <a:gridCol w="2773394">
                  <a:extLst>
                    <a:ext uri="{9D8B030D-6E8A-4147-A177-3AD203B41FA5}">
                      <a16:colId xmlns:a16="http://schemas.microsoft.com/office/drawing/2014/main" val="580827679"/>
                    </a:ext>
                  </a:extLst>
                </a:gridCol>
                <a:gridCol w="5434606">
                  <a:extLst>
                    <a:ext uri="{9D8B030D-6E8A-4147-A177-3AD203B41FA5}">
                      <a16:colId xmlns:a16="http://schemas.microsoft.com/office/drawing/2014/main" val="3595791505"/>
                    </a:ext>
                  </a:extLst>
                </a:gridCol>
              </a:tblGrid>
              <a:tr h="243441">
                <a:tc>
                  <a:txBody>
                    <a:bodyPr/>
                    <a:lstStyle/>
                    <a:p>
                      <a:r>
                        <a:rPr lang="en-GB" sz="1200" dirty="0"/>
                        <a:t>Question</a:t>
                      </a:r>
                    </a:p>
                  </a:txBody>
                  <a:tcPr/>
                </a:tc>
                <a:tc>
                  <a:txBody>
                    <a:bodyPr/>
                    <a:lstStyle/>
                    <a:p>
                      <a:r>
                        <a:rPr lang="en-GB" sz="1200" dirty="0"/>
                        <a:t>Management response</a:t>
                      </a:r>
                    </a:p>
                  </a:txBody>
                  <a:tcPr/>
                </a:tc>
                <a:extLst>
                  <a:ext uri="{0D108BD9-81ED-4DB2-BD59-A6C34878D82A}">
                    <a16:rowId xmlns:a16="http://schemas.microsoft.com/office/drawing/2014/main" val="753184582"/>
                  </a:ext>
                </a:extLst>
              </a:tr>
              <a:tr h="779721">
                <a:tc>
                  <a:txBody>
                    <a:bodyPr/>
                    <a:lstStyle/>
                    <a:p>
                      <a:pPr marL="0" algn="l" defTabSz="1266984" rtl="0" eaLnBrk="1" latinLnBrk="0" hangingPunct="1"/>
                      <a:r>
                        <a:rPr lang="en-GB" sz="900" b="0" kern="1200" dirty="0">
                          <a:solidFill>
                            <a:schemeClr val="tx1"/>
                          </a:solidFill>
                          <a:effectLst/>
                          <a:latin typeface="Arial"/>
                          <a:ea typeface="+mn-ea"/>
                          <a:cs typeface="+mn-cs"/>
                        </a:rPr>
                        <a:t>10. From a fraud and corruption perspective, what are considered to be high-risk posts?</a:t>
                      </a:r>
                    </a:p>
                    <a:p>
                      <a:pPr marL="0" algn="l" defTabSz="1266984" rtl="0" eaLnBrk="1" latinLnBrk="0" hangingPunct="1"/>
                      <a:endParaRPr lang="en-GB" sz="900" b="0" kern="1200" dirty="0">
                        <a:solidFill>
                          <a:schemeClr val="tx1"/>
                        </a:solidFill>
                        <a:effectLst/>
                        <a:latin typeface="Arial"/>
                        <a:ea typeface="+mn-ea"/>
                        <a:cs typeface="+mn-cs"/>
                      </a:endParaRPr>
                    </a:p>
                    <a:p>
                      <a:pPr marL="0" algn="l" defTabSz="1266984" rtl="0" eaLnBrk="1" latinLnBrk="0" hangingPunct="1"/>
                      <a:r>
                        <a:rPr lang="en-GB" sz="900" b="0" kern="1200" dirty="0">
                          <a:solidFill>
                            <a:schemeClr val="tx1"/>
                          </a:solidFill>
                          <a:effectLst/>
                          <a:latin typeface="Arial"/>
                          <a:ea typeface="+mn-ea"/>
                          <a:cs typeface="+mn-cs"/>
                        </a:rPr>
                        <a:t>How are the risks relating to these posts identified, assessed and managed?</a:t>
                      </a:r>
                    </a:p>
                  </a:txBody>
                  <a:tcPr marL="68580" marR="68580" marT="0" marB="0"/>
                </a:tc>
                <a:tc>
                  <a:txBody>
                    <a:bodyPr/>
                    <a:lstStyle/>
                    <a:p>
                      <a:pPr marL="0" algn="l" defTabSz="1266984" rtl="0" eaLnBrk="1" latinLnBrk="0" hangingPunct="1">
                        <a:lnSpc>
                          <a:spcPct val="115000"/>
                        </a:lnSpc>
                        <a:spcAft>
                          <a:spcPts val="0"/>
                        </a:spcAft>
                      </a:pPr>
                      <a:r>
                        <a:rPr lang="en-GB" sz="900" dirty="0"/>
                        <a:t>The nature of some posts, where staff have responsibility for assets (vehicles, stocks, cash etc), might be considered an areas where there is potential for fraud/theft. However, it is considered that Management has put in place adequate internal controls to reduce risk in these areas. All staff operate within the governance frameworks established by the Council. Staff receive an induction at the start of their employment with the Council and thereafter are regularly reminded about matters such as fraud, theft and corruption (indeed, there is an annual reminder of the Council’s policies on these matters which is issued to all staff). Areas where the potential for fraud is considered to be the greatest are subject to regular internal audit. Internal Audit will check the internal controls put in place by Management to those that are meant to be place and report on the adequacy and effectiveness of those controls.</a:t>
                      </a:r>
                      <a:endParaRPr lang="en-GB" sz="900" b="0" kern="1200" dirty="0">
                        <a:solidFill>
                          <a:schemeClr val="tx1"/>
                        </a:solidFill>
                        <a:effectLst/>
                        <a:latin typeface="Arial"/>
                        <a:ea typeface="+mn-ea"/>
                        <a:cs typeface="+mn-cs"/>
                      </a:endParaRPr>
                    </a:p>
                    <a:p>
                      <a:pPr marL="0" algn="l" defTabSz="1266984" rtl="0" eaLnBrk="1" latinLnBrk="0" hangingPunct="1">
                        <a:lnSpc>
                          <a:spcPct val="115000"/>
                        </a:lnSpc>
                        <a:spcAft>
                          <a:spcPts val="0"/>
                        </a:spcAft>
                      </a:pPr>
                      <a:endParaRPr lang="en-GB" sz="900" b="0" kern="1200" dirty="0">
                        <a:solidFill>
                          <a:schemeClr val="tx1"/>
                        </a:solidFill>
                        <a:effectLst/>
                        <a:latin typeface="Arial"/>
                        <a:ea typeface="+mn-ea"/>
                        <a:cs typeface="+mn-cs"/>
                      </a:endParaRPr>
                    </a:p>
                    <a:p>
                      <a:pPr marL="0" algn="l" defTabSz="1266984" rtl="0" eaLnBrk="1" latinLnBrk="0" hangingPunct="1">
                        <a:lnSpc>
                          <a:spcPct val="115000"/>
                        </a:lnSpc>
                        <a:spcAft>
                          <a:spcPts val="0"/>
                        </a:spcAft>
                      </a:pPr>
                      <a:endParaRPr lang="en-GB" sz="900" b="0" kern="1200" dirty="0">
                        <a:solidFill>
                          <a:schemeClr val="tx1"/>
                        </a:solidFill>
                        <a:effectLst/>
                        <a:latin typeface="Arial"/>
                        <a:ea typeface="+mn-ea"/>
                        <a:cs typeface="+mn-cs"/>
                      </a:endParaRPr>
                    </a:p>
                    <a:p>
                      <a:pPr marL="0" algn="l" defTabSz="1266984" rtl="0" eaLnBrk="1" latinLnBrk="0" hangingPunct="1">
                        <a:lnSpc>
                          <a:spcPct val="115000"/>
                        </a:lnSpc>
                        <a:spcAft>
                          <a:spcPts val="0"/>
                        </a:spcAft>
                      </a:pPr>
                      <a:endParaRPr lang="en-GB" sz="900" b="0" kern="1200" dirty="0">
                        <a:solidFill>
                          <a:schemeClr val="tx1"/>
                        </a:solidFill>
                        <a:effectLst/>
                        <a:latin typeface="Arial"/>
                        <a:ea typeface="+mn-ea"/>
                        <a:cs typeface="+mn-cs"/>
                      </a:endParaRPr>
                    </a:p>
                    <a:p>
                      <a:pPr marL="0" algn="l" defTabSz="1266984" rtl="0" eaLnBrk="1" latinLnBrk="0" hangingPunct="1">
                        <a:lnSpc>
                          <a:spcPct val="115000"/>
                        </a:lnSpc>
                        <a:spcAft>
                          <a:spcPts val="0"/>
                        </a:spcAft>
                      </a:pPr>
                      <a:endParaRPr lang="en-GB" sz="900" b="0" kern="1200" dirty="0">
                        <a:solidFill>
                          <a:schemeClr val="tx1"/>
                        </a:solidFill>
                        <a:effectLst/>
                        <a:latin typeface="Arial"/>
                        <a:ea typeface="+mn-ea"/>
                        <a:cs typeface="+mn-cs"/>
                      </a:endParaRPr>
                    </a:p>
                  </a:txBody>
                  <a:tcPr marL="68580" marR="68580" marT="0" marB="0"/>
                </a:tc>
                <a:extLst>
                  <a:ext uri="{0D108BD9-81ED-4DB2-BD59-A6C34878D82A}">
                    <a16:rowId xmlns:a16="http://schemas.microsoft.com/office/drawing/2014/main" val="2202631661"/>
                  </a:ext>
                </a:extLst>
              </a:tr>
              <a:tr h="1034226">
                <a:tc>
                  <a:txBody>
                    <a:bodyPr/>
                    <a:lstStyle/>
                    <a:p>
                      <a:pPr marL="0" algn="l" defTabSz="1266984" rtl="0" eaLnBrk="1" latinLnBrk="0" hangingPunct="1"/>
                      <a:r>
                        <a:rPr lang="en-GB" sz="900" b="0" kern="1200" dirty="0">
                          <a:solidFill>
                            <a:schemeClr val="tx1"/>
                          </a:solidFill>
                          <a:effectLst/>
                          <a:latin typeface="Arial"/>
                          <a:ea typeface="+mn-ea"/>
                          <a:cs typeface="+mn-cs"/>
                        </a:rPr>
                        <a:t>11. Are you aware of any related party relationships or transactions that could give rise to instances of fraud? If so, please provide details</a:t>
                      </a:r>
                    </a:p>
                    <a:p>
                      <a:pPr marL="0" algn="l" defTabSz="1266984" rtl="0" eaLnBrk="1" latinLnBrk="0" hangingPunct="1"/>
                      <a:endParaRPr lang="en-GB" sz="900" b="0" kern="1200" dirty="0">
                        <a:solidFill>
                          <a:schemeClr val="tx1"/>
                        </a:solidFill>
                        <a:effectLst/>
                        <a:latin typeface="Arial"/>
                        <a:ea typeface="+mn-ea"/>
                        <a:cs typeface="+mn-cs"/>
                      </a:endParaRPr>
                    </a:p>
                    <a:p>
                      <a:pPr marL="0" algn="l" defTabSz="1266984" rtl="0" eaLnBrk="1" latinLnBrk="0" hangingPunct="1"/>
                      <a:r>
                        <a:rPr lang="en-GB" sz="900" b="0" kern="1200" dirty="0">
                          <a:solidFill>
                            <a:schemeClr val="tx1"/>
                          </a:solidFill>
                          <a:effectLst/>
                          <a:latin typeface="Arial"/>
                          <a:ea typeface="+mn-ea"/>
                          <a:cs typeface="+mn-cs"/>
                        </a:rPr>
                        <a:t>How do you mitigate the risks associated with fraud related to related party relationships and transactions?</a:t>
                      </a:r>
                    </a:p>
                  </a:txBody>
                  <a:tcPr marL="68580" marR="68580" marT="0" marB="0"/>
                </a:tc>
                <a:tc>
                  <a:txBody>
                    <a:bodyPr/>
                    <a:lstStyle/>
                    <a:p>
                      <a:pPr marL="0" algn="l" defTabSz="1266984" rtl="0" eaLnBrk="1" latinLnBrk="0" hangingPunct="1"/>
                      <a:r>
                        <a:rPr lang="en-GB" sz="900" dirty="0"/>
                        <a:t>Related party interests are disclosed in the Council’s Statement of Accounts. The Council requires both Councillors and Officers to declare any pecuniary interests they have in relation to the activities they conduct on behalf of the Council. In particular, Councillors are required to declare interests on appointment as a Councillors and thereafter when such interests change. These interests are published on the Council’s website. Equally, Councillors are required to declare such interests at the start of Committee meetings where any items being discussed relate to them. We have strengthened this process to improve the returns. </a:t>
                      </a:r>
                      <a:endParaRPr lang="en-GB" sz="900" b="0" kern="1200" dirty="0">
                        <a:solidFill>
                          <a:schemeClr val="tx1"/>
                        </a:solidFill>
                        <a:effectLst/>
                        <a:latin typeface="Arial"/>
                        <a:ea typeface="+mn-ea"/>
                        <a:cs typeface="+mn-cs"/>
                      </a:endParaRPr>
                    </a:p>
                    <a:p>
                      <a:pPr marL="0" algn="l" defTabSz="1266984" rtl="0" eaLnBrk="1" latinLnBrk="0" hangingPunct="1"/>
                      <a:endParaRPr lang="en-GB" sz="900" b="0" kern="1200" dirty="0">
                        <a:solidFill>
                          <a:schemeClr val="tx1"/>
                        </a:solidFill>
                        <a:effectLst/>
                        <a:latin typeface="Arial"/>
                        <a:ea typeface="+mn-ea"/>
                        <a:cs typeface="+mn-cs"/>
                      </a:endParaRPr>
                    </a:p>
                    <a:p>
                      <a:pPr marL="0" algn="l" defTabSz="1266984" rtl="0" eaLnBrk="1" latinLnBrk="0" hangingPunct="1"/>
                      <a:endParaRPr lang="en-GB" sz="900" b="0" kern="1200" dirty="0">
                        <a:solidFill>
                          <a:schemeClr val="tx1"/>
                        </a:solidFill>
                        <a:effectLst/>
                        <a:latin typeface="Arial"/>
                        <a:ea typeface="+mn-ea"/>
                        <a:cs typeface="+mn-cs"/>
                      </a:endParaRPr>
                    </a:p>
                    <a:p>
                      <a:pPr marL="0" algn="l" defTabSz="1266984" rtl="0" eaLnBrk="1" latinLnBrk="0" hangingPunct="1"/>
                      <a:endParaRPr lang="en-GB" sz="900" b="0" kern="1200" dirty="0">
                        <a:solidFill>
                          <a:schemeClr val="tx1"/>
                        </a:solidFill>
                        <a:effectLst/>
                        <a:latin typeface="Arial"/>
                        <a:ea typeface="+mn-ea"/>
                        <a:cs typeface="+mn-cs"/>
                      </a:endParaRPr>
                    </a:p>
                  </a:txBody>
                  <a:tcPr marL="68580" marR="68580" marT="0" marB="0"/>
                </a:tc>
                <a:extLst>
                  <a:ext uri="{0D108BD9-81ED-4DB2-BD59-A6C34878D82A}">
                    <a16:rowId xmlns:a16="http://schemas.microsoft.com/office/drawing/2014/main" val="2300181872"/>
                  </a:ext>
                </a:extLst>
              </a:tr>
            </a:tbl>
          </a:graphicData>
        </a:graphic>
      </p:graphicFrame>
      <p:sp>
        <p:nvSpPr>
          <p:cNvPr id="2" name="Slide Number Placeholder 1">
            <a:extLst>
              <a:ext uri="{FF2B5EF4-FFF2-40B4-BE49-F238E27FC236}">
                <a16:creationId xmlns:a16="http://schemas.microsoft.com/office/drawing/2014/main" id="{DE3544A1-0023-48BA-B8AB-8CC4B8565149}"/>
              </a:ext>
            </a:extLst>
          </p:cNvPr>
          <p:cNvSpPr>
            <a:spLocks noGrp="1"/>
          </p:cNvSpPr>
          <p:nvPr>
            <p:ph type="sldNum" sz="quarter" idx="13"/>
            <p:custDataLst>
              <p:tags r:id="rId3"/>
            </p:custDataLst>
          </p:nvPr>
        </p:nvSpPr>
        <p:spPr/>
        <p:txBody>
          <a:bodyPr/>
          <a:lstStyle/>
          <a:p>
            <a:pPr algn="l"/>
            <a:fld id="{37B4438D-29B8-4FC7-9D64-F44FE400D0A9}" type="slidenum">
              <a:rPr lang="en-GB" smtClean="0"/>
              <a:pPr algn="l"/>
              <a:t>16</a:t>
            </a:fld>
            <a:endParaRPr lang="en-GB" dirty="0"/>
          </a:p>
        </p:txBody>
      </p:sp>
    </p:spTree>
    <p:custDataLst>
      <p:tags r:id="rId1"/>
    </p:custDataLst>
    <p:extLst>
      <p:ext uri="{BB962C8B-B14F-4D97-AF65-F5344CB8AC3E}">
        <p14:creationId xmlns:p14="http://schemas.microsoft.com/office/powerpoint/2010/main" val="1267032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32959CD-0E3A-4B81-AB71-9EFDF988F294}"/>
              </a:ext>
            </a:extLst>
          </p:cNvPr>
          <p:cNvSpPr>
            <a:spLocks noGrp="1"/>
          </p:cNvSpPr>
          <p:nvPr>
            <p:ph type="title"/>
            <p:custDataLst>
              <p:tags r:id="rId2"/>
            </p:custDataLst>
          </p:nvPr>
        </p:nvSpPr>
        <p:spPr/>
        <p:txBody>
          <a:bodyPr/>
          <a:lstStyle/>
          <a:p>
            <a:r>
              <a:rPr lang="en-GB" sz="1800" dirty="0"/>
              <a:t>Fraud risk assessment</a:t>
            </a:r>
          </a:p>
        </p:txBody>
      </p:sp>
      <p:graphicFrame>
        <p:nvGraphicFramePr>
          <p:cNvPr id="5" name="Content Placeholder 4">
            <a:extLst>
              <a:ext uri="{FF2B5EF4-FFF2-40B4-BE49-F238E27FC236}">
                <a16:creationId xmlns:a16="http://schemas.microsoft.com/office/drawing/2014/main" id="{60C54B96-1996-4F35-96A1-45B78BB5E3F7}"/>
              </a:ext>
            </a:extLst>
          </p:cNvPr>
          <p:cNvGraphicFramePr>
            <a:graphicFrameLocks noGrp="1"/>
          </p:cNvGraphicFramePr>
          <p:nvPr>
            <p:ph sz="quarter" idx="14"/>
            <p:extLst>
              <p:ext uri="{D42A27DB-BD31-4B8C-83A1-F6EECF244321}">
                <p14:modId xmlns:p14="http://schemas.microsoft.com/office/powerpoint/2010/main" val="1519673778"/>
              </p:ext>
            </p:extLst>
          </p:nvPr>
        </p:nvGraphicFramePr>
        <p:xfrm>
          <a:off x="468000" y="781368"/>
          <a:ext cx="8208000" cy="3830453"/>
        </p:xfrm>
        <a:graphic>
          <a:graphicData uri="http://schemas.openxmlformats.org/drawingml/2006/table">
            <a:tbl>
              <a:tblPr firstRow="1" bandRow="1">
                <a:tableStyleId>{5C22544A-7EE6-4342-B048-85BDC9FD1C3A}</a:tableStyleId>
              </a:tblPr>
              <a:tblGrid>
                <a:gridCol w="2773394">
                  <a:extLst>
                    <a:ext uri="{9D8B030D-6E8A-4147-A177-3AD203B41FA5}">
                      <a16:colId xmlns:a16="http://schemas.microsoft.com/office/drawing/2014/main" val="580827679"/>
                    </a:ext>
                  </a:extLst>
                </a:gridCol>
                <a:gridCol w="5434606">
                  <a:extLst>
                    <a:ext uri="{9D8B030D-6E8A-4147-A177-3AD203B41FA5}">
                      <a16:colId xmlns:a16="http://schemas.microsoft.com/office/drawing/2014/main" val="3595791505"/>
                    </a:ext>
                  </a:extLst>
                </a:gridCol>
              </a:tblGrid>
              <a:tr h="238380">
                <a:tc>
                  <a:txBody>
                    <a:bodyPr/>
                    <a:lstStyle/>
                    <a:p>
                      <a:r>
                        <a:rPr lang="en-GB" sz="1200" dirty="0"/>
                        <a:t>Question</a:t>
                      </a:r>
                    </a:p>
                  </a:txBody>
                  <a:tcPr/>
                </a:tc>
                <a:tc>
                  <a:txBody>
                    <a:bodyPr/>
                    <a:lstStyle/>
                    <a:p>
                      <a:r>
                        <a:rPr lang="en-GB" sz="1200" dirty="0"/>
                        <a:t>Management response</a:t>
                      </a:r>
                    </a:p>
                  </a:txBody>
                  <a:tcPr/>
                </a:tc>
                <a:extLst>
                  <a:ext uri="{0D108BD9-81ED-4DB2-BD59-A6C34878D82A}">
                    <a16:rowId xmlns:a16="http://schemas.microsoft.com/office/drawing/2014/main" val="753184582"/>
                  </a:ext>
                </a:extLst>
              </a:tr>
              <a:tr h="1165413">
                <a:tc>
                  <a:txBody>
                    <a:bodyPr/>
                    <a:lstStyle/>
                    <a:p>
                      <a:pPr marL="0" marR="0" indent="0" algn="l" defTabSz="1266984" rtl="0" eaLnBrk="1" fontAlgn="auto" latinLnBrk="0" hangingPunct="1">
                        <a:lnSpc>
                          <a:spcPct val="115000"/>
                        </a:lnSpc>
                        <a:spcBef>
                          <a:spcPts val="0"/>
                        </a:spcBef>
                        <a:spcAft>
                          <a:spcPts val="0"/>
                        </a:spcAft>
                        <a:buClrTx/>
                        <a:buSzTx/>
                        <a:buFontTx/>
                        <a:buNone/>
                        <a:tabLst/>
                        <a:defRPr/>
                      </a:pPr>
                      <a:r>
                        <a:rPr lang="en-GB" sz="900" b="0" kern="1200" dirty="0">
                          <a:solidFill>
                            <a:schemeClr val="tx1"/>
                          </a:solidFill>
                          <a:effectLst/>
                          <a:latin typeface="Arial"/>
                          <a:ea typeface="+mn-ea"/>
                          <a:cs typeface="+mn-cs"/>
                        </a:rPr>
                        <a:t>12. What arrangements are in place to report fraud issues and risks to the Accounts and Audit Committee? </a:t>
                      </a:r>
                    </a:p>
                    <a:p>
                      <a:pPr marL="0" marR="0" indent="0" algn="l" defTabSz="1266984" rtl="0" eaLnBrk="1" fontAlgn="auto" latinLnBrk="0" hangingPunct="1">
                        <a:lnSpc>
                          <a:spcPct val="115000"/>
                        </a:lnSpc>
                        <a:spcBef>
                          <a:spcPts val="0"/>
                        </a:spcBef>
                        <a:spcAft>
                          <a:spcPts val="0"/>
                        </a:spcAft>
                        <a:buClrTx/>
                        <a:buSzTx/>
                        <a:buFontTx/>
                        <a:buNone/>
                        <a:tabLst/>
                        <a:defRPr/>
                      </a:pPr>
                      <a:endParaRPr lang="en-GB" sz="900" b="0" kern="1200" dirty="0">
                        <a:solidFill>
                          <a:schemeClr val="tx1"/>
                        </a:solidFill>
                        <a:effectLst/>
                        <a:latin typeface="Arial"/>
                        <a:ea typeface="+mn-ea"/>
                        <a:cs typeface="+mn-cs"/>
                      </a:endParaRPr>
                    </a:p>
                    <a:p>
                      <a:pPr marL="0" marR="0" indent="0" algn="l" defTabSz="1266984" rtl="0" eaLnBrk="1" fontAlgn="auto" latinLnBrk="0" hangingPunct="1">
                        <a:lnSpc>
                          <a:spcPct val="115000"/>
                        </a:lnSpc>
                        <a:spcBef>
                          <a:spcPts val="0"/>
                        </a:spcBef>
                        <a:spcAft>
                          <a:spcPts val="0"/>
                        </a:spcAft>
                        <a:buClrTx/>
                        <a:buSzTx/>
                        <a:buFontTx/>
                        <a:buNone/>
                        <a:tabLst/>
                        <a:defRPr/>
                      </a:pPr>
                      <a:r>
                        <a:rPr lang="en-GB" sz="900" b="0" kern="1200" dirty="0">
                          <a:solidFill>
                            <a:schemeClr val="tx1"/>
                          </a:solidFill>
                          <a:effectLst/>
                          <a:latin typeface="Arial"/>
                          <a:ea typeface="+mn-ea"/>
                          <a:cs typeface="+mn-cs"/>
                        </a:rPr>
                        <a:t>How does the Accounts and Audit Committee exercise oversight over management's processes for identifying and responding to risks of fraud and breaches of internal control?</a:t>
                      </a:r>
                    </a:p>
                    <a:p>
                      <a:pPr marL="0" marR="0" indent="0" algn="l" defTabSz="1266984" rtl="0" eaLnBrk="1" fontAlgn="auto" latinLnBrk="0" hangingPunct="1">
                        <a:lnSpc>
                          <a:spcPct val="115000"/>
                        </a:lnSpc>
                        <a:spcBef>
                          <a:spcPts val="0"/>
                        </a:spcBef>
                        <a:spcAft>
                          <a:spcPts val="0"/>
                        </a:spcAft>
                        <a:buClrTx/>
                        <a:buSzTx/>
                        <a:buFontTx/>
                        <a:buNone/>
                        <a:tabLst/>
                        <a:defRPr/>
                      </a:pPr>
                      <a:endParaRPr lang="en-GB" sz="900" b="0" kern="1200" dirty="0">
                        <a:solidFill>
                          <a:schemeClr val="tx1"/>
                        </a:solidFill>
                        <a:effectLst/>
                        <a:latin typeface="Arial"/>
                        <a:ea typeface="+mn-ea"/>
                        <a:cs typeface="+mn-cs"/>
                      </a:endParaRPr>
                    </a:p>
                    <a:p>
                      <a:pPr marL="0" marR="0" indent="0" algn="l" defTabSz="1266984" rtl="0" eaLnBrk="1" fontAlgn="auto" latinLnBrk="0" hangingPunct="1">
                        <a:lnSpc>
                          <a:spcPct val="115000"/>
                        </a:lnSpc>
                        <a:spcBef>
                          <a:spcPts val="0"/>
                        </a:spcBef>
                        <a:spcAft>
                          <a:spcPts val="0"/>
                        </a:spcAft>
                        <a:buClrTx/>
                        <a:buSzTx/>
                        <a:buFontTx/>
                        <a:buNone/>
                        <a:tabLst/>
                        <a:defRPr/>
                      </a:pPr>
                      <a:r>
                        <a:rPr lang="en-GB" sz="900" b="0" kern="1200" dirty="0">
                          <a:solidFill>
                            <a:schemeClr val="tx1"/>
                          </a:solidFill>
                          <a:effectLst/>
                          <a:latin typeface="Arial"/>
                          <a:ea typeface="+mn-ea"/>
                          <a:cs typeface="+mn-cs"/>
                        </a:rPr>
                        <a:t>What has been the outcome of these arrangements so far this year?</a:t>
                      </a:r>
                    </a:p>
                    <a:p>
                      <a:pPr marL="0" marR="0" indent="0" algn="l" defTabSz="1266984" rtl="0" eaLnBrk="1" fontAlgn="auto" latinLnBrk="0" hangingPunct="1">
                        <a:lnSpc>
                          <a:spcPct val="115000"/>
                        </a:lnSpc>
                        <a:spcBef>
                          <a:spcPts val="0"/>
                        </a:spcBef>
                        <a:spcAft>
                          <a:spcPts val="0"/>
                        </a:spcAft>
                        <a:buClrTx/>
                        <a:buSzTx/>
                        <a:buFontTx/>
                        <a:buNone/>
                        <a:tabLst/>
                        <a:defRPr/>
                      </a:pPr>
                      <a:endParaRPr lang="en-GB" sz="900" b="0" kern="1200" dirty="0">
                        <a:solidFill>
                          <a:schemeClr val="tx1"/>
                        </a:solidFill>
                        <a:effectLst/>
                        <a:latin typeface="Arial"/>
                        <a:ea typeface="+mn-ea"/>
                        <a:cs typeface="+mn-cs"/>
                      </a:endParaRPr>
                    </a:p>
                  </a:txBody>
                  <a:tcPr marL="68580" marR="68580" marT="0" marB="0"/>
                </a:tc>
                <a:tc>
                  <a:txBody>
                    <a:bodyPr/>
                    <a:lstStyle/>
                    <a:p>
                      <a:pPr marL="0" marR="0" lvl="0" indent="0" algn="l" defTabSz="1266984" rtl="0" eaLnBrk="1" fontAlgn="auto" latinLnBrk="0" hangingPunct="1">
                        <a:lnSpc>
                          <a:spcPct val="115000"/>
                        </a:lnSpc>
                        <a:spcBef>
                          <a:spcPts val="0"/>
                        </a:spcBef>
                        <a:spcAft>
                          <a:spcPts val="0"/>
                        </a:spcAft>
                        <a:buClrTx/>
                        <a:buSzTx/>
                        <a:buFontTx/>
                        <a:buNone/>
                        <a:tabLst/>
                        <a:defRPr/>
                      </a:pPr>
                      <a:r>
                        <a:rPr lang="en-GB" sz="900" dirty="0"/>
                        <a:t>In the course of a normal year, a report on the Council’s activities to prevent, detect and deal with Theft, Fraud and Corruptions is submitted to each Accounts and Audit Committee. This includes details of any alleged frauds, actions in relation to the National Fraud Initiative and information on Benefit fraud activity.</a:t>
                      </a:r>
                    </a:p>
                    <a:p>
                      <a:pPr marL="0" marR="0" lvl="0" indent="0" algn="l" defTabSz="1266984" rtl="0" eaLnBrk="1" fontAlgn="auto" latinLnBrk="0" hangingPunct="1">
                        <a:lnSpc>
                          <a:spcPct val="115000"/>
                        </a:lnSpc>
                        <a:spcBef>
                          <a:spcPts val="0"/>
                        </a:spcBef>
                        <a:spcAft>
                          <a:spcPts val="0"/>
                        </a:spcAft>
                        <a:buClrTx/>
                        <a:buSzTx/>
                        <a:buFontTx/>
                        <a:buNone/>
                        <a:tabLst/>
                        <a:defRPr/>
                      </a:pPr>
                      <a:endParaRPr lang="en-GB" sz="900" dirty="0"/>
                    </a:p>
                    <a:p>
                      <a:pPr marL="0" marR="0" lvl="0" indent="0" algn="l" defTabSz="1266984" rtl="0" eaLnBrk="1" fontAlgn="auto" latinLnBrk="0" hangingPunct="1">
                        <a:lnSpc>
                          <a:spcPct val="115000"/>
                        </a:lnSpc>
                        <a:spcBef>
                          <a:spcPts val="0"/>
                        </a:spcBef>
                        <a:spcAft>
                          <a:spcPts val="0"/>
                        </a:spcAft>
                        <a:buClrTx/>
                        <a:buSzTx/>
                        <a:buFontTx/>
                        <a:buNone/>
                        <a:tabLst/>
                        <a:defRPr/>
                      </a:pPr>
                      <a:r>
                        <a:rPr lang="en-GB" sz="900" dirty="0"/>
                        <a:t>The Committee also receives the Annual Governance Statement, the Annual Internal Audit Report and regular updates on governance and internal audit activity. In relation to the activities of Internal Audit, the Committee is provided with information on the outcome of Internal Audit’s work, any associated risks/fraud matters and any breaches of internal control.  </a:t>
                      </a:r>
                    </a:p>
                    <a:p>
                      <a:pPr marL="0" marR="0" lvl="0" indent="0" algn="l" defTabSz="1266984" rtl="0" eaLnBrk="1" fontAlgn="auto" latinLnBrk="0" hangingPunct="1">
                        <a:lnSpc>
                          <a:spcPct val="115000"/>
                        </a:lnSpc>
                        <a:spcBef>
                          <a:spcPts val="0"/>
                        </a:spcBef>
                        <a:spcAft>
                          <a:spcPts val="0"/>
                        </a:spcAft>
                        <a:buClrTx/>
                        <a:buSzTx/>
                        <a:buFontTx/>
                        <a:buNone/>
                        <a:tabLst/>
                        <a:defRPr/>
                      </a:pPr>
                      <a:endParaRPr lang="en-GB" sz="900" b="0" kern="1200" dirty="0">
                        <a:solidFill>
                          <a:schemeClr val="tx1"/>
                        </a:solidFill>
                        <a:effectLst/>
                        <a:latin typeface="Arial"/>
                        <a:ea typeface="+mn-ea"/>
                        <a:cs typeface="+mn-cs"/>
                      </a:endParaRPr>
                    </a:p>
                    <a:p>
                      <a:pPr marL="0" marR="0" lvl="0" indent="0" algn="l" defTabSz="1266984" rtl="0" eaLnBrk="1" fontAlgn="auto" latinLnBrk="0" hangingPunct="1">
                        <a:lnSpc>
                          <a:spcPct val="115000"/>
                        </a:lnSpc>
                        <a:spcBef>
                          <a:spcPts val="0"/>
                        </a:spcBef>
                        <a:spcAft>
                          <a:spcPts val="0"/>
                        </a:spcAft>
                        <a:buClrTx/>
                        <a:buSzTx/>
                        <a:buFontTx/>
                        <a:buNone/>
                        <a:tabLst/>
                        <a:defRPr/>
                      </a:pPr>
                      <a:r>
                        <a:rPr lang="en-GB" sz="900" dirty="0"/>
                        <a:t>The arrangements appear to work well. </a:t>
                      </a:r>
                      <a:endParaRPr lang="en-GB" sz="900" b="0" kern="1200" dirty="0">
                        <a:solidFill>
                          <a:schemeClr val="tx1"/>
                        </a:solidFill>
                        <a:effectLst/>
                        <a:latin typeface="Arial"/>
                        <a:ea typeface="+mn-ea"/>
                        <a:cs typeface="+mn-cs"/>
                      </a:endParaRPr>
                    </a:p>
                  </a:txBody>
                  <a:tcPr marL="68580" marR="68580" marT="0" marB="0"/>
                </a:tc>
                <a:extLst>
                  <a:ext uri="{0D108BD9-81ED-4DB2-BD59-A6C34878D82A}">
                    <a16:rowId xmlns:a16="http://schemas.microsoft.com/office/drawing/2014/main" val="491799644"/>
                  </a:ext>
                </a:extLst>
              </a:tr>
              <a:tr h="598939">
                <a:tc>
                  <a:txBody>
                    <a:bodyPr/>
                    <a:lstStyle/>
                    <a:p>
                      <a:pPr marL="0" marR="0" indent="0" algn="l" defTabSz="1266984" rtl="0" eaLnBrk="1" fontAlgn="auto" latinLnBrk="0" hangingPunct="1">
                        <a:lnSpc>
                          <a:spcPct val="115000"/>
                        </a:lnSpc>
                        <a:spcBef>
                          <a:spcPts val="0"/>
                        </a:spcBef>
                        <a:spcAft>
                          <a:spcPts val="0"/>
                        </a:spcAft>
                        <a:buClrTx/>
                        <a:buSzTx/>
                        <a:buFontTx/>
                        <a:buNone/>
                        <a:tabLst/>
                        <a:defRPr/>
                      </a:pPr>
                      <a:r>
                        <a:rPr lang="en-GB" sz="900" b="0" kern="1200" dirty="0">
                          <a:solidFill>
                            <a:schemeClr val="tx1"/>
                          </a:solidFill>
                          <a:effectLst/>
                          <a:latin typeface="Arial"/>
                          <a:ea typeface="+mn-ea"/>
                          <a:cs typeface="+mn-cs"/>
                        </a:rPr>
                        <a:t>13. Are you aware of any whistle blowing potential or complaints by potential whistle blowers? If so, what has been your response?</a:t>
                      </a:r>
                    </a:p>
                  </a:txBody>
                  <a:tcPr marL="68580" marR="68580" marT="0" marB="0"/>
                </a:tc>
                <a:tc>
                  <a:txBody>
                    <a:bodyPr/>
                    <a:lstStyle/>
                    <a:p>
                      <a:pPr marL="0" algn="l" defTabSz="1266984" rtl="0" eaLnBrk="1" latinLnBrk="0" hangingPunct="1">
                        <a:lnSpc>
                          <a:spcPct val="115000"/>
                        </a:lnSpc>
                        <a:spcAft>
                          <a:spcPts val="0"/>
                        </a:spcAft>
                      </a:pPr>
                      <a:endParaRPr lang="en-GB" sz="900" b="0" kern="1200" dirty="0">
                        <a:solidFill>
                          <a:schemeClr val="tx1"/>
                        </a:solidFill>
                        <a:effectLst/>
                        <a:latin typeface="Arial"/>
                        <a:ea typeface="+mn-ea"/>
                        <a:cs typeface="+mn-cs"/>
                      </a:endParaRPr>
                    </a:p>
                    <a:p>
                      <a:pPr marL="0" algn="l" defTabSz="1266984" rtl="0" eaLnBrk="1" latinLnBrk="0" hangingPunct="1">
                        <a:lnSpc>
                          <a:spcPct val="115000"/>
                        </a:lnSpc>
                        <a:spcAft>
                          <a:spcPts val="0"/>
                        </a:spcAft>
                      </a:pPr>
                      <a:r>
                        <a:rPr lang="en-GB" sz="900" dirty="0"/>
                        <a:t>None. </a:t>
                      </a:r>
                      <a:endParaRPr lang="en-GB" sz="900" b="0" kern="1200" dirty="0">
                        <a:solidFill>
                          <a:schemeClr val="tx1"/>
                        </a:solidFill>
                        <a:effectLst/>
                        <a:latin typeface="Arial"/>
                        <a:ea typeface="+mn-ea"/>
                        <a:cs typeface="+mn-cs"/>
                      </a:endParaRPr>
                    </a:p>
                    <a:p>
                      <a:pPr marL="0" algn="l" defTabSz="1266984" rtl="0" eaLnBrk="1" latinLnBrk="0" hangingPunct="1">
                        <a:lnSpc>
                          <a:spcPct val="115000"/>
                        </a:lnSpc>
                        <a:spcAft>
                          <a:spcPts val="0"/>
                        </a:spcAft>
                      </a:pPr>
                      <a:endParaRPr lang="en-GB" sz="900" b="0" kern="1200" dirty="0">
                        <a:solidFill>
                          <a:schemeClr val="tx1"/>
                        </a:solidFill>
                        <a:effectLst/>
                        <a:latin typeface="Arial"/>
                        <a:ea typeface="+mn-ea"/>
                        <a:cs typeface="+mn-cs"/>
                      </a:endParaRPr>
                    </a:p>
                    <a:p>
                      <a:pPr marL="0" algn="l" defTabSz="1266984" rtl="0" eaLnBrk="1" latinLnBrk="0" hangingPunct="1">
                        <a:lnSpc>
                          <a:spcPct val="115000"/>
                        </a:lnSpc>
                        <a:spcAft>
                          <a:spcPts val="0"/>
                        </a:spcAft>
                      </a:pPr>
                      <a:endParaRPr lang="en-GB" sz="900" b="0" kern="1200" dirty="0">
                        <a:solidFill>
                          <a:schemeClr val="tx1"/>
                        </a:solidFill>
                        <a:effectLst/>
                        <a:latin typeface="Arial"/>
                        <a:ea typeface="+mn-ea"/>
                        <a:cs typeface="+mn-cs"/>
                      </a:endParaRPr>
                    </a:p>
                    <a:p>
                      <a:pPr marL="0" algn="l" defTabSz="1266984" rtl="0" eaLnBrk="1" latinLnBrk="0" hangingPunct="1">
                        <a:lnSpc>
                          <a:spcPct val="115000"/>
                        </a:lnSpc>
                        <a:spcAft>
                          <a:spcPts val="0"/>
                        </a:spcAft>
                      </a:pPr>
                      <a:endParaRPr lang="en-GB" sz="900" b="0" kern="1200" dirty="0">
                        <a:solidFill>
                          <a:schemeClr val="tx1"/>
                        </a:solidFill>
                        <a:effectLst/>
                        <a:latin typeface="Arial"/>
                        <a:ea typeface="+mn-ea"/>
                        <a:cs typeface="+mn-cs"/>
                      </a:endParaRPr>
                    </a:p>
                  </a:txBody>
                  <a:tcPr marL="68580" marR="68580" marT="0" marB="0"/>
                </a:tc>
                <a:extLst>
                  <a:ext uri="{0D108BD9-81ED-4DB2-BD59-A6C34878D82A}">
                    <a16:rowId xmlns:a16="http://schemas.microsoft.com/office/drawing/2014/main" val="214517385"/>
                  </a:ext>
                </a:extLst>
              </a:tr>
              <a:tr h="901579">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900" b="0" kern="1200" dirty="0">
                          <a:solidFill>
                            <a:schemeClr val="tx1"/>
                          </a:solidFill>
                          <a:effectLst/>
                          <a:latin typeface="Arial"/>
                          <a:ea typeface="+mn-ea"/>
                          <a:cs typeface="+mn-cs"/>
                        </a:rPr>
                        <a:t>14. Have any reports been made under the Bribery Act? If so, please provide details</a:t>
                      </a:r>
                    </a:p>
                  </a:txBody>
                  <a:tcPr marL="68580" marR="68580" marT="0" marB="0"/>
                </a:tc>
                <a:tc>
                  <a:txBody>
                    <a:bodyPr/>
                    <a:lstStyle/>
                    <a:p>
                      <a:pPr marL="0" marR="0" lvl="0" indent="0" algn="l" defTabSz="1266984" rtl="0" eaLnBrk="1" fontAlgn="auto" latinLnBrk="0" hangingPunct="1">
                        <a:lnSpc>
                          <a:spcPct val="115000"/>
                        </a:lnSpc>
                        <a:spcBef>
                          <a:spcPts val="0"/>
                        </a:spcBef>
                        <a:spcAft>
                          <a:spcPts val="0"/>
                        </a:spcAft>
                        <a:buClrTx/>
                        <a:buSzTx/>
                        <a:buFontTx/>
                        <a:buNone/>
                        <a:tabLst/>
                        <a:defRPr/>
                      </a:pPr>
                      <a:endParaRPr lang="en-GB" sz="900" dirty="0">
                        <a:highlight>
                          <a:srgbClr val="FFFF00"/>
                        </a:highlight>
                      </a:endParaRPr>
                    </a:p>
                    <a:p>
                      <a:pPr marL="0" marR="0" lvl="0" indent="0" algn="l" defTabSz="1266984" rtl="0" eaLnBrk="1" fontAlgn="auto" latinLnBrk="0" hangingPunct="1">
                        <a:lnSpc>
                          <a:spcPct val="115000"/>
                        </a:lnSpc>
                        <a:spcBef>
                          <a:spcPts val="0"/>
                        </a:spcBef>
                        <a:spcAft>
                          <a:spcPts val="0"/>
                        </a:spcAft>
                        <a:buClrTx/>
                        <a:buSzTx/>
                        <a:buFontTx/>
                        <a:buNone/>
                        <a:tabLst/>
                        <a:defRPr/>
                      </a:pPr>
                      <a:r>
                        <a:rPr lang="en-GB" sz="900" dirty="0"/>
                        <a:t>None. </a:t>
                      </a:r>
                      <a:endParaRPr lang="en-GB" sz="900" b="0" kern="1200" dirty="0">
                        <a:solidFill>
                          <a:schemeClr val="tx1"/>
                        </a:solidFill>
                        <a:effectLst/>
                        <a:latin typeface="+mn-lt"/>
                        <a:ea typeface="+mn-ea"/>
                        <a:cs typeface="+mn-cs"/>
                      </a:endParaRPr>
                    </a:p>
                    <a:p>
                      <a:pPr>
                        <a:lnSpc>
                          <a:spcPct val="115000"/>
                        </a:lnSpc>
                        <a:spcAft>
                          <a:spcPts val="0"/>
                        </a:spcAft>
                      </a:pPr>
                      <a:endParaRPr lang="en-GB" sz="900" b="0" kern="1200" dirty="0">
                        <a:solidFill>
                          <a:schemeClr val="tx1"/>
                        </a:solidFill>
                        <a:effectLst/>
                        <a:latin typeface="Arial"/>
                        <a:ea typeface="+mn-ea"/>
                        <a:cs typeface="+mn-cs"/>
                      </a:endParaRPr>
                    </a:p>
                  </a:txBody>
                  <a:tcPr marL="68580" marR="68580" marT="0" marB="0"/>
                </a:tc>
                <a:extLst>
                  <a:ext uri="{0D108BD9-81ED-4DB2-BD59-A6C34878D82A}">
                    <a16:rowId xmlns:a16="http://schemas.microsoft.com/office/drawing/2014/main" val="3179790753"/>
                  </a:ext>
                </a:extLst>
              </a:tr>
            </a:tbl>
          </a:graphicData>
        </a:graphic>
      </p:graphicFrame>
      <p:sp>
        <p:nvSpPr>
          <p:cNvPr id="2" name="Slide Number Placeholder 1">
            <a:extLst>
              <a:ext uri="{FF2B5EF4-FFF2-40B4-BE49-F238E27FC236}">
                <a16:creationId xmlns:a16="http://schemas.microsoft.com/office/drawing/2014/main" id="{403485B8-79F8-48E2-ACCC-169AA7BE6AC7}"/>
              </a:ext>
            </a:extLst>
          </p:cNvPr>
          <p:cNvSpPr>
            <a:spLocks noGrp="1"/>
          </p:cNvSpPr>
          <p:nvPr>
            <p:ph type="sldNum" sz="quarter" idx="13"/>
            <p:custDataLst>
              <p:tags r:id="rId3"/>
            </p:custDataLst>
          </p:nvPr>
        </p:nvSpPr>
        <p:spPr/>
        <p:txBody>
          <a:bodyPr/>
          <a:lstStyle/>
          <a:p>
            <a:pPr algn="l"/>
            <a:fld id="{37B4438D-29B8-4FC7-9D64-F44FE400D0A9}" type="slidenum">
              <a:rPr lang="en-GB" smtClean="0"/>
              <a:pPr algn="l"/>
              <a:t>17</a:t>
            </a:fld>
            <a:endParaRPr lang="en-GB" dirty="0"/>
          </a:p>
        </p:txBody>
      </p:sp>
    </p:spTree>
    <p:custDataLst>
      <p:tags r:id="rId1"/>
    </p:custDataLst>
    <p:extLst>
      <p:ext uri="{BB962C8B-B14F-4D97-AF65-F5344CB8AC3E}">
        <p14:creationId xmlns:p14="http://schemas.microsoft.com/office/powerpoint/2010/main" val="533714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7331E2D-6C6F-4EF0-A0EA-A5761F05128A}"/>
              </a:ext>
            </a:extLst>
          </p:cNvPr>
          <p:cNvSpPr>
            <a:spLocks noGrp="1"/>
          </p:cNvSpPr>
          <p:nvPr>
            <p:ph type="title"/>
            <p:custDataLst>
              <p:tags r:id="rId2"/>
            </p:custDataLst>
          </p:nvPr>
        </p:nvSpPr>
        <p:spPr/>
        <p:txBody>
          <a:bodyPr/>
          <a:lstStyle/>
          <a:p>
            <a:r>
              <a:rPr lang="en-GB" sz="1800" dirty="0"/>
              <a:t>Law and regulations</a:t>
            </a:r>
          </a:p>
        </p:txBody>
      </p:sp>
      <p:sp>
        <p:nvSpPr>
          <p:cNvPr id="4" name="Content Placeholder 3">
            <a:extLst>
              <a:ext uri="{FF2B5EF4-FFF2-40B4-BE49-F238E27FC236}">
                <a16:creationId xmlns:a16="http://schemas.microsoft.com/office/drawing/2014/main" id="{30997933-79AC-42C4-9608-EF2B679D738B}"/>
              </a:ext>
            </a:extLst>
          </p:cNvPr>
          <p:cNvSpPr>
            <a:spLocks noGrp="1"/>
          </p:cNvSpPr>
          <p:nvPr>
            <p:ph sz="quarter" idx="14"/>
            <p:custDataLst>
              <p:tags r:id="rId3"/>
            </p:custDataLst>
          </p:nvPr>
        </p:nvSpPr>
        <p:spPr>
          <a:xfrm>
            <a:off x="500690" y="983475"/>
            <a:ext cx="8207375" cy="2949575"/>
          </a:xfrm>
        </p:spPr>
        <p:txBody>
          <a:bodyPr/>
          <a:lstStyle/>
          <a:p>
            <a:pPr marL="0" marR="90170" lvl="2" indent="0" defTabSz="914400">
              <a:spcBef>
                <a:spcPts val="400"/>
              </a:spcBef>
              <a:spcAft>
                <a:spcPts val="600"/>
              </a:spcAft>
              <a:buClr>
                <a:schemeClr val="bg2"/>
              </a:buClr>
              <a:buNone/>
            </a:pPr>
            <a:r>
              <a:rPr lang="en-GB" sz="1100" b="1" dirty="0">
                <a:solidFill>
                  <a:schemeClr val="accent1"/>
                </a:solidFill>
                <a:latin typeface="Arial" pitchFamily="34" charset="0"/>
                <a:cs typeface="Arial" pitchFamily="34" charset="0"/>
              </a:rPr>
              <a:t>Matters in relation to laws and regulations</a:t>
            </a:r>
          </a:p>
          <a:p>
            <a:r>
              <a:rPr lang="en-GB" sz="1000" dirty="0">
                <a:latin typeface="Arial" pitchFamily="34" charset="0"/>
                <a:cs typeface="Arial" pitchFamily="34" charset="0"/>
              </a:rPr>
              <a:t>ISA (UK) 250 requires us to consider the impact of laws and regulations in an audit of the financial statements.</a:t>
            </a:r>
          </a:p>
          <a:p>
            <a:r>
              <a:rPr lang="en-GB" sz="1000" dirty="0">
                <a:latin typeface="Arial" pitchFamily="34" charset="0"/>
                <a:cs typeface="Arial" pitchFamily="34" charset="0"/>
              </a:rPr>
              <a:t>Management, with the oversight of the Accounts and Audit Committee, is responsible for ensuring that Pendle Borough Council's operations are conducted in accordance with laws and regulations, including those that determine amounts in the financial statements. </a:t>
            </a:r>
          </a:p>
          <a:p>
            <a:r>
              <a:rPr lang="en-GB" sz="1000" dirty="0">
                <a:latin typeface="Arial" pitchFamily="34" charset="0"/>
                <a:cs typeface="Arial" pitchFamily="34" charset="0"/>
              </a:rPr>
              <a:t>As auditor, we are responsible for obtaining reasonable assurance that the financial statements are free from material misstatement due to fraud or error, taking into account the appropriate legal and regulatory framework. As part of our risk assessment procedures we are required to make inquiries of management and the Accounts and Audit Committee as to whether the body is in compliance with laws and regulations. Where we become aware of non-compliance or suspected non-compliance we need to gain an understanding of the non-compliance and the possible effect on the financial statements.</a:t>
            </a:r>
          </a:p>
          <a:p>
            <a:r>
              <a:rPr lang="en-GB" sz="1000" dirty="0">
                <a:latin typeface="Arial" pitchFamily="34" charset="0"/>
                <a:cs typeface="Arial" pitchFamily="34" charset="0"/>
              </a:rPr>
              <a:t>Risk assessment questions have been set out below together with responses from management.</a:t>
            </a:r>
          </a:p>
          <a:p>
            <a:pPr marL="0" marR="90170" lvl="2" indent="0" defTabSz="914400">
              <a:spcBef>
                <a:spcPts val="400"/>
              </a:spcBef>
              <a:spcAft>
                <a:spcPts val="0"/>
              </a:spcAft>
              <a:buClr>
                <a:schemeClr val="bg2"/>
              </a:buClr>
              <a:buNone/>
            </a:pPr>
            <a:endParaRPr lang="en-GB" sz="1100" b="1" dirty="0">
              <a:solidFill>
                <a:schemeClr val="accent1"/>
              </a:solidFill>
              <a:latin typeface="Arial" pitchFamily="34" charset="0"/>
              <a:cs typeface="Arial" pitchFamily="34" charset="0"/>
            </a:endParaRPr>
          </a:p>
          <a:p>
            <a:endParaRPr lang="en-GB" dirty="0"/>
          </a:p>
        </p:txBody>
      </p:sp>
      <p:sp>
        <p:nvSpPr>
          <p:cNvPr id="2" name="Slide Number Placeholder 1">
            <a:extLst>
              <a:ext uri="{FF2B5EF4-FFF2-40B4-BE49-F238E27FC236}">
                <a16:creationId xmlns:a16="http://schemas.microsoft.com/office/drawing/2014/main" id="{4BC5B471-720D-40BB-9CB8-E2B7BF49DC4D}"/>
              </a:ext>
            </a:extLst>
          </p:cNvPr>
          <p:cNvSpPr>
            <a:spLocks noGrp="1"/>
          </p:cNvSpPr>
          <p:nvPr>
            <p:ph type="sldNum" sz="quarter" idx="13"/>
          </p:nvPr>
        </p:nvSpPr>
        <p:spPr/>
        <p:txBody>
          <a:bodyPr/>
          <a:lstStyle/>
          <a:p>
            <a:pPr algn="l"/>
            <a:fld id="{37B4438D-29B8-4FC7-9D64-F44FE400D0A9}" type="slidenum">
              <a:rPr lang="en-GB" smtClean="0"/>
              <a:pPr algn="l"/>
              <a:t>18</a:t>
            </a:fld>
            <a:endParaRPr lang="en-GB" dirty="0"/>
          </a:p>
        </p:txBody>
      </p:sp>
    </p:spTree>
    <p:custDataLst>
      <p:tags r:id="rId1"/>
    </p:custDataLst>
    <p:extLst>
      <p:ext uri="{BB962C8B-B14F-4D97-AF65-F5344CB8AC3E}">
        <p14:creationId xmlns:p14="http://schemas.microsoft.com/office/powerpoint/2010/main" val="2266153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32959CD-0E3A-4B81-AB71-9EFDF988F294}"/>
              </a:ext>
            </a:extLst>
          </p:cNvPr>
          <p:cNvSpPr>
            <a:spLocks noGrp="1"/>
          </p:cNvSpPr>
          <p:nvPr>
            <p:ph type="title"/>
            <p:custDataLst>
              <p:tags r:id="rId2"/>
            </p:custDataLst>
          </p:nvPr>
        </p:nvSpPr>
        <p:spPr/>
        <p:txBody>
          <a:bodyPr/>
          <a:lstStyle/>
          <a:p>
            <a:r>
              <a:rPr lang="en-GB" sz="1800" dirty="0"/>
              <a:t>Impact of laws and regulations</a:t>
            </a:r>
          </a:p>
        </p:txBody>
      </p:sp>
      <p:graphicFrame>
        <p:nvGraphicFramePr>
          <p:cNvPr id="5" name="Content Placeholder 4">
            <a:extLst>
              <a:ext uri="{FF2B5EF4-FFF2-40B4-BE49-F238E27FC236}">
                <a16:creationId xmlns:a16="http://schemas.microsoft.com/office/drawing/2014/main" id="{60C54B96-1996-4F35-96A1-45B78BB5E3F7}"/>
              </a:ext>
            </a:extLst>
          </p:cNvPr>
          <p:cNvGraphicFramePr>
            <a:graphicFrameLocks noGrp="1"/>
          </p:cNvGraphicFramePr>
          <p:nvPr>
            <p:ph sz="quarter" idx="14"/>
            <p:extLst>
              <p:ext uri="{D42A27DB-BD31-4B8C-83A1-F6EECF244321}">
                <p14:modId xmlns:p14="http://schemas.microsoft.com/office/powerpoint/2010/main" val="3087933572"/>
              </p:ext>
            </p:extLst>
          </p:nvPr>
        </p:nvGraphicFramePr>
        <p:xfrm>
          <a:off x="406528" y="684437"/>
          <a:ext cx="8208000" cy="4053332"/>
        </p:xfrm>
        <a:graphic>
          <a:graphicData uri="http://schemas.openxmlformats.org/drawingml/2006/table">
            <a:tbl>
              <a:tblPr firstRow="1" bandRow="1">
                <a:tableStyleId>{5C22544A-7EE6-4342-B048-85BDC9FD1C3A}</a:tableStyleId>
              </a:tblPr>
              <a:tblGrid>
                <a:gridCol w="3374017">
                  <a:extLst>
                    <a:ext uri="{9D8B030D-6E8A-4147-A177-3AD203B41FA5}">
                      <a16:colId xmlns:a16="http://schemas.microsoft.com/office/drawing/2014/main" val="580827679"/>
                    </a:ext>
                  </a:extLst>
                </a:gridCol>
                <a:gridCol w="4833983">
                  <a:extLst>
                    <a:ext uri="{9D8B030D-6E8A-4147-A177-3AD203B41FA5}">
                      <a16:colId xmlns:a16="http://schemas.microsoft.com/office/drawing/2014/main" val="3595791505"/>
                    </a:ext>
                  </a:extLst>
                </a:gridCol>
              </a:tblGrid>
              <a:tr h="238380">
                <a:tc>
                  <a:txBody>
                    <a:bodyPr/>
                    <a:lstStyle/>
                    <a:p>
                      <a:r>
                        <a:rPr lang="en-GB" sz="1200" dirty="0"/>
                        <a:t>Question</a:t>
                      </a:r>
                    </a:p>
                  </a:txBody>
                  <a:tcPr/>
                </a:tc>
                <a:tc>
                  <a:txBody>
                    <a:bodyPr/>
                    <a:lstStyle/>
                    <a:p>
                      <a:r>
                        <a:rPr lang="en-GB" sz="1200" dirty="0"/>
                        <a:t>Management response</a:t>
                      </a:r>
                    </a:p>
                  </a:txBody>
                  <a:tcPr/>
                </a:tc>
                <a:extLst>
                  <a:ext uri="{0D108BD9-81ED-4DB2-BD59-A6C34878D82A}">
                    <a16:rowId xmlns:a16="http://schemas.microsoft.com/office/drawing/2014/main" val="753184582"/>
                  </a:ext>
                </a:extLst>
              </a:tr>
              <a:tr h="1165413">
                <a:tc>
                  <a:txBody>
                    <a:bodyPr/>
                    <a:lstStyle/>
                    <a:p>
                      <a:pPr marL="0" marR="0" lvl="0" indent="0" algn="l" defTabSz="1266984" rtl="0" eaLnBrk="1" fontAlgn="auto" latinLnBrk="0" hangingPunct="1">
                        <a:lnSpc>
                          <a:spcPct val="115000"/>
                        </a:lnSpc>
                        <a:spcBef>
                          <a:spcPts val="0"/>
                        </a:spcBef>
                        <a:spcAft>
                          <a:spcPts val="0"/>
                        </a:spcAft>
                        <a:buClrTx/>
                        <a:buSzTx/>
                        <a:buFontTx/>
                        <a:buNone/>
                        <a:tabLst/>
                        <a:defRPr/>
                      </a:pPr>
                      <a:r>
                        <a:rPr lang="en-GB" sz="900" i="0" kern="1200" dirty="0">
                          <a:solidFill>
                            <a:schemeClr val="tx1">
                              <a:lumMod val="100000"/>
                            </a:schemeClr>
                          </a:solidFill>
                          <a:effectLst/>
                          <a:latin typeface="Arial" pitchFamily="34" charset="0"/>
                          <a:ea typeface="+mn-ea"/>
                          <a:cs typeface="Arial" pitchFamily="34" charset="0"/>
                        </a:rPr>
                        <a:t>1. How does management gain assurance that all relevant laws and regulations have been complied with?</a:t>
                      </a:r>
                    </a:p>
                    <a:p>
                      <a:pPr marL="0" marR="0" lvl="0" indent="0" algn="l" defTabSz="1266984" rtl="0" eaLnBrk="1" fontAlgn="auto" latinLnBrk="0" hangingPunct="1">
                        <a:lnSpc>
                          <a:spcPct val="115000"/>
                        </a:lnSpc>
                        <a:spcBef>
                          <a:spcPts val="0"/>
                        </a:spcBef>
                        <a:spcAft>
                          <a:spcPts val="0"/>
                        </a:spcAft>
                        <a:buClrTx/>
                        <a:buSzTx/>
                        <a:buFontTx/>
                        <a:buNone/>
                        <a:tabLst/>
                        <a:defRPr/>
                      </a:pPr>
                      <a:endParaRPr lang="en-GB" sz="900" i="0" kern="1200" dirty="0">
                        <a:solidFill>
                          <a:schemeClr val="tx1">
                            <a:lumMod val="100000"/>
                          </a:schemeClr>
                        </a:solidFill>
                        <a:effectLst/>
                        <a:latin typeface="Arial" pitchFamily="34" charset="0"/>
                        <a:ea typeface="+mn-ea"/>
                        <a:cs typeface="Arial" pitchFamily="34" charset="0"/>
                      </a:endParaRPr>
                    </a:p>
                    <a:p>
                      <a:pPr marL="0" marR="0" lvl="0" indent="0" algn="l" defTabSz="1266984" rtl="0" eaLnBrk="1" fontAlgn="auto" latinLnBrk="0" hangingPunct="1">
                        <a:lnSpc>
                          <a:spcPct val="115000"/>
                        </a:lnSpc>
                        <a:spcBef>
                          <a:spcPts val="0"/>
                        </a:spcBef>
                        <a:spcAft>
                          <a:spcPts val="0"/>
                        </a:spcAft>
                        <a:buClrTx/>
                        <a:buSzTx/>
                        <a:buFontTx/>
                        <a:buNone/>
                        <a:tabLst/>
                        <a:defRPr/>
                      </a:pPr>
                      <a:endParaRPr lang="en-GB" sz="900" i="0" kern="1200" dirty="0">
                        <a:solidFill>
                          <a:schemeClr val="tx1">
                            <a:lumMod val="100000"/>
                          </a:schemeClr>
                        </a:solidFill>
                        <a:effectLst/>
                        <a:latin typeface="Arial" pitchFamily="34" charset="0"/>
                        <a:ea typeface="+mn-ea"/>
                        <a:cs typeface="Arial" pitchFamily="34" charset="0"/>
                      </a:endParaRPr>
                    </a:p>
                    <a:p>
                      <a:pPr marL="0" marR="0" lvl="0" indent="0" algn="l" defTabSz="1266984" rtl="0" eaLnBrk="1" fontAlgn="auto" latinLnBrk="0" hangingPunct="1">
                        <a:lnSpc>
                          <a:spcPct val="115000"/>
                        </a:lnSpc>
                        <a:spcBef>
                          <a:spcPts val="0"/>
                        </a:spcBef>
                        <a:spcAft>
                          <a:spcPts val="0"/>
                        </a:spcAft>
                        <a:buClrTx/>
                        <a:buSzTx/>
                        <a:buFontTx/>
                        <a:buNone/>
                        <a:tabLst/>
                        <a:defRPr/>
                      </a:pPr>
                      <a:r>
                        <a:rPr lang="en-GB" sz="900" i="0" kern="1200" dirty="0">
                          <a:solidFill>
                            <a:schemeClr val="tx1">
                              <a:lumMod val="100000"/>
                            </a:schemeClr>
                          </a:solidFill>
                          <a:effectLst/>
                          <a:latin typeface="Arial" pitchFamily="34" charset="0"/>
                          <a:ea typeface="+mn-ea"/>
                          <a:cs typeface="Arial" pitchFamily="34" charset="0"/>
                        </a:rPr>
                        <a:t>What arrangements does </a:t>
                      </a:r>
                      <a:r>
                        <a:rPr lang="en-GB" sz="900" dirty="0">
                          <a:solidFill>
                            <a:schemeClr val="tx1">
                              <a:lumMod val="100000"/>
                            </a:schemeClr>
                          </a:solidFill>
                          <a:latin typeface="Arial" pitchFamily="34" charset="0"/>
                          <a:cs typeface="Arial" pitchFamily="34" charset="0"/>
                        </a:rPr>
                        <a:t>Pendle Borough Council</a:t>
                      </a:r>
                      <a:r>
                        <a:rPr lang="en-GB" sz="900" i="0" kern="1200" dirty="0">
                          <a:solidFill>
                            <a:schemeClr val="tx1">
                              <a:lumMod val="100000"/>
                            </a:schemeClr>
                          </a:solidFill>
                          <a:effectLst/>
                          <a:latin typeface="Arial" pitchFamily="34" charset="0"/>
                          <a:ea typeface="+mn-ea"/>
                          <a:cs typeface="Arial" pitchFamily="34" charset="0"/>
                        </a:rPr>
                        <a:t> have in place to prevent and detect non-compliance with laws and regulations?</a:t>
                      </a:r>
                    </a:p>
                    <a:p>
                      <a:pPr marL="0" marR="0" lvl="0" indent="0" algn="l" defTabSz="1266984" rtl="0" eaLnBrk="1" fontAlgn="auto" latinLnBrk="0" hangingPunct="1">
                        <a:lnSpc>
                          <a:spcPct val="115000"/>
                        </a:lnSpc>
                        <a:spcBef>
                          <a:spcPts val="0"/>
                        </a:spcBef>
                        <a:spcAft>
                          <a:spcPts val="0"/>
                        </a:spcAft>
                        <a:buClrTx/>
                        <a:buSzTx/>
                        <a:buFontTx/>
                        <a:buNone/>
                        <a:tabLst/>
                        <a:defRPr/>
                      </a:pPr>
                      <a:r>
                        <a:rPr lang="en-GB" sz="900" i="0" kern="1200" dirty="0">
                          <a:solidFill>
                            <a:schemeClr val="tx1">
                              <a:lumMod val="100000"/>
                            </a:schemeClr>
                          </a:solidFill>
                          <a:effectLst/>
                          <a:latin typeface="Arial" pitchFamily="34" charset="0"/>
                          <a:ea typeface="+mn-ea"/>
                          <a:cs typeface="Arial" pitchFamily="34" charset="0"/>
                        </a:rPr>
                        <a:t> </a:t>
                      </a:r>
                    </a:p>
                    <a:p>
                      <a:pPr marL="0" marR="0" lvl="0" indent="0" algn="l" defTabSz="1266984" rtl="0" eaLnBrk="1" fontAlgn="auto" latinLnBrk="0" hangingPunct="1">
                        <a:lnSpc>
                          <a:spcPct val="115000"/>
                        </a:lnSpc>
                        <a:spcBef>
                          <a:spcPts val="0"/>
                        </a:spcBef>
                        <a:spcAft>
                          <a:spcPts val="0"/>
                        </a:spcAft>
                        <a:buClrTx/>
                        <a:buSzTx/>
                        <a:buFontTx/>
                        <a:buNone/>
                        <a:tabLst/>
                        <a:defRPr/>
                      </a:pPr>
                      <a:endParaRPr lang="en-GB" sz="900" i="0" kern="1200" dirty="0">
                        <a:solidFill>
                          <a:schemeClr val="tx1">
                            <a:lumMod val="100000"/>
                          </a:schemeClr>
                        </a:solidFill>
                        <a:effectLst/>
                        <a:latin typeface="Arial" pitchFamily="34" charset="0"/>
                        <a:ea typeface="+mn-ea"/>
                        <a:cs typeface="Arial" pitchFamily="34" charset="0"/>
                      </a:endParaRPr>
                    </a:p>
                    <a:p>
                      <a:pPr marL="0" marR="0" lvl="0" indent="0" algn="l" defTabSz="1266984" rtl="0" eaLnBrk="1" fontAlgn="auto" latinLnBrk="0" hangingPunct="1">
                        <a:lnSpc>
                          <a:spcPct val="115000"/>
                        </a:lnSpc>
                        <a:spcBef>
                          <a:spcPts val="0"/>
                        </a:spcBef>
                        <a:spcAft>
                          <a:spcPts val="0"/>
                        </a:spcAft>
                        <a:buClrTx/>
                        <a:buSzTx/>
                        <a:buFontTx/>
                        <a:buNone/>
                        <a:tabLst/>
                        <a:defRPr/>
                      </a:pPr>
                      <a:endParaRPr lang="en-GB" sz="900" i="0" kern="1200" dirty="0">
                        <a:solidFill>
                          <a:schemeClr val="tx1">
                            <a:lumMod val="100000"/>
                          </a:schemeClr>
                        </a:solidFill>
                        <a:effectLst/>
                        <a:latin typeface="Arial" pitchFamily="34" charset="0"/>
                        <a:ea typeface="+mn-ea"/>
                        <a:cs typeface="Arial" pitchFamily="34" charset="0"/>
                      </a:endParaRPr>
                    </a:p>
                    <a:p>
                      <a:pPr marL="0" marR="0" lvl="0" indent="0" algn="l" defTabSz="1266984" rtl="0" eaLnBrk="1" fontAlgn="auto" latinLnBrk="0" hangingPunct="1">
                        <a:lnSpc>
                          <a:spcPct val="115000"/>
                        </a:lnSpc>
                        <a:spcBef>
                          <a:spcPts val="0"/>
                        </a:spcBef>
                        <a:spcAft>
                          <a:spcPts val="0"/>
                        </a:spcAft>
                        <a:buClrTx/>
                        <a:buSzTx/>
                        <a:buFontTx/>
                        <a:buNone/>
                        <a:tabLst/>
                        <a:defRPr/>
                      </a:pPr>
                      <a:r>
                        <a:rPr lang="en-GB" sz="900" i="0" kern="1200" dirty="0">
                          <a:solidFill>
                            <a:schemeClr val="tx1">
                              <a:lumMod val="100000"/>
                            </a:schemeClr>
                          </a:solidFill>
                          <a:effectLst/>
                          <a:latin typeface="Arial" pitchFamily="34" charset="0"/>
                          <a:ea typeface="+mn-ea"/>
                          <a:cs typeface="Arial" pitchFamily="34" charset="0"/>
                        </a:rPr>
                        <a:t>Are you aware of any changes to the Council’s regulatory environment that may have a significant impact on the Council’s financial statements?</a:t>
                      </a:r>
                    </a:p>
                  </a:txBody>
                  <a:tcPr marL="68580" marR="68580" marT="0" marB="0"/>
                </a:tc>
                <a:tc>
                  <a:txBody>
                    <a:bodyPr/>
                    <a:lstStyle/>
                    <a:p>
                      <a:pPr marL="0" algn="l" defTabSz="1266984" rtl="0" eaLnBrk="1" latinLnBrk="0" hangingPunct="1"/>
                      <a:r>
                        <a:rPr lang="en-GB" sz="900" dirty="0"/>
                        <a:t>The Council has an approved Constitution that sets out the roles, responsibilities and functions of the Council, its Committees, Councillors and Officers. The Constitution is reviewed on a regular basis and its operation is reviewed as part of the Local Code of Corporate Governance.</a:t>
                      </a:r>
                    </a:p>
                    <a:p>
                      <a:pPr marL="0" algn="l" defTabSz="1266984" rtl="0" eaLnBrk="1" latinLnBrk="0" hangingPunct="1"/>
                      <a:endParaRPr lang="en-GB" sz="900" i="0" kern="1200" dirty="0">
                        <a:solidFill>
                          <a:schemeClr val="tx1"/>
                        </a:solidFill>
                        <a:effectLst/>
                        <a:latin typeface="Arial" pitchFamily="34" charset="0"/>
                        <a:ea typeface="+mn-ea"/>
                        <a:cs typeface="Arial" pitchFamily="34" charset="0"/>
                      </a:endParaRPr>
                    </a:p>
                    <a:p>
                      <a:pPr marL="0" algn="l" defTabSz="1266984" rtl="0" eaLnBrk="1" latinLnBrk="0" hangingPunct="1"/>
                      <a:r>
                        <a:rPr lang="en-GB" sz="900" dirty="0"/>
                        <a:t>The Council has designated the Head of Legal and Democratic Services as the Council’s Monitoring Officer. The Monitoring Officer has access to all reports (indeed is consulted on all reports) that are considered by Management Team, Committees and Council. The Legal manager is the Deputy Monitoring Officer. Where appropriate, the Monitoring Officer and Services Heads will obtain external advice on matters that will be used to inform advice given to Council and/or Committees.</a:t>
                      </a:r>
                      <a:endParaRPr lang="en-GB" sz="900" i="0" kern="1200" dirty="0">
                        <a:solidFill>
                          <a:schemeClr val="tx1"/>
                        </a:solidFill>
                        <a:effectLst/>
                        <a:latin typeface="Arial" pitchFamily="34" charset="0"/>
                        <a:ea typeface="+mn-ea"/>
                        <a:cs typeface="Arial" pitchFamily="34" charset="0"/>
                      </a:endParaRPr>
                    </a:p>
                    <a:p>
                      <a:pPr marL="0" algn="l" defTabSz="1266984" rtl="0" eaLnBrk="1" latinLnBrk="0" hangingPunct="1"/>
                      <a:endParaRPr lang="en-GB" sz="900" i="0" kern="1200" dirty="0">
                        <a:solidFill>
                          <a:schemeClr val="tx1"/>
                        </a:solidFill>
                        <a:effectLst/>
                        <a:latin typeface="Arial" pitchFamily="34" charset="0"/>
                        <a:ea typeface="+mn-ea"/>
                        <a:cs typeface="Arial" pitchFamily="34" charset="0"/>
                      </a:endParaRPr>
                    </a:p>
                    <a:p>
                      <a:pPr marL="0" algn="l" defTabSz="1266984" rtl="0" eaLnBrk="1" latinLnBrk="0" hangingPunct="1"/>
                      <a:r>
                        <a:rPr lang="en-GB" sz="900" dirty="0"/>
                        <a:t>There are no known changes in the regulatory environment that may have a significant impact on the Council’s Financial Statements.</a:t>
                      </a:r>
                      <a:endParaRPr lang="en-GB" sz="900" i="0" kern="1200" dirty="0">
                        <a:solidFill>
                          <a:schemeClr val="tx1"/>
                        </a:solidFill>
                        <a:effectLst/>
                        <a:latin typeface="Arial" pitchFamily="34" charset="0"/>
                        <a:ea typeface="+mn-ea"/>
                        <a:cs typeface="Arial" pitchFamily="34" charset="0"/>
                      </a:endParaRPr>
                    </a:p>
                    <a:p>
                      <a:pPr marL="0" algn="l" defTabSz="1266984" rtl="0" eaLnBrk="1" latinLnBrk="0" hangingPunct="1"/>
                      <a:endParaRPr lang="en-GB" sz="900" i="0" kern="1200" dirty="0">
                        <a:solidFill>
                          <a:schemeClr val="tx1"/>
                        </a:solidFill>
                        <a:effectLst/>
                        <a:latin typeface="Arial" pitchFamily="34" charset="0"/>
                        <a:ea typeface="+mn-ea"/>
                        <a:cs typeface="Arial" pitchFamily="34" charset="0"/>
                      </a:endParaRPr>
                    </a:p>
                  </a:txBody>
                  <a:tcPr marL="68580" marR="68580" marT="0" marB="0"/>
                </a:tc>
                <a:extLst>
                  <a:ext uri="{0D108BD9-81ED-4DB2-BD59-A6C34878D82A}">
                    <a16:rowId xmlns:a16="http://schemas.microsoft.com/office/drawing/2014/main" val="3072921867"/>
                  </a:ext>
                </a:extLst>
              </a:tr>
              <a:tr h="652857">
                <a:tc>
                  <a:txBody>
                    <a:bodyPr/>
                    <a:lstStyle/>
                    <a:p>
                      <a:pPr>
                        <a:lnSpc>
                          <a:spcPct val="115000"/>
                        </a:lnSpc>
                        <a:spcAft>
                          <a:spcPts val="0"/>
                        </a:spcAft>
                      </a:pPr>
                      <a:r>
                        <a:rPr lang="en-GB" sz="900" i="0" kern="1200" dirty="0">
                          <a:solidFill>
                            <a:schemeClr val="tx1">
                              <a:lumMod val="100000"/>
                            </a:schemeClr>
                          </a:solidFill>
                          <a:effectLst/>
                          <a:latin typeface="Arial" pitchFamily="34" charset="0"/>
                          <a:ea typeface="+mn-ea"/>
                          <a:cs typeface="Arial" pitchFamily="34" charset="0"/>
                        </a:rPr>
                        <a:t>2. How is the Accounts and Audit Committee</a:t>
                      </a:r>
                      <a:r>
                        <a:rPr lang="en-GB" sz="900" dirty="0">
                          <a:solidFill>
                            <a:schemeClr val="tx1">
                              <a:lumMod val="100000"/>
                            </a:schemeClr>
                          </a:solidFill>
                          <a:latin typeface="Arial" pitchFamily="34" charset="0"/>
                          <a:cs typeface="Arial" pitchFamily="34" charset="0"/>
                        </a:rPr>
                        <a:t> </a:t>
                      </a:r>
                      <a:r>
                        <a:rPr lang="en-GB" sz="900" i="0" kern="1200" dirty="0">
                          <a:solidFill>
                            <a:schemeClr val="tx1">
                              <a:lumMod val="100000"/>
                            </a:schemeClr>
                          </a:solidFill>
                          <a:effectLst/>
                          <a:latin typeface="Arial" pitchFamily="34" charset="0"/>
                          <a:ea typeface="+mn-ea"/>
                          <a:cs typeface="Arial" pitchFamily="34" charset="0"/>
                        </a:rPr>
                        <a:t>provided with assurance that all relevant laws and regulations have been complied with?</a:t>
                      </a:r>
                    </a:p>
                  </a:txBody>
                  <a:tcPr marL="68580" marR="68580" marT="0" marB="0"/>
                </a:tc>
                <a:tc>
                  <a:txBody>
                    <a:bodyPr/>
                    <a:lstStyle/>
                    <a:p>
                      <a:pPr algn="just">
                        <a:lnSpc>
                          <a:spcPct val="115000"/>
                        </a:lnSpc>
                        <a:spcAft>
                          <a:spcPts val="0"/>
                        </a:spcAft>
                      </a:pPr>
                      <a:r>
                        <a:rPr lang="en-GB" sz="900" i="0" kern="1200" dirty="0">
                          <a:solidFill>
                            <a:schemeClr val="tx1"/>
                          </a:solidFill>
                          <a:effectLst/>
                          <a:latin typeface="Arial" pitchFamily="34" charset="0"/>
                          <a:ea typeface="+mn-ea"/>
                          <a:cs typeface="Arial" pitchFamily="34" charset="0"/>
                        </a:rPr>
                        <a:t>T</a:t>
                      </a:r>
                      <a:r>
                        <a:rPr lang="en-GB" sz="900" dirty="0"/>
                        <a:t>he Accounts and Audit Committee receive regular reports on the Council’s governance arrangements as they operate within the context of the CIPFA/Solace Corporate Governance Framework.</a:t>
                      </a:r>
                    </a:p>
                    <a:p>
                      <a:pPr algn="just">
                        <a:lnSpc>
                          <a:spcPct val="115000"/>
                        </a:lnSpc>
                        <a:spcAft>
                          <a:spcPts val="0"/>
                        </a:spcAft>
                      </a:pPr>
                      <a:r>
                        <a:rPr lang="en-GB" sz="900" dirty="0"/>
                        <a:t>At least annually, the Council undertakes a review of its Governance arrangements, including compliance with laws and regulations. The Local Code of Corporate Governance is reviewed on a quarterly basis and any changes/updates are reported to the Committee. Annually, the Council provides a letter of representation to the External Auditors providing the basis on which various matters have been considered in the context of the financial statements. Senior Managers, including the Monitoring Officer and the in-house Solicitor, are each asked to confirm the representations to the Director of Resources before the Council’s letter of representations is signed off by the Accounts and Audit Committee.</a:t>
                      </a:r>
                      <a:endParaRPr lang="en-GB" sz="900" i="0" kern="1200" dirty="0">
                        <a:solidFill>
                          <a:schemeClr val="tx1"/>
                        </a:solidFill>
                        <a:effectLst/>
                        <a:latin typeface="Arial" pitchFamily="34" charset="0"/>
                        <a:ea typeface="+mn-ea"/>
                        <a:cs typeface="Arial" pitchFamily="34" charset="0"/>
                      </a:endParaRPr>
                    </a:p>
                  </a:txBody>
                  <a:tcPr marL="68580" marR="68580" marT="0" marB="0"/>
                </a:tc>
                <a:extLst>
                  <a:ext uri="{0D108BD9-81ED-4DB2-BD59-A6C34878D82A}">
                    <a16:rowId xmlns:a16="http://schemas.microsoft.com/office/drawing/2014/main" val="911631979"/>
                  </a:ext>
                </a:extLst>
              </a:tr>
            </a:tbl>
          </a:graphicData>
        </a:graphic>
      </p:graphicFrame>
      <p:sp>
        <p:nvSpPr>
          <p:cNvPr id="2" name="Slide Number Placeholder 1">
            <a:extLst>
              <a:ext uri="{FF2B5EF4-FFF2-40B4-BE49-F238E27FC236}">
                <a16:creationId xmlns:a16="http://schemas.microsoft.com/office/drawing/2014/main" id="{7748100A-E640-410D-A499-825053285B6E}"/>
              </a:ext>
            </a:extLst>
          </p:cNvPr>
          <p:cNvSpPr>
            <a:spLocks noGrp="1"/>
          </p:cNvSpPr>
          <p:nvPr>
            <p:ph type="sldNum" sz="quarter" idx="13"/>
            <p:custDataLst>
              <p:tags r:id="rId3"/>
            </p:custDataLst>
          </p:nvPr>
        </p:nvSpPr>
        <p:spPr/>
        <p:txBody>
          <a:bodyPr/>
          <a:lstStyle/>
          <a:p>
            <a:pPr algn="l"/>
            <a:fld id="{37B4438D-29B8-4FC7-9D64-F44FE400D0A9}" type="slidenum">
              <a:rPr lang="en-GB" smtClean="0"/>
              <a:pPr algn="l"/>
              <a:t>19</a:t>
            </a:fld>
            <a:endParaRPr lang="en-GB" dirty="0"/>
          </a:p>
        </p:txBody>
      </p:sp>
    </p:spTree>
    <p:custDataLst>
      <p:tags r:id="rId1"/>
    </p:custDataLst>
    <p:extLst>
      <p:ext uri="{BB962C8B-B14F-4D97-AF65-F5344CB8AC3E}">
        <p14:creationId xmlns:p14="http://schemas.microsoft.com/office/powerpoint/2010/main" val="3715035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3">
            <a:extLst>
              <a:ext uri="{FF2B5EF4-FFF2-40B4-BE49-F238E27FC236}">
                <a16:creationId xmlns:a16="http://schemas.microsoft.com/office/drawing/2014/main" id="{EF606530-FDFB-4D10-812A-23D3C33BC3AE}"/>
              </a:ext>
            </a:extLst>
          </p:cNvPr>
          <p:cNvSpPr>
            <a:spLocks noGrp="1"/>
          </p:cNvSpPr>
          <p:nvPr>
            <p:ph sz="quarter" idx="14"/>
            <p:custDataLst>
              <p:tags r:id="rId2"/>
            </p:custDataLst>
          </p:nvPr>
        </p:nvSpPr>
        <p:spPr>
          <a:xfrm>
            <a:off x="3327991" y="3009014"/>
            <a:ext cx="5347697" cy="1434399"/>
          </a:xfrm>
        </p:spPr>
        <p:txBody>
          <a:bodyPr/>
          <a:lstStyle/>
          <a:p>
            <a:pPr marL="0" lvl="1" indent="0">
              <a:buNone/>
            </a:pPr>
            <a:r>
              <a:rPr lang="en-GB" sz="1000" dirty="0"/>
              <a:t>The contents of this report relate only to the matters which have come to our attention, which we believe need to be reported to you as part of our audit process.  It is not a comprehensive record of all the relevant matters, which may be subject to change, and in particular we cannot be held responsible to you for reporting all of the risks which may affect your business or any weaknesses in your internal controls.  This report has been prepared solely for your benefit and should not be quoted in whole or in part without our prior written consent. We do not accept any responsibility for any loss occasioned to any third party acting, or refraining from acting on the basis of the content of this report, as this report was not prepared for, nor intended for, any other purpose.</a:t>
            </a:r>
          </a:p>
        </p:txBody>
      </p:sp>
      <p:sp>
        <p:nvSpPr>
          <p:cNvPr id="2" name="Slide Number Placeholder 1">
            <a:extLst>
              <a:ext uri="{FF2B5EF4-FFF2-40B4-BE49-F238E27FC236}">
                <a16:creationId xmlns:a16="http://schemas.microsoft.com/office/drawing/2014/main" id="{6ECAE1A4-5B55-4339-8A11-FE9D354D59FA}"/>
              </a:ext>
            </a:extLst>
          </p:cNvPr>
          <p:cNvSpPr>
            <a:spLocks noGrp="1"/>
          </p:cNvSpPr>
          <p:nvPr>
            <p:ph type="sldNum" sz="quarter" idx="13"/>
          </p:nvPr>
        </p:nvSpPr>
        <p:spPr/>
        <p:txBody>
          <a:bodyPr/>
          <a:lstStyle/>
          <a:p>
            <a:pPr algn="l"/>
            <a:fld id="{37B4438D-29B8-4FC7-9D64-F44FE400D0A9}" type="slidenum">
              <a:rPr lang="en-GB" smtClean="0"/>
              <a:pPr algn="l"/>
              <a:t>2</a:t>
            </a:fld>
            <a:endParaRPr lang="en-GB" dirty="0"/>
          </a:p>
        </p:txBody>
      </p:sp>
    </p:spTree>
    <p:custDataLst>
      <p:tags r:id="rId1"/>
    </p:custDataLst>
    <p:extLst>
      <p:ext uri="{BB962C8B-B14F-4D97-AF65-F5344CB8AC3E}">
        <p14:creationId xmlns:p14="http://schemas.microsoft.com/office/powerpoint/2010/main" val="25940448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32959CD-0E3A-4B81-AB71-9EFDF988F294}"/>
              </a:ext>
            </a:extLst>
          </p:cNvPr>
          <p:cNvSpPr>
            <a:spLocks noGrp="1"/>
          </p:cNvSpPr>
          <p:nvPr>
            <p:ph type="title"/>
            <p:custDataLst>
              <p:tags r:id="rId2"/>
            </p:custDataLst>
          </p:nvPr>
        </p:nvSpPr>
        <p:spPr/>
        <p:txBody>
          <a:bodyPr/>
          <a:lstStyle/>
          <a:p>
            <a:r>
              <a:rPr lang="en-GB" sz="1800" dirty="0"/>
              <a:t>Impact of laws and regulations</a:t>
            </a:r>
          </a:p>
        </p:txBody>
      </p:sp>
      <p:graphicFrame>
        <p:nvGraphicFramePr>
          <p:cNvPr id="5" name="Content Placeholder 4">
            <a:extLst>
              <a:ext uri="{FF2B5EF4-FFF2-40B4-BE49-F238E27FC236}">
                <a16:creationId xmlns:a16="http://schemas.microsoft.com/office/drawing/2014/main" id="{60C54B96-1996-4F35-96A1-45B78BB5E3F7}"/>
              </a:ext>
            </a:extLst>
          </p:cNvPr>
          <p:cNvGraphicFramePr>
            <a:graphicFrameLocks noGrp="1"/>
          </p:cNvGraphicFramePr>
          <p:nvPr>
            <p:ph sz="quarter" idx="14"/>
            <p:extLst>
              <p:ext uri="{D42A27DB-BD31-4B8C-83A1-F6EECF244321}">
                <p14:modId xmlns:p14="http://schemas.microsoft.com/office/powerpoint/2010/main" val="3017553884"/>
              </p:ext>
            </p:extLst>
          </p:nvPr>
        </p:nvGraphicFramePr>
        <p:xfrm>
          <a:off x="468000" y="840147"/>
          <a:ext cx="8208000" cy="3580882"/>
        </p:xfrm>
        <a:graphic>
          <a:graphicData uri="http://schemas.openxmlformats.org/drawingml/2006/table">
            <a:tbl>
              <a:tblPr firstRow="1" bandRow="1">
                <a:tableStyleId>{5C22544A-7EE6-4342-B048-85BDC9FD1C3A}</a:tableStyleId>
              </a:tblPr>
              <a:tblGrid>
                <a:gridCol w="2773394">
                  <a:extLst>
                    <a:ext uri="{9D8B030D-6E8A-4147-A177-3AD203B41FA5}">
                      <a16:colId xmlns:a16="http://schemas.microsoft.com/office/drawing/2014/main" val="580827679"/>
                    </a:ext>
                  </a:extLst>
                </a:gridCol>
                <a:gridCol w="5434606">
                  <a:extLst>
                    <a:ext uri="{9D8B030D-6E8A-4147-A177-3AD203B41FA5}">
                      <a16:colId xmlns:a16="http://schemas.microsoft.com/office/drawing/2014/main" val="3595791505"/>
                    </a:ext>
                  </a:extLst>
                </a:gridCol>
              </a:tblGrid>
              <a:tr h="238380">
                <a:tc>
                  <a:txBody>
                    <a:bodyPr/>
                    <a:lstStyle/>
                    <a:p>
                      <a:r>
                        <a:rPr lang="en-GB" sz="1200" dirty="0"/>
                        <a:t>Question</a:t>
                      </a:r>
                    </a:p>
                  </a:txBody>
                  <a:tcPr/>
                </a:tc>
                <a:tc>
                  <a:txBody>
                    <a:bodyPr/>
                    <a:lstStyle/>
                    <a:p>
                      <a:r>
                        <a:rPr lang="en-GB" sz="1200" dirty="0"/>
                        <a:t>Management response</a:t>
                      </a:r>
                    </a:p>
                  </a:txBody>
                  <a:tcPr/>
                </a:tc>
                <a:extLst>
                  <a:ext uri="{0D108BD9-81ED-4DB2-BD59-A6C34878D82A}">
                    <a16:rowId xmlns:a16="http://schemas.microsoft.com/office/drawing/2014/main" val="753184582"/>
                  </a:ext>
                </a:extLst>
              </a:tr>
              <a:tr h="641472">
                <a:tc>
                  <a:txBody>
                    <a:bodyPr/>
                    <a:lstStyle/>
                    <a:p>
                      <a:pPr>
                        <a:lnSpc>
                          <a:spcPct val="115000"/>
                        </a:lnSpc>
                        <a:spcAft>
                          <a:spcPts val="0"/>
                        </a:spcAft>
                      </a:pPr>
                      <a:r>
                        <a:rPr lang="en-GB" sz="900" i="0" kern="1200" dirty="0">
                          <a:solidFill>
                            <a:schemeClr val="tx1"/>
                          </a:solidFill>
                          <a:effectLst/>
                          <a:latin typeface="Arial" pitchFamily="34" charset="0"/>
                          <a:ea typeface="+mn-ea"/>
                          <a:cs typeface="Arial" pitchFamily="34" charset="0"/>
                        </a:rPr>
                        <a:t>3. Have there been any instances of non-compliance or suspected non-compliance with laws and regulation since 1 April 2022 with an on-going impact on the 2022/23 financial statements? If so, please provide details</a:t>
                      </a:r>
                    </a:p>
                  </a:txBody>
                  <a:tcPr marL="68580" marR="68580" marT="0" marB="0"/>
                </a:tc>
                <a:tc>
                  <a:txBody>
                    <a:bodyPr/>
                    <a:lstStyle/>
                    <a:p>
                      <a:endParaRPr lang="en-GB" sz="900" i="0" kern="1200" dirty="0">
                        <a:solidFill>
                          <a:schemeClr val="tx1"/>
                        </a:solidFill>
                        <a:effectLst/>
                        <a:latin typeface="Arial" pitchFamily="34" charset="0"/>
                        <a:ea typeface="+mn-ea"/>
                        <a:cs typeface="Arial" pitchFamily="34" charset="0"/>
                      </a:endParaRPr>
                    </a:p>
                    <a:p>
                      <a:r>
                        <a:rPr lang="en-GB" sz="900" i="0" kern="1200" dirty="0">
                          <a:solidFill>
                            <a:schemeClr val="tx1"/>
                          </a:solidFill>
                          <a:effectLst/>
                          <a:latin typeface="Arial" pitchFamily="34" charset="0"/>
                          <a:ea typeface="+mn-ea"/>
                          <a:cs typeface="Arial" pitchFamily="34" charset="0"/>
                        </a:rPr>
                        <a:t>N</a:t>
                      </a:r>
                      <a:r>
                        <a:rPr lang="en-GB" sz="900" dirty="0"/>
                        <a:t>one that are known. </a:t>
                      </a:r>
                      <a:endParaRPr lang="en-GB" sz="900" i="0" kern="1200" dirty="0">
                        <a:solidFill>
                          <a:schemeClr val="tx1"/>
                        </a:solidFill>
                        <a:effectLst/>
                        <a:latin typeface="Arial" pitchFamily="34" charset="0"/>
                        <a:ea typeface="+mn-ea"/>
                        <a:cs typeface="Arial" pitchFamily="34" charset="0"/>
                      </a:endParaRPr>
                    </a:p>
                    <a:p>
                      <a:endParaRPr lang="en-GB" sz="900" i="0" kern="1200" dirty="0">
                        <a:solidFill>
                          <a:schemeClr val="tx1"/>
                        </a:solidFill>
                        <a:effectLst/>
                        <a:latin typeface="Arial" pitchFamily="34" charset="0"/>
                        <a:ea typeface="+mn-ea"/>
                        <a:cs typeface="Arial" pitchFamily="34" charset="0"/>
                      </a:endParaRPr>
                    </a:p>
                    <a:p>
                      <a:endParaRPr lang="en-GB" sz="900" i="0" kern="1200" dirty="0">
                        <a:solidFill>
                          <a:schemeClr val="tx1"/>
                        </a:solidFill>
                        <a:effectLst/>
                        <a:latin typeface="Arial" pitchFamily="34" charset="0"/>
                        <a:ea typeface="+mn-ea"/>
                        <a:cs typeface="Arial" pitchFamily="34" charset="0"/>
                      </a:endParaRPr>
                    </a:p>
                    <a:p>
                      <a:endParaRPr lang="en-GB" sz="900" i="0" kern="1200" dirty="0">
                        <a:solidFill>
                          <a:schemeClr val="tx1"/>
                        </a:solidFill>
                        <a:effectLst/>
                        <a:latin typeface="Arial" pitchFamily="34" charset="0"/>
                        <a:ea typeface="+mn-ea"/>
                        <a:cs typeface="Arial" pitchFamily="34" charset="0"/>
                      </a:endParaRPr>
                    </a:p>
                  </a:txBody>
                  <a:tcPr marL="68580" marR="68580" marT="0" marB="0"/>
                </a:tc>
                <a:extLst>
                  <a:ext uri="{0D108BD9-81ED-4DB2-BD59-A6C34878D82A}">
                    <a16:rowId xmlns:a16="http://schemas.microsoft.com/office/drawing/2014/main" val="120353673"/>
                  </a:ext>
                </a:extLst>
              </a:tr>
              <a:tr h="641472">
                <a:tc>
                  <a:txBody>
                    <a:bodyPr/>
                    <a:lstStyle/>
                    <a:p>
                      <a:pPr>
                        <a:lnSpc>
                          <a:spcPct val="115000"/>
                        </a:lnSpc>
                        <a:spcAft>
                          <a:spcPts val="0"/>
                        </a:spcAft>
                      </a:pPr>
                      <a:r>
                        <a:rPr lang="en-GB" sz="900" i="0" kern="1200" dirty="0">
                          <a:solidFill>
                            <a:schemeClr val="tx1"/>
                          </a:solidFill>
                          <a:effectLst/>
                          <a:latin typeface="Arial" pitchFamily="34" charset="0"/>
                          <a:ea typeface="+mn-ea"/>
                          <a:cs typeface="Arial" pitchFamily="34" charset="0"/>
                        </a:rPr>
                        <a:t>4. Are there any actual or potential litigation or claims that would affect the financial statements? If so, please provide details</a:t>
                      </a:r>
                    </a:p>
                  </a:txBody>
                  <a:tcPr marL="68580" marR="68580"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endParaRPr lang="en-GB" sz="900" i="0" kern="1200" dirty="0">
                        <a:solidFill>
                          <a:schemeClr val="tx1"/>
                        </a:solidFill>
                        <a:effectLst/>
                        <a:latin typeface="Arial" pitchFamily="34" charset="0"/>
                        <a:ea typeface="+mn-ea"/>
                        <a:cs typeface="Arial" pitchFamily="34"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lang="en-GB" sz="900" i="0" kern="1200" dirty="0">
                          <a:solidFill>
                            <a:schemeClr val="tx1"/>
                          </a:solidFill>
                          <a:effectLst/>
                          <a:latin typeface="Arial" pitchFamily="34" charset="0"/>
                          <a:ea typeface="+mn-ea"/>
                          <a:cs typeface="Arial" pitchFamily="34" charset="0"/>
                        </a:rPr>
                        <a:t>N</a:t>
                      </a:r>
                      <a:r>
                        <a:rPr lang="en-GB" sz="900" dirty="0"/>
                        <a:t>one that are known. </a:t>
                      </a:r>
                      <a:endParaRPr lang="en-GB" sz="900" i="0" kern="1200" dirty="0">
                        <a:solidFill>
                          <a:schemeClr val="tx1"/>
                        </a:solidFill>
                        <a:effectLst/>
                        <a:latin typeface="Arial" pitchFamily="34" charset="0"/>
                        <a:ea typeface="+mn-ea"/>
                        <a:cs typeface="Arial" pitchFamily="34" charset="0"/>
                      </a:endParaRPr>
                    </a:p>
                    <a:p>
                      <a:pPr marL="0" marR="0" indent="0" algn="just" defTabSz="914400" rtl="0" eaLnBrk="1" fontAlgn="auto" latinLnBrk="0" hangingPunct="1">
                        <a:lnSpc>
                          <a:spcPct val="115000"/>
                        </a:lnSpc>
                        <a:spcBef>
                          <a:spcPts val="0"/>
                        </a:spcBef>
                        <a:spcAft>
                          <a:spcPts val="0"/>
                        </a:spcAft>
                        <a:buClrTx/>
                        <a:buSzTx/>
                        <a:buFontTx/>
                        <a:buNone/>
                        <a:tabLst/>
                        <a:defRPr/>
                      </a:pPr>
                      <a:endParaRPr lang="en-GB" sz="900" i="0" kern="1200" dirty="0">
                        <a:solidFill>
                          <a:schemeClr val="tx1"/>
                        </a:solidFill>
                        <a:effectLst/>
                        <a:latin typeface="Arial" pitchFamily="34" charset="0"/>
                        <a:ea typeface="+mn-ea"/>
                        <a:cs typeface="Arial" pitchFamily="34" charset="0"/>
                      </a:endParaRPr>
                    </a:p>
                  </a:txBody>
                  <a:tcPr marL="68580" marR="68580" marT="0" marB="0"/>
                </a:tc>
                <a:extLst>
                  <a:ext uri="{0D108BD9-81ED-4DB2-BD59-A6C34878D82A}">
                    <a16:rowId xmlns:a16="http://schemas.microsoft.com/office/drawing/2014/main" val="2306302490"/>
                  </a:ext>
                </a:extLst>
              </a:tr>
              <a:tr h="641472">
                <a:tc>
                  <a:txBody>
                    <a:bodyPr/>
                    <a:lstStyle/>
                    <a:p>
                      <a:pPr marL="0" marR="90170" lvl="0" indent="0" algn="l" defTabSz="1266984" rtl="0" eaLnBrk="1" fontAlgn="auto" latinLnBrk="0" hangingPunct="1">
                        <a:lnSpc>
                          <a:spcPct val="100000"/>
                        </a:lnSpc>
                        <a:spcBef>
                          <a:spcPts val="0"/>
                        </a:spcBef>
                        <a:spcAft>
                          <a:spcPts val="0"/>
                        </a:spcAft>
                        <a:buClrTx/>
                        <a:buSzTx/>
                        <a:buFontTx/>
                        <a:buNone/>
                        <a:tabLst/>
                        <a:defRPr/>
                      </a:pPr>
                      <a:r>
                        <a:rPr lang="en-GB" sz="900" kern="1200" dirty="0">
                          <a:solidFill>
                            <a:schemeClr val="tx1"/>
                          </a:solidFill>
                          <a:effectLst/>
                          <a:latin typeface="Arial" pitchFamily="34" charset="0"/>
                          <a:ea typeface="+mn-ea"/>
                          <a:cs typeface="Arial" pitchFamily="34" charset="0"/>
                        </a:rPr>
                        <a:t> </a:t>
                      </a:r>
                      <a:r>
                        <a:rPr lang="en-GB" sz="900" i="0" kern="1200" dirty="0">
                          <a:solidFill>
                            <a:schemeClr val="tx1"/>
                          </a:solidFill>
                          <a:effectLst/>
                          <a:latin typeface="Arial" pitchFamily="34" charset="0"/>
                          <a:ea typeface="+mn-ea"/>
                          <a:cs typeface="Arial" pitchFamily="34" charset="0"/>
                        </a:rPr>
                        <a:t>5. What arrangements does Pendle Borough Council have in place to identify, evaluate and account for litigation or claims? </a:t>
                      </a:r>
                    </a:p>
                    <a:p>
                      <a:pPr marR="90170">
                        <a:spcAft>
                          <a:spcPts val="0"/>
                        </a:spcAft>
                      </a:pPr>
                      <a:endParaRPr lang="en-GB" sz="900" kern="1200" dirty="0">
                        <a:solidFill>
                          <a:schemeClr val="tx1"/>
                        </a:solidFill>
                        <a:effectLst/>
                        <a:latin typeface="Arial" pitchFamily="34" charset="0"/>
                        <a:ea typeface="+mn-ea"/>
                        <a:cs typeface="Arial" pitchFamily="34" charset="0"/>
                      </a:endParaRPr>
                    </a:p>
                  </a:txBody>
                  <a:tcPr marL="0" marR="0" marT="17780" marB="17780"/>
                </a:tc>
                <a:tc>
                  <a:txBody>
                    <a:bodyPr/>
                    <a:lstStyle/>
                    <a:p>
                      <a:pPr algn="just">
                        <a:lnSpc>
                          <a:spcPct val="115000"/>
                        </a:lnSpc>
                        <a:spcAft>
                          <a:spcPts val="0"/>
                        </a:spcAft>
                      </a:pPr>
                      <a:r>
                        <a:rPr lang="en-GB" sz="900" dirty="0"/>
                        <a:t>Aside from normal insurance claims, which are dealt with by the Council’s Insurers, claims are directed to the Council’s Head of Legal and Democratic Services  (as Monitoring Officer) and/or Legal Team for consideration and, where necessary, actions.</a:t>
                      </a:r>
                    </a:p>
                    <a:p>
                      <a:pPr algn="just">
                        <a:lnSpc>
                          <a:spcPct val="115000"/>
                        </a:lnSpc>
                        <a:spcAft>
                          <a:spcPts val="0"/>
                        </a:spcAft>
                      </a:pPr>
                      <a:r>
                        <a:rPr lang="en-GB" sz="900" dirty="0"/>
                        <a:t>The Council has in place robust decision making processes. Decisions taken by the Council and/or Committees are based on reports which are reviewed by either the Corporate Director and/or an in-house Solicitor to ensure that actions taken by the Council are lawful.</a:t>
                      </a:r>
                      <a:endParaRPr lang="en-GB" sz="900" kern="1200" dirty="0">
                        <a:solidFill>
                          <a:schemeClr val="tx1"/>
                        </a:solidFill>
                        <a:effectLst/>
                        <a:latin typeface="Arial" pitchFamily="34" charset="0"/>
                        <a:ea typeface="+mn-ea"/>
                        <a:cs typeface="Arial" pitchFamily="34" charset="0"/>
                      </a:endParaRPr>
                    </a:p>
                    <a:p>
                      <a:pPr algn="just">
                        <a:lnSpc>
                          <a:spcPct val="115000"/>
                        </a:lnSpc>
                        <a:spcAft>
                          <a:spcPts val="0"/>
                        </a:spcAft>
                      </a:pPr>
                      <a:endParaRPr lang="en-GB" sz="900" kern="1200" dirty="0">
                        <a:solidFill>
                          <a:schemeClr val="tx1"/>
                        </a:solidFill>
                        <a:effectLst/>
                        <a:latin typeface="Arial" pitchFamily="34" charset="0"/>
                        <a:ea typeface="+mn-ea"/>
                        <a:cs typeface="Arial" pitchFamily="34" charset="0"/>
                      </a:endParaRPr>
                    </a:p>
                    <a:p>
                      <a:pPr algn="just">
                        <a:lnSpc>
                          <a:spcPct val="115000"/>
                        </a:lnSpc>
                        <a:spcAft>
                          <a:spcPts val="0"/>
                        </a:spcAft>
                      </a:pPr>
                      <a:endParaRPr lang="en-GB" sz="900" kern="1200" dirty="0">
                        <a:solidFill>
                          <a:schemeClr val="tx1"/>
                        </a:solidFill>
                        <a:effectLst/>
                        <a:latin typeface="Arial" pitchFamily="34" charset="0"/>
                        <a:ea typeface="+mn-ea"/>
                        <a:cs typeface="Arial" pitchFamily="34" charset="0"/>
                      </a:endParaRPr>
                    </a:p>
                  </a:txBody>
                  <a:tcPr marL="68580" marR="68580" marT="0" marB="0"/>
                </a:tc>
                <a:extLst>
                  <a:ext uri="{0D108BD9-81ED-4DB2-BD59-A6C34878D82A}">
                    <a16:rowId xmlns:a16="http://schemas.microsoft.com/office/drawing/2014/main" val="214517385"/>
                  </a:ext>
                </a:extLst>
              </a:tr>
              <a:tr h="641472">
                <a:tc>
                  <a:txBody>
                    <a:bodyPr/>
                    <a:lstStyle/>
                    <a:p>
                      <a:pPr marR="90170">
                        <a:spcAft>
                          <a:spcPts val="0"/>
                        </a:spcAft>
                      </a:pPr>
                      <a:r>
                        <a:rPr lang="en-GB" sz="900" kern="1200" dirty="0">
                          <a:solidFill>
                            <a:schemeClr val="tx1"/>
                          </a:solidFill>
                          <a:effectLst/>
                          <a:latin typeface="Arial" pitchFamily="34" charset="0"/>
                          <a:ea typeface="+mn-ea"/>
                          <a:cs typeface="Arial" pitchFamily="34" charset="0"/>
                        </a:rPr>
                        <a:t>6. Have there been any reports from other regulatory        bodies, such as HM Revenues and Customs, which indicate non-compliance? If so, please provide details</a:t>
                      </a:r>
                    </a:p>
                  </a:txBody>
                  <a:tcPr marL="0" marR="0" marT="17780" marB="17780"/>
                </a:tc>
                <a:tc>
                  <a:txBody>
                    <a:bodyPr/>
                    <a:lstStyle/>
                    <a:p>
                      <a:pPr algn="just">
                        <a:lnSpc>
                          <a:spcPct val="115000"/>
                        </a:lnSpc>
                        <a:spcAft>
                          <a:spcPts val="0"/>
                        </a:spcAft>
                      </a:pPr>
                      <a:endParaRPr lang="en-GB" sz="900" kern="1200" dirty="0">
                        <a:solidFill>
                          <a:schemeClr val="tx1"/>
                        </a:solidFill>
                        <a:effectLst/>
                        <a:latin typeface="Arial" pitchFamily="34" charset="0"/>
                        <a:ea typeface="+mn-ea"/>
                        <a:cs typeface="Arial" pitchFamily="34" charset="0"/>
                      </a:endParaRPr>
                    </a:p>
                    <a:p>
                      <a:pPr marL="0" marR="0" lvl="0" indent="0" algn="just" defTabSz="1266984" rtl="0" eaLnBrk="1" fontAlgn="auto" latinLnBrk="0" hangingPunct="1">
                        <a:lnSpc>
                          <a:spcPct val="115000"/>
                        </a:lnSpc>
                        <a:spcBef>
                          <a:spcPts val="0"/>
                        </a:spcBef>
                        <a:spcAft>
                          <a:spcPts val="0"/>
                        </a:spcAft>
                        <a:buClrTx/>
                        <a:buSzTx/>
                        <a:buFontTx/>
                        <a:buNone/>
                        <a:tabLst/>
                        <a:defRPr/>
                      </a:pPr>
                      <a:r>
                        <a:rPr lang="en-GB" sz="900" i="0" kern="1200" dirty="0">
                          <a:solidFill>
                            <a:schemeClr val="tx1"/>
                          </a:solidFill>
                          <a:effectLst/>
                          <a:latin typeface="Arial" pitchFamily="34" charset="0"/>
                          <a:ea typeface="+mn-ea"/>
                          <a:cs typeface="Arial" pitchFamily="34" charset="0"/>
                        </a:rPr>
                        <a:t>N</a:t>
                      </a:r>
                      <a:r>
                        <a:rPr lang="en-GB" sz="900" dirty="0"/>
                        <a:t>one that are known. </a:t>
                      </a:r>
                      <a:endParaRPr lang="en-GB" sz="900" i="0" kern="1200" dirty="0">
                        <a:solidFill>
                          <a:schemeClr val="tx1"/>
                        </a:solidFill>
                        <a:effectLst/>
                        <a:latin typeface="Arial" pitchFamily="34" charset="0"/>
                        <a:ea typeface="+mn-ea"/>
                        <a:cs typeface="Arial" pitchFamily="34" charset="0"/>
                      </a:endParaRPr>
                    </a:p>
                    <a:p>
                      <a:pPr algn="just">
                        <a:lnSpc>
                          <a:spcPct val="115000"/>
                        </a:lnSpc>
                        <a:spcAft>
                          <a:spcPts val="0"/>
                        </a:spcAft>
                      </a:pPr>
                      <a:endParaRPr lang="en-GB" sz="900" kern="1200" dirty="0">
                        <a:solidFill>
                          <a:schemeClr val="tx1"/>
                        </a:solidFill>
                        <a:effectLst/>
                        <a:latin typeface="Arial" pitchFamily="34" charset="0"/>
                        <a:ea typeface="+mn-ea"/>
                        <a:cs typeface="Arial" pitchFamily="34" charset="0"/>
                      </a:endParaRPr>
                    </a:p>
                    <a:p>
                      <a:pPr algn="just">
                        <a:lnSpc>
                          <a:spcPct val="115000"/>
                        </a:lnSpc>
                        <a:spcAft>
                          <a:spcPts val="0"/>
                        </a:spcAft>
                      </a:pPr>
                      <a:endParaRPr lang="en-GB" sz="900" kern="1200" dirty="0">
                        <a:solidFill>
                          <a:schemeClr val="tx1"/>
                        </a:solidFill>
                        <a:effectLst/>
                        <a:latin typeface="Arial" pitchFamily="34" charset="0"/>
                        <a:ea typeface="+mn-ea"/>
                        <a:cs typeface="Arial" pitchFamily="34" charset="0"/>
                      </a:endParaRPr>
                    </a:p>
                  </a:txBody>
                  <a:tcPr marL="68580" marR="68580" marT="0" marB="0"/>
                </a:tc>
                <a:extLst>
                  <a:ext uri="{0D108BD9-81ED-4DB2-BD59-A6C34878D82A}">
                    <a16:rowId xmlns:a16="http://schemas.microsoft.com/office/drawing/2014/main" val="2522912254"/>
                  </a:ext>
                </a:extLst>
              </a:tr>
            </a:tbl>
          </a:graphicData>
        </a:graphic>
      </p:graphicFrame>
      <p:sp>
        <p:nvSpPr>
          <p:cNvPr id="2" name="Slide Number Placeholder 1">
            <a:extLst>
              <a:ext uri="{FF2B5EF4-FFF2-40B4-BE49-F238E27FC236}">
                <a16:creationId xmlns:a16="http://schemas.microsoft.com/office/drawing/2014/main" id="{C5063D7A-0397-4485-9DEF-99E52D16AF00}"/>
              </a:ext>
            </a:extLst>
          </p:cNvPr>
          <p:cNvSpPr>
            <a:spLocks noGrp="1"/>
          </p:cNvSpPr>
          <p:nvPr>
            <p:ph type="sldNum" sz="quarter" idx="13"/>
            <p:custDataLst>
              <p:tags r:id="rId3"/>
            </p:custDataLst>
          </p:nvPr>
        </p:nvSpPr>
        <p:spPr/>
        <p:txBody>
          <a:bodyPr/>
          <a:lstStyle/>
          <a:p>
            <a:pPr algn="l"/>
            <a:fld id="{37B4438D-29B8-4FC7-9D64-F44FE400D0A9}" type="slidenum">
              <a:rPr lang="en-GB" smtClean="0"/>
              <a:pPr algn="l"/>
              <a:t>20</a:t>
            </a:fld>
            <a:endParaRPr lang="en-GB" dirty="0"/>
          </a:p>
        </p:txBody>
      </p:sp>
    </p:spTree>
    <p:custDataLst>
      <p:tags r:id="rId1"/>
    </p:custDataLst>
    <p:extLst>
      <p:ext uri="{BB962C8B-B14F-4D97-AF65-F5344CB8AC3E}">
        <p14:creationId xmlns:p14="http://schemas.microsoft.com/office/powerpoint/2010/main" val="1397993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20DDB23-884A-4CC3-9596-2460D21CC9B9}"/>
              </a:ext>
            </a:extLst>
          </p:cNvPr>
          <p:cNvSpPr>
            <a:spLocks noGrp="1"/>
          </p:cNvSpPr>
          <p:nvPr>
            <p:ph type="title"/>
            <p:custDataLst>
              <p:tags r:id="rId2"/>
            </p:custDataLst>
          </p:nvPr>
        </p:nvSpPr>
        <p:spPr/>
        <p:txBody>
          <a:bodyPr/>
          <a:lstStyle/>
          <a:p>
            <a:r>
              <a:rPr lang="en-GB" dirty="0"/>
              <a:t>Related Parties</a:t>
            </a:r>
          </a:p>
        </p:txBody>
      </p:sp>
      <p:sp>
        <p:nvSpPr>
          <p:cNvPr id="4" name="Content Placeholder 3">
            <a:extLst>
              <a:ext uri="{FF2B5EF4-FFF2-40B4-BE49-F238E27FC236}">
                <a16:creationId xmlns:a16="http://schemas.microsoft.com/office/drawing/2014/main" id="{D91657A9-6F01-468C-B5DD-91980FB22762}"/>
              </a:ext>
            </a:extLst>
          </p:cNvPr>
          <p:cNvSpPr>
            <a:spLocks noGrp="1"/>
          </p:cNvSpPr>
          <p:nvPr>
            <p:ph sz="quarter" idx="14"/>
            <p:custDataLst>
              <p:tags r:id="rId3"/>
            </p:custDataLst>
          </p:nvPr>
        </p:nvSpPr>
        <p:spPr>
          <a:xfrm>
            <a:off x="468625" y="975346"/>
            <a:ext cx="8207375" cy="3261094"/>
          </a:xfrm>
        </p:spPr>
        <p:txBody>
          <a:bodyPr/>
          <a:lstStyle/>
          <a:p>
            <a:r>
              <a:rPr lang="en-GB" sz="1400" dirty="0">
                <a:solidFill>
                  <a:schemeClr val="accent1"/>
                </a:solidFill>
              </a:rPr>
              <a:t>Matters in relation to Related Parties</a:t>
            </a:r>
          </a:p>
          <a:p>
            <a:pPr marL="0" marR="90170" lvl="2" indent="0" defTabSz="914400">
              <a:spcBef>
                <a:spcPts val="400"/>
              </a:spcBef>
              <a:spcAft>
                <a:spcPts val="0"/>
              </a:spcAft>
              <a:buClr>
                <a:srgbClr val="4D4D4D"/>
              </a:buClr>
              <a:buNone/>
              <a:defRPr/>
            </a:pPr>
            <a:r>
              <a:rPr lang="en-GB" sz="1000" dirty="0">
                <a:latin typeface="Arial" pitchFamily="34" charset="0"/>
                <a:cs typeface="Arial" pitchFamily="34" charset="0"/>
              </a:rPr>
              <a:t>Pendle Borough Council are required to disclose transactions with bodies/individuals that would be classed as related parties.  These may include:</a:t>
            </a:r>
          </a:p>
          <a:p>
            <a:pPr marL="628650" marR="90170" lvl="2" indent="-266700" defTabSz="914400">
              <a:spcBef>
                <a:spcPts val="400"/>
              </a:spcBef>
              <a:spcAft>
                <a:spcPts val="0"/>
              </a:spcAft>
              <a:buClr>
                <a:srgbClr val="4D4D4D"/>
              </a:buClr>
              <a:buNone/>
              <a:defRPr/>
            </a:pPr>
            <a:r>
              <a:rPr lang="en-GB" sz="1000" dirty="0">
                <a:latin typeface="Arial" pitchFamily="34" charset="0"/>
                <a:cs typeface="Arial" pitchFamily="34" charset="0"/>
              </a:rPr>
              <a:t>■ 	bodies that directly, or indirectly through one or more intermediaries, control, or are controlled by Pendle Borough Council;</a:t>
            </a:r>
          </a:p>
          <a:p>
            <a:pPr marL="628650" marR="90170" lvl="2" indent="-266700" defTabSz="914400">
              <a:spcBef>
                <a:spcPts val="400"/>
              </a:spcBef>
              <a:spcAft>
                <a:spcPts val="0"/>
              </a:spcAft>
              <a:buClr>
                <a:srgbClr val="4D4D4D"/>
              </a:buClr>
              <a:buNone/>
              <a:defRPr/>
            </a:pPr>
            <a:r>
              <a:rPr lang="en-GB" sz="1000" dirty="0">
                <a:latin typeface="Arial" pitchFamily="34" charset="0"/>
                <a:cs typeface="Arial" pitchFamily="34" charset="0"/>
              </a:rPr>
              <a:t>■ 	associates;</a:t>
            </a:r>
          </a:p>
          <a:p>
            <a:pPr marL="628650" marR="90170" lvl="2" indent="-266700" defTabSz="914400">
              <a:spcBef>
                <a:spcPts val="400"/>
              </a:spcBef>
              <a:spcAft>
                <a:spcPts val="0"/>
              </a:spcAft>
              <a:buClr>
                <a:srgbClr val="4D4D4D"/>
              </a:buClr>
              <a:buNone/>
              <a:defRPr/>
            </a:pPr>
            <a:r>
              <a:rPr lang="en-GB" sz="1000" dirty="0">
                <a:latin typeface="Arial" pitchFamily="34" charset="0"/>
                <a:cs typeface="Arial" pitchFamily="34" charset="0"/>
              </a:rPr>
              <a:t>■ 	joint ventures;</a:t>
            </a:r>
          </a:p>
          <a:p>
            <a:pPr marL="628650" marR="90170" lvl="2" indent="-266700" defTabSz="914400">
              <a:spcBef>
                <a:spcPts val="400"/>
              </a:spcBef>
              <a:spcAft>
                <a:spcPts val="0"/>
              </a:spcAft>
              <a:buClr>
                <a:srgbClr val="4D4D4D"/>
              </a:buClr>
              <a:buNone/>
              <a:defRPr/>
            </a:pPr>
            <a:r>
              <a:rPr lang="en-GB" sz="1000" dirty="0">
                <a:latin typeface="Arial" pitchFamily="34" charset="0"/>
                <a:cs typeface="Arial" pitchFamily="34" charset="0"/>
              </a:rPr>
              <a:t>■ 	a body that has an interest in the authority that gives it significant influence over the Council;</a:t>
            </a:r>
          </a:p>
          <a:p>
            <a:pPr marL="628650" marR="90170" lvl="2" indent="-266700" defTabSz="914400">
              <a:spcBef>
                <a:spcPts val="400"/>
              </a:spcBef>
              <a:spcAft>
                <a:spcPts val="0"/>
              </a:spcAft>
              <a:buClr>
                <a:srgbClr val="4D4D4D"/>
              </a:buClr>
              <a:buNone/>
              <a:defRPr/>
            </a:pPr>
            <a:r>
              <a:rPr lang="en-GB" sz="1000" dirty="0">
                <a:latin typeface="Arial" pitchFamily="34" charset="0"/>
                <a:cs typeface="Arial" pitchFamily="34" charset="0"/>
              </a:rPr>
              <a:t>■ 	key management personnel, and close members of the family of key management personnel, and</a:t>
            </a:r>
          </a:p>
          <a:p>
            <a:pPr marL="628650" marR="90170" lvl="2" indent="-266700" defTabSz="914400">
              <a:spcBef>
                <a:spcPts val="400"/>
              </a:spcBef>
              <a:spcAft>
                <a:spcPts val="0"/>
              </a:spcAft>
              <a:buClr>
                <a:srgbClr val="4D4D4D"/>
              </a:buClr>
              <a:buNone/>
              <a:defRPr/>
            </a:pPr>
            <a:r>
              <a:rPr lang="en-GB" sz="1000" dirty="0">
                <a:latin typeface="Arial" pitchFamily="34" charset="0"/>
                <a:cs typeface="Arial" pitchFamily="34" charset="0"/>
              </a:rPr>
              <a:t>■ 	post-employment benefit plans (pension fund) for the benefit of employees of the Council, or of any body that is a related party of the Council.</a:t>
            </a:r>
          </a:p>
          <a:p>
            <a:pPr marL="0" marR="90170" lvl="2" indent="0" defTabSz="914400">
              <a:spcBef>
                <a:spcPts val="400"/>
              </a:spcBef>
              <a:spcAft>
                <a:spcPts val="0"/>
              </a:spcAft>
              <a:buClr>
                <a:srgbClr val="4D4D4D"/>
              </a:buClr>
              <a:buNone/>
              <a:defRPr/>
            </a:pPr>
            <a:r>
              <a:rPr lang="en-GB" sz="1000" dirty="0">
                <a:latin typeface="Arial" pitchFamily="34" charset="0"/>
                <a:cs typeface="Arial" pitchFamily="34" charset="0"/>
              </a:rPr>
              <a:t>A disclosure is required if a transaction (or series of transactions) is material on either side, i.e. if a transaction is immaterial from the Council’s perspective but material from a related party viewpoint then the Council must disclose it.</a:t>
            </a:r>
          </a:p>
          <a:p>
            <a:pPr marL="0" marR="90170" lvl="2" indent="0" defTabSz="914400">
              <a:spcBef>
                <a:spcPts val="400"/>
              </a:spcBef>
              <a:spcAft>
                <a:spcPts val="0"/>
              </a:spcAft>
              <a:buClr>
                <a:srgbClr val="4D4D4D"/>
              </a:buClr>
              <a:buNone/>
              <a:defRPr/>
            </a:pPr>
            <a:r>
              <a:rPr lang="en-GB" sz="1000" dirty="0">
                <a:latin typeface="Arial" pitchFamily="34" charset="0"/>
                <a:cs typeface="Arial" pitchFamily="34" charset="0"/>
              </a:rPr>
              <a:t>ISA (UK) 550 requires us to review your procedures for identifying related party transactions </a:t>
            </a:r>
            <a:r>
              <a:rPr lang="en-GB" sz="1000" dirty="0">
                <a:solidFill>
                  <a:srgbClr val="000000"/>
                </a:solidFill>
                <a:latin typeface="Arial" pitchFamily="34" charset="0"/>
                <a:cs typeface="Arial" pitchFamily="34" charset="0"/>
              </a:rPr>
              <a:t>and obtain an understanding of the controls that you have established to identify such transactions. We will also carry out testing to ensure the related party transaction disclosures you make in the financial statements are complete and accurate. </a:t>
            </a:r>
          </a:p>
          <a:p>
            <a:endParaRPr lang="en-GB" sz="1400" dirty="0">
              <a:solidFill>
                <a:schemeClr val="accent1"/>
              </a:solidFill>
            </a:endParaRPr>
          </a:p>
        </p:txBody>
      </p:sp>
      <p:sp>
        <p:nvSpPr>
          <p:cNvPr id="2" name="Slide Number Placeholder 1">
            <a:extLst>
              <a:ext uri="{FF2B5EF4-FFF2-40B4-BE49-F238E27FC236}">
                <a16:creationId xmlns:a16="http://schemas.microsoft.com/office/drawing/2014/main" id="{AEF82958-DDED-40CC-8CE5-82D1E9911008}"/>
              </a:ext>
            </a:extLst>
          </p:cNvPr>
          <p:cNvSpPr>
            <a:spLocks noGrp="1"/>
          </p:cNvSpPr>
          <p:nvPr>
            <p:ph type="sldNum" sz="quarter" idx="13"/>
          </p:nvPr>
        </p:nvSpPr>
        <p:spPr/>
        <p:txBody>
          <a:bodyPr/>
          <a:lstStyle/>
          <a:p>
            <a:pPr algn="l"/>
            <a:fld id="{37B4438D-29B8-4FC7-9D64-F44FE400D0A9}" type="slidenum">
              <a:rPr lang="en-GB" smtClean="0"/>
              <a:pPr algn="l"/>
              <a:t>21</a:t>
            </a:fld>
            <a:endParaRPr lang="en-GB" dirty="0"/>
          </a:p>
        </p:txBody>
      </p:sp>
    </p:spTree>
    <p:custDataLst>
      <p:tags r:id="rId1"/>
    </p:custDataLst>
    <p:extLst>
      <p:ext uri="{BB962C8B-B14F-4D97-AF65-F5344CB8AC3E}">
        <p14:creationId xmlns:p14="http://schemas.microsoft.com/office/powerpoint/2010/main" val="3763953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32959CD-0E3A-4B81-AB71-9EFDF988F294}"/>
              </a:ext>
            </a:extLst>
          </p:cNvPr>
          <p:cNvSpPr>
            <a:spLocks noGrp="1"/>
          </p:cNvSpPr>
          <p:nvPr>
            <p:ph type="title"/>
            <p:custDataLst>
              <p:tags r:id="rId2"/>
            </p:custDataLst>
          </p:nvPr>
        </p:nvSpPr>
        <p:spPr/>
        <p:txBody>
          <a:bodyPr/>
          <a:lstStyle/>
          <a:p>
            <a:r>
              <a:rPr lang="en-GB" sz="1800" dirty="0"/>
              <a:t>Related Parties</a:t>
            </a:r>
          </a:p>
        </p:txBody>
      </p:sp>
      <p:graphicFrame>
        <p:nvGraphicFramePr>
          <p:cNvPr id="5" name="Content Placeholder 4">
            <a:extLst>
              <a:ext uri="{FF2B5EF4-FFF2-40B4-BE49-F238E27FC236}">
                <a16:creationId xmlns:a16="http://schemas.microsoft.com/office/drawing/2014/main" id="{60C54B96-1996-4F35-96A1-45B78BB5E3F7}"/>
              </a:ext>
            </a:extLst>
          </p:cNvPr>
          <p:cNvGraphicFramePr>
            <a:graphicFrameLocks noGrp="1"/>
          </p:cNvGraphicFramePr>
          <p:nvPr>
            <p:ph sz="quarter" idx="14"/>
            <p:extLst>
              <p:ext uri="{D42A27DB-BD31-4B8C-83A1-F6EECF244321}">
                <p14:modId xmlns:p14="http://schemas.microsoft.com/office/powerpoint/2010/main" val="3725196794"/>
              </p:ext>
            </p:extLst>
          </p:nvPr>
        </p:nvGraphicFramePr>
        <p:xfrm>
          <a:off x="468000" y="781368"/>
          <a:ext cx="8208000" cy="3559810"/>
        </p:xfrm>
        <a:graphic>
          <a:graphicData uri="http://schemas.openxmlformats.org/drawingml/2006/table">
            <a:tbl>
              <a:tblPr firstRow="1" bandRow="1">
                <a:tableStyleId>{5C22544A-7EE6-4342-B048-85BDC9FD1C3A}</a:tableStyleId>
              </a:tblPr>
              <a:tblGrid>
                <a:gridCol w="2773394">
                  <a:extLst>
                    <a:ext uri="{9D8B030D-6E8A-4147-A177-3AD203B41FA5}">
                      <a16:colId xmlns:a16="http://schemas.microsoft.com/office/drawing/2014/main" val="580827679"/>
                    </a:ext>
                  </a:extLst>
                </a:gridCol>
                <a:gridCol w="5434606">
                  <a:extLst>
                    <a:ext uri="{9D8B030D-6E8A-4147-A177-3AD203B41FA5}">
                      <a16:colId xmlns:a16="http://schemas.microsoft.com/office/drawing/2014/main" val="3595791505"/>
                    </a:ext>
                  </a:extLst>
                </a:gridCol>
              </a:tblGrid>
              <a:tr h="238380">
                <a:tc>
                  <a:txBody>
                    <a:bodyPr/>
                    <a:lstStyle/>
                    <a:p>
                      <a:r>
                        <a:rPr lang="en-GB" sz="1200" dirty="0"/>
                        <a:t>Question</a:t>
                      </a:r>
                    </a:p>
                  </a:txBody>
                  <a:tcPr/>
                </a:tc>
                <a:tc>
                  <a:txBody>
                    <a:bodyPr/>
                    <a:lstStyle/>
                    <a:p>
                      <a:r>
                        <a:rPr lang="en-GB" sz="1200" dirty="0"/>
                        <a:t>Management response</a:t>
                      </a:r>
                    </a:p>
                  </a:txBody>
                  <a:tcPr/>
                </a:tc>
                <a:extLst>
                  <a:ext uri="{0D108BD9-81ED-4DB2-BD59-A6C34878D82A}">
                    <a16:rowId xmlns:a16="http://schemas.microsoft.com/office/drawing/2014/main" val="753184582"/>
                  </a:ext>
                </a:extLst>
              </a:tr>
              <a:tr h="611249">
                <a:tc>
                  <a:txBody>
                    <a:bodyPr/>
                    <a:lstStyle/>
                    <a:p>
                      <a:pPr marL="0" indent="0" algn="l" defTabSz="914400" rtl="0" eaLnBrk="1" latinLnBrk="0" hangingPunct="1">
                        <a:lnSpc>
                          <a:spcPct val="115000"/>
                        </a:lnSpc>
                        <a:spcAft>
                          <a:spcPts val="0"/>
                        </a:spcAft>
                        <a:buNone/>
                      </a:pPr>
                      <a:r>
                        <a:rPr lang="en-GB" sz="900" kern="1200" dirty="0">
                          <a:solidFill>
                            <a:schemeClr val="tx1"/>
                          </a:solidFill>
                          <a:effectLst/>
                          <a:latin typeface="+mn-lt"/>
                          <a:ea typeface="+mn-ea"/>
                          <a:cs typeface="Arial" pitchFamily="34" charset="0"/>
                        </a:rPr>
                        <a:t>1. Have there been any changes in the related parties </a:t>
                      </a:r>
                      <a:r>
                        <a:rPr lang="en-GB" sz="900" b="0" kern="1200" dirty="0">
                          <a:solidFill>
                            <a:schemeClr val="tx1"/>
                          </a:solidFill>
                          <a:effectLst/>
                          <a:latin typeface="+mn-lt"/>
                          <a:ea typeface="+mn-ea"/>
                          <a:cs typeface="Arial" pitchFamily="34" charset="0"/>
                        </a:rPr>
                        <a:t>including those </a:t>
                      </a:r>
                      <a:r>
                        <a:rPr lang="en-GB" sz="900" kern="1200" dirty="0">
                          <a:solidFill>
                            <a:schemeClr val="tx1"/>
                          </a:solidFill>
                          <a:effectLst/>
                          <a:latin typeface="+mn-lt"/>
                          <a:ea typeface="+mn-ea"/>
                          <a:cs typeface="Arial" pitchFamily="34" charset="0"/>
                        </a:rPr>
                        <a:t>disclosed in Pendle Borough Council’s 2021/22 financial statements? </a:t>
                      </a:r>
                    </a:p>
                    <a:p>
                      <a:pPr marL="0" indent="0" algn="l" defTabSz="914400" rtl="0" eaLnBrk="1" latinLnBrk="0" hangingPunct="1">
                        <a:lnSpc>
                          <a:spcPct val="115000"/>
                        </a:lnSpc>
                        <a:spcAft>
                          <a:spcPts val="0"/>
                        </a:spcAft>
                        <a:buNone/>
                      </a:pPr>
                      <a:r>
                        <a:rPr lang="en-GB" sz="900" kern="1200" dirty="0">
                          <a:solidFill>
                            <a:schemeClr val="tx1"/>
                          </a:solidFill>
                          <a:effectLst/>
                          <a:latin typeface="+mn-lt"/>
                          <a:ea typeface="+mn-ea"/>
                          <a:cs typeface="Arial" pitchFamily="34" charset="0"/>
                        </a:rPr>
                        <a:t>If so please summarise: </a:t>
                      </a:r>
                    </a:p>
                    <a:p>
                      <a:pPr marL="171450" indent="-171450" algn="l" defTabSz="914400" rtl="0" eaLnBrk="1" latinLnBrk="0" hangingPunct="1">
                        <a:lnSpc>
                          <a:spcPct val="115000"/>
                        </a:lnSpc>
                        <a:spcAft>
                          <a:spcPts val="0"/>
                        </a:spcAft>
                        <a:buFont typeface="Arial" panose="020B0604020202020204" pitchFamily="34" charset="0"/>
                        <a:buChar char="•"/>
                      </a:pPr>
                      <a:r>
                        <a:rPr lang="en-GB" sz="900" kern="1200" dirty="0">
                          <a:solidFill>
                            <a:schemeClr val="tx1"/>
                          </a:solidFill>
                          <a:effectLst/>
                          <a:latin typeface="+mn-lt"/>
                          <a:ea typeface="+mn-ea"/>
                          <a:cs typeface="Arial" pitchFamily="34" charset="0"/>
                        </a:rPr>
                        <a:t>the nature of the relationship between these related parties and Pendle Borough Council</a:t>
                      </a:r>
                    </a:p>
                    <a:p>
                      <a:pPr marL="171450" indent="-171450" algn="l" defTabSz="914400" rtl="0" eaLnBrk="1" latinLnBrk="0" hangingPunct="1">
                        <a:lnSpc>
                          <a:spcPct val="115000"/>
                        </a:lnSpc>
                        <a:spcAft>
                          <a:spcPts val="0"/>
                        </a:spcAft>
                        <a:buFont typeface="Arial" panose="020B0604020202020204" pitchFamily="34" charset="0"/>
                        <a:buChar char="•"/>
                      </a:pPr>
                      <a:r>
                        <a:rPr lang="en-GB" sz="900" kern="1200" dirty="0">
                          <a:solidFill>
                            <a:schemeClr val="tx1"/>
                          </a:solidFill>
                          <a:effectLst/>
                          <a:latin typeface="+mn-lt"/>
                          <a:ea typeface="+mn-ea"/>
                          <a:cs typeface="Arial" pitchFamily="34" charset="0"/>
                        </a:rPr>
                        <a:t>whether Pendle Borough Council has entered into or plans to enter into any transactions with these related parties</a:t>
                      </a:r>
                    </a:p>
                    <a:p>
                      <a:pPr marL="171450" indent="-171450" algn="l" defTabSz="914400" rtl="0" eaLnBrk="1" latinLnBrk="0" hangingPunct="1">
                        <a:lnSpc>
                          <a:spcPct val="115000"/>
                        </a:lnSpc>
                        <a:spcAft>
                          <a:spcPts val="0"/>
                        </a:spcAft>
                        <a:buFont typeface="Arial" panose="020B0604020202020204" pitchFamily="34" charset="0"/>
                        <a:buChar char="•"/>
                      </a:pPr>
                      <a:r>
                        <a:rPr lang="en-GB" sz="900" kern="1200" dirty="0">
                          <a:solidFill>
                            <a:schemeClr val="tx1"/>
                          </a:solidFill>
                          <a:effectLst/>
                          <a:latin typeface="+mn-lt"/>
                          <a:ea typeface="+mn-ea"/>
                          <a:cs typeface="Arial" pitchFamily="34" charset="0"/>
                        </a:rPr>
                        <a:t>the type and purpose of these transactions </a:t>
                      </a:r>
                    </a:p>
                    <a:p>
                      <a:pPr marL="0" algn="l" defTabSz="914400" rtl="0" eaLnBrk="1" latinLnBrk="0" hangingPunct="1">
                        <a:lnSpc>
                          <a:spcPct val="115000"/>
                        </a:lnSpc>
                        <a:spcAft>
                          <a:spcPts val="0"/>
                        </a:spcAft>
                      </a:pPr>
                      <a:r>
                        <a:rPr lang="en-GB" sz="900" kern="1200" dirty="0">
                          <a:solidFill>
                            <a:schemeClr val="tx1"/>
                          </a:solidFill>
                          <a:effectLst/>
                          <a:latin typeface="+mn-lt"/>
                          <a:ea typeface="+mn-ea"/>
                          <a:cs typeface="Arial" pitchFamily="34" charset="0"/>
                        </a:rPr>
                        <a:t> </a:t>
                      </a:r>
                    </a:p>
                  </a:txBody>
                  <a:tcPr marL="68580" marR="68580" marT="0" marB="0"/>
                </a:tc>
                <a:tc>
                  <a:txBody>
                    <a:bodyPr/>
                    <a:lstStyle/>
                    <a:p>
                      <a:pPr marL="0" algn="l" defTabSz="914400" rtl="0" eaLnBrk="1" latinLnBrk="0" hangingPunct="1">
                        <a:lnSpc>
                          <a:spcPct val="115000"/>
                        </a:lnSpc>
                        <a:spcAft>
                          <a:spcPts val="0"/>
                        </a:spcAft>
                      </a:pPr>
                      <a:r>
                        <a:rPr lang="en-GB" sz="900" kern="1200" dirty="0">
                          <a:solidFill>
                            <a:schemeClr val="tx1"/>
                          </a:solidFill>
                          <a:effectLst/>
                          <a:latin typeface="+mn-lt"/>
                          <a:ea typeface="+mn-ea"/>
                          <a:cs typeface="Arial" pitchFamily="34" charset="0"/>
                        </a:rPr>
                        <a:t>No changes to report</a:t>
                      </a:r>
                    </a:p>
                  </a:txBody>
                  <a:tcPr marL="68580" marR="68580" marT="0" marB="0"/>
                </a:tc>
                <a:extLst>
                  <a:ext uri="{0D108BD9-81ED-4DB2-BD59-A6C34878D82A}">
                    <a16:rowId xmlns:a16="http://schemas.microsoft.com/office/drawing/2014/main" val="127245310"/>
                  </a:ext>
                </a:extLst>
              </a:tr>
              <a:tr h="611249">
                <a:tc>
                  <a:txBody>
                    <a:bodyPr/>
                    <a:lstStyle/>
                    <a:p>
                      <a:pPr marL="0" algn="l" defTabSz="914400" rtl="0" eaLnBrk="1" latinLnBrk="0" hangingPunct="1">
                        <a:lnSpc>
                          <a:spcPct val="115000"/>
                        </a:lnSpc>
                        <a:spcAft>
                          <a:spcPts val="0"/>
                        </a:spcAft>
                      </a:pPr>
                      <a:r>
                        <a:rPr lang="en-GB" sz="900" kern="1200" dirty="0">
                          <a:solidFill>
                            <a:schemeClr val="tx1"/>
                          </a:solidFill>
                          <a:effectLst/>
                          <a:latin typeface="+mn-lt"/>
                          <a:ea typeface="+mn-ea"/>
                          <a:cs typeface="Arial" pitchFamily="34" charset="0"/>
                        </a:rPr>
                        <a:t>2. What controls does Pendle Borough Council have in place to identify, account for and disclose related party transactions and relationships?</a:t>
                      </a:r>
                    </a:p>
                    <a:p>
                      <a:pPr marL="0" algn="l" defTabSz="914400" rtl="0" eaLnBrk="1" latinLnBrk="0" hangingPunct="1">
                        <a:lnSpc>
                          <a:spcPct val="115000"/>
                        </a:lnSpc>
                        <a:spcAft>
                          <a:spcPts val="0"/>
                        </a:spcAft>
                      </a:pPr>
                      <a:r>
                        <a:rPr lang="en-GB" sz="900" kern="1200" dirty="0">
                          <a:solidFill>
                            <a:schemeClr val="tx1"/>
                          </a:solidFill>
                          <a:effectLst/>
                          <a:latin typeface="+mn-lt"/>
                          <a:ea typeface="+mn-ea"/>
                          <a:cs typeface="Arial" pitchFamily="34" charset="0"/>
                        </a:rPr>
                        <a:t> </a:t>
                      </a:r>
                    </a:p>
                  </a:txBody>
                  <a:tcPr marL="68580" marR="68580" marT="0" marB="0"/>
                </a:tc>
                <a:tc>
                  <a:txBody>
                    <a:bodyPr/>
                    <a:lstStyle/>
                    <a:p>
                      <a:pPr marL="0" algn="l" defTabSz="914400" rtl="0" eaLnBrk="1" latinLnBrk="0" hangingPunct="1">
                        <a:lnSpc>
                          <a:spcPct val="115000"/>
                        </a:lnSpc>
                        <a:spcAft>
                          <a:spcPts val="0"/>
                        </a:spcAft>
                      </a:pPr>
                      <a:r>
                        <a:rPr lang="en-GB" sz="900" dirty="0"/>
                        <a:t>The Member Code of Conduct requires Councillors to register and declare pecuniary and non pecuniary interests. By law, this must be done within 28 days of taking office. This register of interests is published on the Council’s website and it is the responsibility of individual Councillors to maintain this register of interests. Equally, Councillors may be required to disclose such interests at meetings if a matter in which they have such an interest is being considered on the Agenda for the meeting. Similarly, the Employee Code of Conduct requires employees to disclose (and therefore not participate in any decision making) matters in which they have an interest. Annually, as part of the development of the note on Related Party Transactions, staff within the Finance Service will seek confirmation from Councillors and Senior Managers of any such related party transactions so that these can be disclosed as appropriate in the Statement of Accounts. </a:t>
                      </a:r>
                      <a:endParaRPr lang="en-GB" sz="900" kern="1200" dirty="0">
                        <a:solidFill>
                          <a:schemeClr val="tx1"/>
                        </a:solidFill>
                        <a:effectLst/>
                        <a:latin typeface="+mn-lt"/>
                        <a:ea typeface="+mn-ea"/>
                        <a:cs typeface="Arial" pitchFamily="34" charset="0"/>
                      </a:endParaRPr>
                    </a:p>
                  </a:txBody>
                  <a:tcPr marL="68580" marR="68580" marT="0" marB="0"/>
                </a:tc>
                <a:extLst>
                  <a:ext uri="{0D108BD9-81ED-4DB2-BD59-A6C34878D82A}">
                    <a16:rowId xmlns:a16="http://schemas.microsoft.com/office/drawing/2014/main" val="2441892327"/>
                  </a:ext>
                </a:extLst>
              </a:tr>
            </a:tbl>
          </a:graphicData>
        </a:graphic>
      </p:graphicFrame>
      <p:sp>
        <p:nvSpPr>
          <p:cNvPr id="2" name="Slide Number Placeholder 1">
            <a:extLst>
              <a:ext uri="{FF2B5EF4-FFF2-40B4-BE49-F238E27FC236}">
                <a16:creationId xmlns:a16="http://schemas.microsoft.com/office/drawing/2014/main" id="{65446167-A383-4B5C-B00C-F32432FA4FDC}"/>
              </a:ext>
            </a:extLst>
          </p:cNvPr>
          <p:cNvSpPr>
            <a:spLocks noGrp="1"/>
          </p:cNvSpPr>
          <p:nvPr>
            <p:ph type="sldNum" sz="quarter" idx="13"/>
            <p:custDataLst>
              <p:tags r:id="rId3"/>
            </p:custDataLst>
          </p:nvPr>
        </p:nvSpPr>
        <p:spPr/>
        <p:txBody>
          <a:bodyPr/>
          <a:lstStyle/>
          <a:p>
            <a:pPr marL="0" marR="0" lvl="0" indent="0" algn="l" defTabSz="311033" rtl="0" eaLnBrk="1" fontAlgn="auto" latinLnBrk="0" hangingPunct="1">
              <a:lnSpc>
                <a:spcPct val="100000"/>
              </a:lnSpc>
              <a:spcBef>
                <a:spcPts val="0"/>
              </a:spcBef>
              <a:spcAft>
                <a:spcPts val="0"/>
              </a:spcAft>
              <a:buClrTx/>
              <a:buSzTx/>
              <a:buFontTx/>
              <a:buNone/>
              <a:tabLst/>
              <a:defRPr/>
            </a:pPr>
            <a:fld id="{37B4438D-29B8-4FC7-9D64-F44FE400D0A9}" type="slidenum">
              <a:rPr kumimoji="0" lang="en-GB" sz="600" b="1" i="0" u="none" strike="noStrike" kern="1200" cap="none" spc="0" normalizeH="0" baseline="0" noProof="0" smtClean="0">
                <a:ln>
                  <a:noFill/>
                </a:ln>
                <a:solidFill>
                  <a:prstClr val="black"/>
                </a:solidFill>
                <a:effectLst/>
                <a:uLnTx/>
                <a:uFillTx/>
                <a:latin typeface="Arial"/>
                <a:ea typeface="+mn-ea"/>
                <a:cs typeface="+mn-cs"/>
              </a:rPr>
              <a:pPr marL="0" marR="0" lvl="0" indent="0" algn="l" defTabSz="311033" rtl="0" eaLnBrk="1" fontAlgn="auto" latinLnBrk="0" hangingPunct="1">
                <a:lnSpc>
                  <a:spcPct val="100000"/>
                </a:lnSpc>
                <a:spcBef>
                  <a:spcPts val="0"/>
                </a:spcBef>
                <a:spcAft>
                  <a:spcPts val="0"/>
                </a:spcAft>
                <a:buClrTx/>
                <a:buSzTx/>
                <a:buFontTx/>
                <a:buNone/>
                <a:tabLst/>
                <a:defRPr/>
              </a:pPr>
              <a:t>22</a:t>
            </a:fld>
            <a:endParaRPr kumimoji="0" lang="en-GB" sz="600" b="1" i="0" u="none" strike="noStrike" kern="1200" cap="none" spc="0" normalizeH="0" baseline="0" noProof="0" dirty="0">
              <a:ln>
                <a:noFill/>
              </a:ln>
              <a:solidFill>
                <a:prstClr val="black"/>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1260277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32959CD-0E3A-4B81-AB71-9EFDF988F294}"/>
              </a:ext>
            </a:extLst>
          </p:cNvPr>
          <p:cNvSpPr>
            <a:spLocks noGrp="1"/>
          </p:cNvSpPr>
          <p:nvPr>
            <p:ph type="title"/>
            <p:custDataLst>
              <p:tags r:id="rId2"/>
            </p:custDataLst>
          </p:nvPr>
        </p:nvSpPr>
        <p:spPr/>
        <p:txBody>
          <a:bodyPr/>
          <a:lstStyle/>
          <a:p>
            <a:r>
              <a:rPr lang="en-GB" sz="1800" dirty="0"/>
              <a:t>Related Parties</a:t>
            </a:r>
          </a:p>
        </p:txBody>
      </p:sp>
      <p:graphicFrame>
        <p:nvGraphicFramePr>
          <p:cNvPr id="5" name="Content Placeholder 4">
            <a:extLst>
              <a:ext uri="{FF2B5EF4-FFF2-40B4-BE49-F238E27FC236}">
                <a16:creationId xmlns:a16="http://schemas.microsoft.com/office/drawing/2014/main" id="{60C54B96-1996-4F35-96A1-45B78BB5E3F7}"/>
              </a:ext>
            </a:extLst>
          </p:cNvPr>
          <p:cNvGraphicFramePr>
            <a:graphicFrameLocks noGrp="1"/>
          </p:cNvGraphicFramePr>
          <p:nvPr>
            <p:ph sz="quarter" idx="14"/>
            <p:extLst>
              <p:ext uri="{D42A27DB-BD31-4B8C-83A1-F6EECF244321}">
                <p14:modId xmlns:p14="http://schemas.microsoft.com/office/powerpoint/2010/main" val="2333261214"/>
              </p:ext>
            </p:extLst>
          </p:nvPr>
        </p:nvGraphicFramePr>
        <p:xfrm>
          <a:off x="468000" y="781368"/>
          <a:ext cx="8208000" cy="1496818"/>
        </p:xfrm>
        <a:graphic>
          <a:graphicData uri="http://schemas.openxmlformats.org/drawingml/2006/table">
            <a:tbl>
              <a:tblPr firstRow="1" bandRow="1">
                <a:tableStyleId>{5C22544A-7EE6-4342-B048-85BDC9FD1C3A}</a:tableStyleId>
              </a:tblPr>
              <a:tblGrid>
                <a:gridCol w="2773394">
                  <a:extLst>
                    <a:ext uri="{9D8B030D-6E8A-4147-A177-3AD203B41FA5}">
                      <a16:colId xmlns:a16="http://schemas.microsoft.com/office/drawing/2014/main" val="580827679"/>
                    </a:ext>
                  </a:extLst>
                </a:gridCol>
                <a:gridCol w="5434606">
                  <a:extLst>
                    <a:ext uri="{9D8B030D-6E8A-4147-A177-3AD203B41FA5}">
                      <a16:colId xmlns:a16="http://schemas.microsoft.com/office/drawing/2014/main" val="3595791505"/>
                    </a:ext>
                  </a:extLst>
                </a:gridCol>
              </a:tblGrid>
              <a:tr h="238380">
                <a:tc>
                  <a:txBody>
                    <a:bodyPr/>
                    <a:lstStyle/>
                    <a:p>
                      <a:r>
                        <a:rPr lang="en-GB" sz="1200" dirty="0"/>
                        <a:t>Question</a:t>
                      </a:r>
                    </a:p>
                  </a:txBody>
                  <a:tcPr/>
                </a:tc>
                <a:tc>
                  <a:txBody>
                    <a:bodyPr/>
                    <a:lstStyle/>
                    <a:p>
                      <a:r>
                        <a:rPr lang="en-GB" sz="1200" dirty="0"/>
                        <a:t>Management response</a:t>
                      </a:r>
                    </a:p>
                  </a:txBody>
                  <a:tcPr/>
                </a:tc>
                <a:extLst>
                  <a:ext uri="{0D108BD9-81ED-4DB2-BD59-A6C34878D82A}">
                    <a16:rowId xmlns:a16="http://schemas.microsoft.com/office/drawing/2014/main" val="753184582"/>
                  </a:ext>
                </a:extLst>
              </a:tr>
              <a:tr h="611249">
                <a:tc>
                  <a:txBody>
                    <a:bodyPr/>
                    <a:lstStyle/>
                    <a:p>
                      <a:pPr marL="0" algn="l" defTabSz="914400" rtl="0" eaLnBrk="1" latinLnBrk="0" hangingPunct="1">
                        <a:lnSpc>
                          <a:spcPct val="115000"/>
                        </a:lnSpc>
                        <a:spcAft>
                          <a:spcPts val="0"/>
                        </a:spcAft>
                      </a:pPr>
                      <a:r>
                        <a:rPr lang="en-GB" sz="900" kern="1200" dirty="0">
                          <a:solidFill>
                            <a:schemeClr val="tx1"/>
                          </a:solidFill>
                          <a:effectLst/>
                          <a:latin typeface="+mn-lt"/>
                          <a:ea typeface="+mn-ea"/>
                          <a:cs typeface="Arial" pitchFamily="34" charset="0"/>
                        </a:rPr>
                        <a:t>3. What controls are in place to authorise and approve significant transactions and arrangements with related parties?</a:t>
                      </a:r>
                    </a:p>
                  </a:txBody>
                  <a:tcPr marL="68580" marR="68580" marT="0" marB="0"/>
                </a:tc>
                <a:tc>
                  <a:txBody>
                    <a:bodyPr/>
                    <a:lstStyle/>
                    <a:p>
                      <a:pPr marL="0" algn="l" defTabSz="914400" rtl="0" eaLnBrk="1" latinLnBrk="0" hangingPunct="1">
                        <a:lnSpc>
                          <a:spcPct val="115000"/>
                        </a:lnSpc>
                        <a:spcAft>
                          <a:spcPts val="0"/>
                        </a:spcAft>
                      </a:pPr>
                      <a:r>
                        <a:rPr lang="en-GB" sz="900" dirty="0"/>
                        <a:t>In such circumstances, reports are submitted to the appropriate Committee of the Council where full disclosure of the circumstances would be made.</a:t>
                      </a:r>
                      <a:endParaRPr lang="en-GB" sz="900" kern="1200" dirty="0">
                        <a:solidFill>
                          <a:schemeClr val="tx1"/>
                        </a:solidFill>
                        <a:effectLst/>
                        <a:latin typeface="+mn-lt"/>
                        <a:ea typeface="+mn-ea"/>
                        <a:cs typeface="Arial" pitchFamily="34" charset="0"/>
                      </a:endParaRPr>
                    </a:p>
                  </a:txBody>
                  <a:tcPr marL="68580" marR="68580" marT="0" marB="0"/>
                </a:tc>
                <a:extLst>
                  <a:ext uri="{0D108BD9-81ED-4DB2-BD59-A6C34878D82A}">
                    <a16:rowId xmlns:a16="http://schemas.microsoft.com/office/drawing/2014/main" val="331524581"/>
                  </a:ext>
                </a:extLst>
              </a:tr>
              <a:tr h="611249">
                <a:tc>
                  <a:txBody>
                    <a:bodyPr/>
                    <a:lstStyle/>
                    <a:p>
                      <a:pPr marL="0" algn="l" defTabSz="914400" rtl="0" eaLnBrk="1" latinLnBrk="0" hangingPunct="1">
                        <a:lnSpc>
                          <a:spcPct val="115000"/>
                        </a:lnSpc>
                        <a:spcAft>
                          <a:spcPts val="0"/>
                        </a:spcAft>
                      </a:pPr>
                      <a:r>
                        <a:rPr lang="en-GB" sz="900" kern="1200" dirty="0">
                          <a:solidFill>
                            <a:schemeClr val="tx1"/>
                          </a:solidFill>
                          <a:effectLst/>
                          <a:latin typeface="+mn-lt"/>
                          <a:ea typeface="+mn-ea"/>
                          <a:cs typeface="Arial" pitchFamily="34" charset="0"/>
                        </a:rPr>
                        <a:t>4. What controls are in place to authorise and approve significant transactions outside of the normal course of business?</a:t>
                      </a:r>
                    </a:p>
                  </a:txBody>
                  <a:tcPr marL="68580" marR="68580" marT="0" marB="0"/>
                </a:tc>
                <a:tc>
                  <a:txBody>
                    <a:bodyPr/>
                    <a:lstStyle/>
                    <a:p>
                      <a:pPr marL="0" algn="l" defTabSz="914400" rtl="0" eaLnBrk="1" latinLnBrk="0" hangingPunct="1">
                        <a:lnSpc>
                          <a:spcPct val="115000"/>
                        </a:lnSpc>
                        <a:spcAft>
                          <a:spcPts val="0"/>
                        </a:spcAft>
                      </a:pPr>
                      <a:r>
                        <a:rPr lang="en-GB" sz="900" dirty="0"/>
                        <a:t>As above.</a:t>
                      </a:r>
                      <a:endParaRPr lang="en-GB" sz="900" kern="1200" dirty="0">
                        <a:solidFill>
                          <a:schemeClr val="tx1"/>
                        </a:solidFill>
                        <a:effectLst/>
                        <a:latin typeface="+mn-lt"/>
                        <a:ea typeface="+mn-ea"/>
                        <a:cs typeface="Arial" pitchFamily="34" charset="0"/>
                      </a:endParaRPr>
                    </a:p>
                  </a:txBody>
                  <a:tcPr marL="68580" marR="68580" marT="0" marB="0"/>
                </a:tc>
                <a:extLst>
                  <a:ext uri="{0D108BD9-81ED-4DB2-BD59-A6C34878D82A}">
                    <a16:rowId xmlns:a16="http://schemas.microsoft.com/office/drawing/2014/main" val="2211259442"/>
                  </a:ext>
                </a:extLst>
              </a:tr>
            </a:tbl>
          </a:graphicData>
        </a:graphic>
      </p:graphicFrame>
      <p:sp>
        <p:nvSpPr>
          <p:cNvPr id="2" name="Slide Number Placeholder 1">
            <a:extLst>
              <a:ext uri="{FF2B5EF4-FFF2-40B4-BE49-F238E27FC236}">
                <a16:creationId xmlns:a16="http://schemas.microsoft.com/office/drawing/2014/main" id="{65446167-A383-4B5C-B00C-F32432FA4FDC}"/>
              </a:ext>
            </a:extLst>
          </p:cNvPr>
          <p:cNvSpPr>
            <a:spLocks noGrp="1"/>
          </p:cNvSpPr>
          <p:nvPr>
            <p:ph type="sldNum" sz="quarter" idx="13"/>
            <p:custDataLst>
              <p:tags r:id="rId3"/>
            </p:custDataLst>
          </p:nvPr>
        </p:nvSpPr>
        <p:spPr/>
        <p:txBody>
          <a:bodyPr/>
          <a:lstStyle/>
          <a:p>
            <a:pPr marL="0" marR="0" lvl="0" indent="0" algn="l" defTabSz="311033" rtl="0" eaLnBrk="1" fontAlgn="auto" latinLnBrk="0" hangingPunct="1">
              <a:lnSpc>
                <a:spcPct val="100000"/>
              </a:lnSpc>
              <a:spcBef>
                <a:spcPts val="0"/>
              </a:spcBef>
              <a:spcAft>
                <a:spcPts val="0"/>
              </a:spcAft>
              <a:buClrTx/>
              <a:buSzTx/>
              <a:buFontTx/>
              <a:buNone/>
              <a:tabLst/>
              <a:defRPr/>
            </a:pPr>
            <a:fld id="{37B4438D-29B8-4FC7-9D64-F44FE400D0A9}" type="slidenum">
              <a:rPr kumimoji="0" lang="en-GB" sz="600" b="1" i="0" u="none" strike="noStrike" kern="1200" cap="none" spc="0" normalizeH="0" baseline="0" noProof="0" smtClean="0">
                <a:ln>
                  <a:noFill/>
                </a:ln>
                <a:solidFill>
                  <a:prstClr val="black"/>
                </a:solidFill>
                <a:effectLst/>
                <a:uLnTx/>
                <a:uFillTx/>
                <a:latin typeface="Arial"/>
                <a:ea typeface="+mn-ea"/>
                <a:cs typeface="+mn-cs"/>
              </a:rPr>
              <a:pPr marL="0" marR="0" lvl="0" indent="0" algn="l" defTabSz="311033" rtl="0" eaLnBrk="1" fontAlgn="auto" latinLnBrk="0" hangingPunct="1">
                <a:lnSpc>
                  <a:spcPct val="100000"/>
                </a:lnSpc>
                <a:spcBef>
                  <a:spcPts val="0"/>
                </a:spcBef>
                <a:spcAft>
                  <a:spcPts val="0"/>
                </a:spcAft>
                <a:buClrTx/>
                <a:buSzTx/>
                <a:buFontTx/>
                <a:buNone/>
                <a:tabLst/>
                <a:defRPr/>
              </a:pPr>
              <a:t>23</a:t>
            </a:fld>
            <a:endParaRPr kumimoji="0" lang="en-GB" sz="600" b="1" i="0" u="none" strike="noStrike" kern="1200" cap="none" spc="0" normalizeH="0" baseline="0" noProof="0" dirty="0">
              <a:ln>
                <a:noFill/>
              </a:ln>
              <a:solidFill>
                <a:prstClr val="black"/>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30059923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20DDB23-884A-4CC3-9596-2460D21CC9B9}"/>
              </a:ext>
            </a:extLst>
          </p:cNvPr>
          <p:cNvSpPr>
            <a:spLocks noGrp="1"/>
          </p:cNvSpPr>
          <p:nvPr>
            <p:ph type="title"/>
            <p:custDataLst>
              <p:tags r:id="rId2"/>
            </p:custDataLst>
          </p:nvPr>
        </p:nvSpPr>
        <p:spPr/>
        <p:txBody>
          <a:bodyPr/>
          <a:lstStyle/>
          <a:p>
            <a:r>
              <a:rPr lang="en-GB" dirty="0"/>
              <a:t>Going Concern</a:t>
            </a:r>
          </a:p>
        </p:txBody>
      </p:sp>
      <p:sp>
        <p:nvSpPr>
          <p:cNvPr id="4" name="Content Placeholder 3">
            <a:extLst>
              <a:ext uri="{FF2B5EF4-FFF2-40B4-BE49-F238E27FC236}">
                <a16:creationId xmlns:a16="http://schemas.microsoft.com/office/drawing/2014/main" id="{D91657A9-6F01-468C-B5DD-91980FB22762}"/>
              </a:ext>
            </a:extLst>
          </p:cNvPr>
          <p:cNvSpPr>
            <a:spLocks noGrp="1"/>
          </p:cNvSpPr>
          <p:nvPr>
            <p:ph sz="quarter" idx="14"/>
            <p:custDataLst>
              <p:tags r:id="rId3"/>
            </p:custDataLst>
          </p:nvPr>
        </p:nvSpPr>
        <p:spPr>
          <a:xfrm>
            <a:off x="468625" y="975345"/>
            <a:ext cx="8207375" cy="3922719"/>
          </a:xfrm>
        </p:spPr>
        <p:txBody>
          <a:bodyPr/>
          <a:lstStyle/>
          <a:p>
            <a:r>
              <a:rPr lang="en-GB" sz="1400" dirty="0">
                <a:solidFill>
                  <a:schemeClr val="accent1"/>
                </a:solidFill>
              </a:rPr>
              <a:t>Matters in relation to Going Concern</a:t>
            </a:r>
          </a:p>
          <a:p>
            <a:pPr marL="0" marR="90170" lvl="2" indent="0" defTabSz="914400">
              <a:spcBef>
                <a:spcPts val="400"/>
              </a:spcBef>
              <a:spcAft>
                <a:spcPts val="0"/>
              </a:spcAft>
              <a:buClr>
                <a:srgbClr val="4D4D4D"/>
              </a:buClr>
              <a:buNone/>
              <a:defRPr/>
            </a:pPr>
            <a:r>
              <a:rPr lang="en-GB" sz="1000" dirty="0">
                <a:solidFill>
                  <a:srgbClr val="000000"/>
                </a:solidFill>
                <a:latin typeface="Arial" pitchFamily="34" charset="0"/>
                <a:cs typeface="Arial" pitchFamily="34" charset="0"/>
              </a:rPr>
              <a:t>The audit approach for going concern is based on the requirements of ISA (UK) 570, as interpreted by Practice Note 10: Audit of financial statements and regularity of public sector bodies in the United Kingdom (Revised 2020). It also takes into account the National Audit Office's Supplementary Guidance Note (SGN) 01: Going Concern – Auditors’ responsibilities for local public bodies.</a:t>
            </a:r>
          </a:p>
          <a:p>
            <a:pPr marL="0" marR="90170" lvl="2" indent="0" defTabSz="914400">
              <a:spcBef>
                <a:spcPts val="400"/>
              </a:spcBef>
              <a:spcAft>
                <a:spcPts val="0"/>
              </a:spcAft>
              <a:buClr>
                <a:srgbClr val="4D4D4D"/>
              </a:buClr>
              <a:buNone/>
              <a:defRPr/>
            </a:pPr>
            <a:r>
              <a:rPr lang="en-GB" sz="1000" dirty="0">
                <a:solidFill>
                  <a:srgbClr val="000000"/>
                </a:solidFill>
                <a:latin typeface="Arial" pitchFamily="34" charset="0"/>
                <a:cs typeface="Arial" pitchFamily="34" charset="0"/>
              </a:rPr>
              <a:t>Practice Note 10 confirms that in many (but not all) public sector bodies, the use of the going concern basis of accounting is not a matter of significant focus of the auditor’s time and resources because the applicable financial reporting frameworks envisage that the going concern basis for accounting will apply where the body’s services will continue to be delivered by the public sector. In such cases, a material uncertainty related to going concern is unlikely to exist. </a:t>
            </a:r>
          </a:p>
          <a:p>
            <a:pPr marL="0" marR="90170" lvl="2" indent="0" defTabSz="914400">
              <a:spcBef>
                <a:spcPts val="400"/>
              </a:spcBef>
              <a:spcAft>
                <a:spcPts val="0"/>
              </a:spcAft>
              <a:buClr>
                <a:srgbClr val="4D4D4D"/>
              </a:buClr>
              <a:buNone/>
              <a:defRPr/>
            </a:pPr>
            <a:r>
              <a:rPr lang="en-GB" sz="1000" dirty="0">
                <a:solidFill>
                  <a:srgbClr val="000000"/>
                </a:solidFill>
                <a:latin typeface="Arial" pitchFamily="34" charset="0"/>
                <a:cs typeface="Arial" pitchFamily="34" charset="0"/>
              </a:rPr>
              <a:t>For this reason, a straightforward and standardised approach to compliance with ISA (UK) 570 will often be appropriate for public sector bodies. This will be a proportionate approach to going concern based on the body’s circumstances and the applicable financial reporting framework. In line with Practice Note 10, the auditor’s assessment of </a:t>
            </a:r>
            <a:r>
              <a:rPr lang="en-GB" sz="1000" dirty="0">
                <a:latin typeface="Arial" pitchFamily="34" charset="0"/>
                <a:cs typeface="Arial" pitchFamily="34" charset="0"/>
              </a:rPr>
              <a:t>going concern should take account of the statutory nature of the body and the fact that the financial reporting framework for local government bodies presume going concern in the event of anticipated continuation of provision of the services provided by the body. Therefore, the public sector auditor applies a ‘continued provision of service approach’, unless there is clear evidence to the contrary. This would also apply even where those services are planned to transfer to another body, as in such circumstances, the underlying services will continue. </a:t>
            </a:r>
          </a:p>
          <a:p>
            <a:pPr marL="0" marR="90170" lvl="2" indent="0" defTabSz="914400">
              <a:spcBef>
                <a:spcPts val="400"/>
              </a:spcBef>
              <a:spcAft>
                <a:spcPts val="0"/>
              </a:spcAft>
              <a:buClr>
                <a:srgbClr val="4D4D4D"/>
              </a:buClr>
              <a:buNone/>
              <a:defRPr/>
            </a:pPr>
            <a:r>
              <a:rPr lang="en-GB" sz="1000" dirty="0">
                <a:solidFill>
                  <a:srgbClr val="000000"/>
                </a:solidFill>
                <a:latin typeface="Arial" pitchFamily="34" charset="0"/>
                <a:cs typeface="Arial" pitchFamily="34" charset="0"/>
              </a:rPr>
              <a:t>For many public sector bodies, the financial sustainability of the body and the services it provides are more likely to be of significant public interest than the application of the going concern basis of accounting. Financial sustainability is a key component of value for money work and it is through such work that it will be considered. </a:t>
            </a:r>
          </a:p>
          <a:p>
            <a:pPr marL="0" marR="90170" lvl="2" indent="0" defTabSz="914400">
              <a:spcBef>
                <a:spcPts val="400"/>
              </a:spcBef>
              <a:spcAft>
                <a:spcPts val="0"/>
              </a:spcAft>
              <a:buClr>
                <a:srgbClr val="4D4D4D"/>
              </a:buClr>
              <a:buNone/>
              <a:defRPr/>
            </a:pPr>
            <a:endParaRPr lang="en-GB" sz="1000" dirty="0">
              <a:solidFill>
                <a:srgbClr val="000000"/>
              </a:solidFill>
              <a:latin typeface="Arial" pitchFamily="34" charset="0"/>
              <a:cs typeface="Arial" pitchFamily="34" charset="0"/>
            </a:endParaRPr>
          </a:p>
          <a:p>
            <a:endParaRPr lang="en-GB" sz="1400" dirty="0">
              <a:solidFill>
                <a:schemeClr val="accent1"/>
              </a:solidFill>
            </a:endParaRPr>
          </a:p>
        </p:txBody>
      </p:sp>
    </p:spTree>
    <p:custDataLst>
      <p:tags r:id="rId1"/>
    </p:custDataLst>
    <p:extLst>
      <p:ext uri="{BB962C8B-B14F-4D97-AF65-F5344CB8AC3E}">
        <p14:creationId xmlns:p14="http://schemas.microsoft.com/office/powerpoint/2010/main" val="9053562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32959CD-0E3A-4B81-AB71-9EFDF988F294}"/>
              </a:ext>
            </a:extLst>
          </p:cNvPr>
          <p:cNvSpPr>
            <a:spLocks noGrp="1"/>
          </p:cNvSpPr>
          <p:nvPr>
            <p:ph type="title"/>
            <p:custDataLst>
              <p:tags r:id="rId2"/>
            </p:custDataLst>
          </p:nvPr>
        </p:nvSpPr>
        <p:spPr/>
        <p:txBody>
          <a:bodyPr/>
          <a:lstStyle/>
          <a:p>
            <a:r>
              <a:rPr lang="en-GB" sz="1800" dirty="0"/>
              <a:t>Going Concern</a:t>
            </a:r>
          </a:p>
        </p:txBody>
      </p:sp>
      <p:graphicFrame>
        <p:nvGraphicFramePr>
          <p:cNvPr id="5" name="Content Placeholder 4">
            <a:extLst>
              <a:ext uri="{FF2B5EF4-FFF2-40B4-BE49-F238E27FC236}">
                <a16:creationId xmlns:a16="http://schemas.microsoft.com/office/drawing/2014/main" id="{60C54B96-1996-4F35-96A1-45B78BB5E3F7}"/>
              </a:ext>
            </a:extLst>
          </p:cNvPr>
          <p:cNvGraphicFramePr>
            <a:graphicFrameLocks noGrp="1"/>
          </p:cNvGraphicFramePr>
          <p:nvPr>
            <p:ph sz="quarter" idx="14"/>
            <p:extLst>
              <p:ext uri="{D42A27DB-BD31-4B8C-83A1-F6EECF244321}">
                <p14:modId xmlns:p14="http://schemas.microsoft.com/office/powerpoint/2010/main" val="2940867316"/>
              </p:ext>
            </p:extLst>
          </p:nvPr>
        </p:nvGraphicFramePr>
        <p:xfrm>
          <a:off x="468000" y="781368"/>
          <a:ext cx="8208000" cy="4163822"/>
        </p:xfrm>
        <a:graphic>
          <a:graphicData uri="http://schemas.openxmlformats.org/drawingml/2006/table">
            <a:tbl>
              <a:tblPr firstRow="1" bandRow="1">
                <a:tableStyleId>{5C22544A-7EE6-4342-B048-85BDC9FD1C3A}</a:tableStyleId>
              </a:tblPr>
              <a:tblGrid>
                <a:gridCol w="3019479">
                  <a:extLst>
                    <a:ext uri="{9D8B030D-6E8A-4147-A177-3AD203B41FA5}">
                      <a16:colId xmlns:a16="http://schemas.microsoft.com/office/drawing/2014/main" val="580827679"/>
                    </a:ext>
                  </a:extLst>
                </a:gridCol>
                <a:gridCol w="5188521">
                  <a:extLst>
                    <a:ext uri="{9D8B030D-6E8A-4147-A177-3AD203B41FA5}">
                      <a16:colId xmlns:a16="http://schemas.microsoft.com/office/drawing/2014/main" val="3595791505"/>
                    </a:ext>
                  </a:extLst>
                </a:gridCol>
              </a:tblGrid>
              <a:tr h="238380">
                <a:tc>
                  <a:txBody>
                    <a:bodyPr/>
                    <a:lstStyle/>
                    <a:p>
                      <a:r>
                        <a:rPr lang="en-GB" sz="1200" dirty="0"/>
                        <a:t>Question</a:t>
                      </a:r>
                    </a:p>
                  </a:txBody>
                  <a:tcPr/>
                </a:tc>
                <a:tc>
                  <a:txBody>
                    <a:bodyPr/>
                    <a:lstStyle/>
                    <a:p>
                      <a:r>
                        <a:rPr lang="en-GB" sz="1200" dirty="0"/>
                        <a:t>Management response</a:t>
                      </a:r>
                    </a:p>
                  </a:txBody>
                  <a:tcPr/>
                </a:tc>
                <a:extLst>
                  <a:ext uri="{0D108BD9-81ED-4DB2-BD59-A6C34878D82A}">
                    <a16:rowId xmlns:a16="http://schemas.microsoft.com/office/drawing/2014/main" val="753184582"/>
                  </a:ext>
                </a:extLst>
              </a:tr>
              <a:tr h="611249">
                <a:tc>
                  <a:txBody>
                    <a:bodyPr/>
                    <a:lstStyle/>
                    <a:p>
                      <a:pPr marL="0" indent="0" algn="l" defTabSz="914400" rtl="0" eaLnBrk="1" latinLnBrk="0" hangingPunct="1">
                        <a:lnSpc>
                          <a:spcPct val="115000"/>
                        </a:lnSpc>
                        <a:spcAft>
                          <a:spcPts val="0"/>
                        </a:spcAft>
                        <a:buNone/>
                      </a:pPr>
                      <a:r>
                        <a:rPr lang="en-GB" sz="900" kern="1200" dirty="0">
                          <a:solidFill>
                            <a:schemeClr val="tx1"/>
                          </a:solidFill>
                          <a:effectLst/>
                          <a:latin typeface="+mn-lt"/>
                          <a:ea typeface="+mn-ea"/>
                          <a:cs typeface="Arial" pitchFamily="34" charset="0"/>
                        </a:rPr>
                        <a:t>1. What processes and controls does management have in place to identify events and / or conditions which may indicate that the statutory services being provided by Pendle Borough Council will no longer continue?</a:t>
                      </a:r>
                    </a:p>
                  </a:txBody>
                  <a:tcPr marL="68580" marR="68580" marT="0" marB="0"/>
                </a:tc>
                <a:tc>
                  <a:txBody>
                    <a:bodyPr/>
                    <a:lstStyle/>
                    <a:p>
                      <a:pPr marL="0" algn="l" defTabSz="914400" rtl="0" eaLnBrk="1" latinLnBrk="0" hangingPunct="1">
                        <a:lnSpc>
                          <a:spcPct val="115000"/>
                        </a:lnSpc>
                        <a:spcAft>
                          <a:spcPts val="0"/>
                        </a:spcAft>
                      </a:pPr>
                      <a:r>
                        <a:rPr lang="en-GB" sz="900" dirty="0"/>
                        <a:t>The Strategic Risk Register, Annual Governance Statement and Internal Control environment. </a:t>
                      </a:r>
                      <a:endParaRPr lang="en-GB" sz="900" kern="1200" dirty="0">
                        <a:solidFill>
                          <a:schemeClr val="tx1"/>
                        </a:solidFill>
                        <a:effectLst/>
                        <a:latin typeface="+mn-lt"/>
                        <a:ea typeface="+mn-ea"/>
                        <a:cs typeface="Arial" pitchFamily="34" charset="0"/>
                      </a:endParaRPr>
                    </a:p>
                    <a:p>
                      <a:pPr marL="0" algn="l" defTabSz="914400" rtl="0" eaLnBrk="1" latinLnBrk="0" hangingPunct="1">
                        <a:lnSpc>
                          <a:spcPct val="115000"/>
                        </a:lnSpc>
                        <a:spcAft>
                          <a:spcPts val="0"/>
                        </a:spcAft>
                      </a:pPr>
                      <a:endParaRPr lang="en-GB" sz="900" kern="1200" dirty="0">
                        <a:solidFill>
                          <a:schemeClr val="tx1"/>
                        </a:solidFill>
                        <a:effectLst/>
                        <a:latin typeface="+mn-lt"/>
                        <a:ea typeface="+mn-ea"/>
                        <a:cs typeface="Arial" pitchFamily="34" charset="0"/>
                      </a:endParaRPr>
                    </a:p>
                    <a:p>
                      <a:pPr marL="0" algn="l" defTabSz="914400" rtl="0" eaLnBrk="1" latinLnBrk="0" hangingPunct="1">
                        <a:lnSpc>
                          <a:spcPct val="115000"/>
                        </a:lnSpc>
                        <a:spcAft>
                          <a:spcPts val="0"/>
                        </a:spcAft>
                      </a:pPr>
                      <a:endParaRPr lang="en-GB" sz="900" kern="1200" dirty="0">
                        <a:solidFill>
                          <a:schemeClr val="tx1"/>
                        </a:solidFill>
                        <a:effectLst/>
                        <a:latin typeface="+mn-lt"/>
                        <a:ea typeface="+mn-ea"/>
                        <a:cs typeface="Arial" pitchFamily="34" charset="0"/>
                      </a:endParaRPr>
                    </a:p>
                    <a:p>
                      <a:pPr marL="0" algn="l" defTabSz="914400" rtl="0" eaLnBrk="1" latinLnBrk="0" hangingPunct="1">
                        <a:lnSpc>
                          <a:spcPct val="115000"/>
                        </a:lnSpc>
                        <a:spcAft>
                          <a:spcPts val="0"/>
                        </a:spcAft>
                      </a:pPr>
                      <a:endParaRPr lang="en-GB" sz="900" kern="1200" dirty="0">
                        <a:solidFill>
                          <a:schemeClr val="tx1"/>
                        </a:solidFill>
                        <a:effectLst/>
                        <a:latin typeface="+mn-lt"/>
                        <a:ea typeface="+mn-ea"/>
                        <a:cs typeface="Arial" pitchFamily="34" charset="0"/>
                      </a:endParaRPr>
                    </a:p>
                    <a:p>
                      <a:pPr marL="0" algn="l" defTabSz="914400" rtl="0" eaLnBrk="1" latinLnBrk="0" hangingPunct="1">
                        <a:lnSpc>
                          <a:spcPct val="115000"/>
                        </a:lnSpc>
                        <a:spcAft>
                          <a:spcPts val="0"/>
                        </a:spcAft>
                      </a:pPr>
                      <a:endParaRPr lang="en-GB" sz="900" kern="1200" dirty="0">
                        <a:solidFill>
                          <a:schemeClr val="tx1"/>
                        </a:solidFill>
                        <a:effectLst/>
                        <a:latin typeface="+mn-lt"/>
                        <a:ea typeface="+mn-ea"/>
                        <a:cs typeface="Arial" pitchFamily="34" charset="0"/>
                      </a:endParaRPr>
                    </a:p>
                  </a:txBody>
                  <a:tcPr marL="68580" marR="68580" marT="0" marB="0"/>
                </a:tc>
                <a:extLst>
                  <a:ext uri="{0D108BD9-81ED-4DB2-BD59-A6C34878D82A}">
                    <a16:rowId xmlns:a16="http://schemas.microsoft.com/office/drawing/2014/main" val="127245310"/>
                  </a:ext>
                </a:extLst>
              </a:tr>
              <a:tr h="611249">
                <a:tc>
                  <a:txBody>
                    <a:bodyPr/>
                    <a:lstStyle/>
                    <a:p>
                      <a:pPr marL="0" algn="l" defTabSz="914400" rtl="0" eaLnBrk="1" latinLnBrk="0" hangingPunct="1">
                        <a:lnSpc>
                          <a:spcPct val="115000"/>
                        </a:lnSpc>
                        <a:spcAft>
                          <a:spcPts val="0"/>
                        </a:spcAft>
                      </a:pPr>
                      <a:r>
                        <a:rPr lang="en-GB" sz="900" kern="1200" dirty="0">
                          <a:solidFill>
                            <a:schemeClr val="tx1"/>
                          </a:solidFill>
                          <a:effectLst/>
                          <a:latin typeface="+mn-lt"/>
                          <a:ea typeface="+mn-ea"/>
                          <a:cs typeface="Arial" pitchFamily="34" charset="0"/>
                        </a:rPr>
                        <a:t>2.  Are management aware of any factors which may mean for Pendle Borough Council that either statutory services will no longer be provided or that funding for statutory services will be discontinued? If so, what are they?</a:t>
                      </a:r>
                    </a:p>
                    <a:p>
                      <a:pPr marL="0" algn="l" defTabSz="914400" rtl="0" eaLnBrk="1" latinLnBrk="0" hangingPunct="1">
                        <a:lnSpc>
                          <a:spcPct val="115000"/>
                        </a:lnSpc>
                        <a:spcAft>
                          <a:spcPts val="0"/>
                        </a:spcAft>
                      </a:pPr>
                      <a:endParaRPr lang="en-GB" sz="900" kern="1200" dirty="0">
                        <a:solidFill>
                          <a:schemeClr val="tx1"/>
                        </a:solidFill>
                        <a:effectLst/>
                        <a:latin typeface="+mn-lt"/>
                        <a:ea typeface="+mn-ea"/>
                        <a:cs typeface="Arial" pitchFamily="34" charset="0"/>
                      </a:endParaRPr>
                    </a:p>
                  </a:txBody>
                  <a:tcPr marL="68580" marR="68580" marT="0" marB="0"/>
                </a:tc>
                <a:tc>
                  <a:txBody>
                    <a:bodyPr/>
                    <a:lstStyle/>
                    <a:p>
                      <a:pPr marL="0" algn="l" defTabSz="914400" rtl="0" eaLnBrk="1" latinLnBrk="0" hangingPunct="1">
                        <a:lnSpc>
                          <a:spcPct val="115000"/>
                        </a:lnSpc>
                        <a:spcAft>
                          <a:spcPts val="0"/>
                        </a:spcAft>
                      </a:pPr>
                      <a:r>
                        <a:rPr lang="en-GB" sz="900" kern="1200" dirty="0">
                          <a:solidFill>
                            <a:schemeClr val="tx1"/>
                          </a:solidFill>
                          <a:effectLst/>
                          <a:latin typeface="+mn-lt"/>
                          <a:ea typeface="+mn-ea"/>
                          <a:cs typeface="Arial" pitchFamily="34" charset="0"/>
                        </a:rPr>
                        <a:t>No known factors indicating any funding or provision to cease.</a:t>
                      </a:r>
                    </a:p>
                  </a:txBody>
                  <a:tcPr marL="68580" marR="68580" marT="0" marB="0"/>
                </a:tc>
                <a:extLst>
                  <a:ext uri="{0D108BD9-81ED-4DB2-BD59-A6C34878D82A}">
                    <a16:rowId xmlns:a16="http://schemas.microsoft.com/office/drawing/2014/main" val="2441892327"/>
                  </a:ext>
                </a:extLst>
              </a:tr>
              <a:tr h="611249">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900" kern="1200" dirty="0">
                          <a:solidFill>
                            <a:schemeClr val="tx1"/>
                          </a:solidFill>
                          <a:effectLst/>
                          <a:latin typeface="+mn-lt"/>
                          <a:ea typeface="+mn-ea"/>
                          <a:cs typeface="Arial" pitchFamily="34" charset="0"/>
                        </a:rPr>
                        <a:t>3. With regard to the statutory services currently provided by Pendle Borough Council, does Pendle Borough Council expect to continue to deliver them for the foreseeable future, or will they be delivered by related public authorities if there are any plans for Pendle Borough Council to cease to exist?</a:t>
                      </a:r>
                    </a:p>
                    <a:p>
                      <a:pPr marL="0" algn="l" defTabSz="914400" rtl="0" eaLnBrk="1" latinLnBrk="0" hangingPunct="1">
                        <a:lnSpc>
                          <a:spcPct val="115000"/>
                        </a:lnSpc>
                        <a:spcAft>
                          <a:spcPts val="0"/>
                        </a:spcAft>
                      </a:pPr>
                      <a:endParaRPr lang="en-GB" sz="900" kern="1200" dirty="0">
                        <a:solidFill>
                          <a:schemeClr val="tx1"/>
                        </a:solidFill>
                        <a:effectLst/>
                        <a:latin typeface="+mn-lt"/>
                        <a:ea typeface="+mn-ea"/>
                        <a:cs typeface="Arial" pitchFamily="34" charset="0"/>
                      </a:endParaRPr>
                    </a:p>
                  </a:txBody>
                  <a:tcPr marL="68580" marR="68580" marT="0" marB="0"/>
                </a:tc>
                <a:tc>
                  <a:txBody>
                    <a:bodyPr/>
                    <a:lstStyle/>
                    <a:p>
                      <a:pPr marL="0" algn="l" defTabSz="914400" rtl="0" eaLnBrk="1" latinLnBrk="0" hangingPunct="1">
                        <a:lnSpc>
                          <a:spcPct val="115000"/>
                        </a:lnSpc>
                        <a:spcAft>
                          <a:spcPts val="0"/>
                        </a:spcAft>
                      </a:pPr>
                      <a:r>
                        <a:rPr lang="en-GB" sz="900" kern="1200" dirty="0">
                          <a:solidFill>
                            <a:schemeClr val="tx1"/>
                          </a:solidFill>
                          <a:effectLst/>
                          <a:latin typeface="+mn-lt"/>
                          <a:ea typeface="+mn-ea"/>
                          <a:cs typeface="Arial" pitchFamily="34" charset="0"/>
                        </a:rPr>
                        <a:t>Pendle plans to continue to provide stator services for the foreseeable future.</a:t>
                      </a:r>
                    </a:p>
                  </a:txBody>
                  <a:tcPr marL="68580" marR="68580" marT="0" marB="0"/>
                </a:tc>
                <a:extLst>
                  <a:ext uri="{0D108BD9-81ED-4DB2-BD59-A6C34878D82A}">
                    <a16:rowId xmlns:a16="http://schemas.microsoft.com/office/drawing/2014/main" val="331524581"/>
                  </a:ext>
                </a:extLst>
              </a:tr>
              <a:tr h="611249">
                <a:tc>
                  <a:txBody>
                    <a:bodyPr/>
                    <a:lstStyle/>
                    <a:p>
                      <a:pPr marL="0" algn="l" defTabSz="914400" rtl="0" eaLnBrk="1" latinLnBrk="0" hangingPunct="1">
                        <a:lnSpc>
                          <a:spcPct val="115000"/>
                        </a:lnSpc>
                        <a:spcAft>
                          <a:spcPts val="0"/>
                        </a:spcAft>
                      </a:pPr>
                      <a:r>
                        <a:rPr lang="en-GB" sz="900" kern="1200" dirty="0">
                          <a:solidFill>
                            <a:schemeClr val="tx1"/>
                          </a:solidFill>
                          <a:effectLst/>
                          <a:latin typeface="+mn-lt"/>
                          <a:ea typeface="+mn-ea"/>
                          <a:cs typeface="Arial" pitchFamily="34" charset="0"/>
                        </a:rPr>
                        <a:t>4. Are management satisfied that the financial reporting framework permits Pendle Borough Council to prepare its financial statements on a going concern basis? Are management satisfied that preparing financial statements on a going concern basis will provide a faithful representation of the items in the financial statements?</a:t>
                      </a:r>
                    </a:p>
                  </a:txBody>
                  <a:tcPr marL="68580" marR="68580" marT="0" marB="0"/>
                </a:tc>
                <a:tc>
                  <a:txBody>
                    <a:bodyPr/>
                    <a:lstStyle/>
                    <a:p>
                      <a:pPr marL="0" algn="l" defTabSz="914400" rtl="0" eaLnBrk="1" latinLnBrk="0" hangingPunct="1">
                        <a:lnSpc>
                          <a:spcPct val="115000"/>
                        </a:lnSpc>
                        <a:spcAft>
                          <a:spcPts val="0"/>
                        </a:spcAft>
                      </a:pPr>
                      <a:r>
                        <a:rPr lang="en-GB" sz="900" kern="1200" dirty="0">
                          <a:solidFill>
                            <a:schemeClr val="tx1"/>
                          </a:solidFill>
                          <a:effectLst/>
                          <a:latin typeface="+mn-lt"/>
                          <a:ea typeface="+mn-ea"/>
                          <a:cs typeface="Arial" pitchFamily="34" charset="0"/>
                        </a:rPr>
                        <a:t>Management are satisfied that financial statements should be prepared on a going concern basis</a:t>
                      </a:r>
                    </a:p>
                    <a:p>
                      <a:pPr marL="0" algn="l" defTabSz="914400" rtl="0" eaLnBrk="1" latinLnBrk="0" hangingPunct="1">
                        <a:lnSpc>
                          <a:spcPct val="115000"/>
                        </a:lnSpc>
                        <a:spcAft>
                          <a:spcPts val="0"/>
                        </a:spcAft>
                      </a:pPr>
                      <a:endParaRPr lang="en-GB" sz="900" kern="1200" dirty="0">
                        <a:solidFill>
                          <a:schemeClr val="tx1"/>
                        </a:solidFill>
                        <a:effectLst/>
                        <a:latin typeface="+mn-lt"/>
                        <a:ea typeface="+mn-ea"/>
                        <a:cs typeface="Arial" pitchFamily="34" charset="0"/>
                      </a:endParaRPr>
                    </a:p>
                    <a:p>
                      <a:pPr marL="0" algn="l" defTabSz="914400" rtl="0" eaLnBrk="1" latinLnBrk="0" hangingPunct="1">
                        <a:lnSpc>
                          <a:spcPct val="115000"/>
                        </a:lnSpc>
                        <a:spcAft>
                          <a:spcPts val="0"/>
                        </a:spcAft>
                      </a:pPr>
                      <a:endParaRPr lang="en-GB" sz="900" kern="1200" dirty="0">
                        <a:solidFill>
                          <a:schemeClr val="tx1"/>
                        </a:solidFill>
                        <a:effectLst/>
                        <a:latin typeface="+mn-lt"/>
                        <a:ea typeface="+mn-ea"/>
                        <a:cs typeface="Arial" pitchFamily="34" charset="0"/>
                      </a:endParaRPr>
                    </a:p>
                    <a:p>
                      <a:pPr marL="0" algn="l" defTabSz="914400" rtl="0" eaLnBrk="1" latinLnBrk="0" hangingPunct="1">
                        <a:lnSpc>
                          <a:spcPct val="115000"/>
                        </a:lnSpc>
                        <a:spcAft>
                          <a:spcPts val="0"/>
                        </a:spcAft>
                      </a:pPr>
                      <a:endParaRPr lang="en-GB" sz="900" kern="1200" dirty="0">
                        <a:solidFill>
                          <a:schemeClr val="tx1"/>
                        </a:solidFill>
                        <a:effectLst/>
                        <a:latin typeface="+mn-lt"/>
                        <a:ea typeface="+mn-ea"/>
                        <a:cs typeface="Arial" pitchFamily="34" charset="0"/>
                      </a:endParaRPr>
                    </a:p>
                    <a:p>
                      <a:pPr marL="0" algn="l" defTabSz="914400" rtl="0" eaLnBrk="1" latinLnBrk="0" hangingPunct="1">
                        <a:lnSpc>
                          <a:spcPct val="115000"/>
                        </a:lnSpc>
                        <a:spcAft>
                          <a:spcPts val="0"/>
                        </a:spcAft>
                      </a:pPr>
                      <a:endParaRPr lang="en-GB" sz="900" kern="1200" dirty="0">
                        <a:solidFill>
                          <a:schemeClr val="tx1"/>
                        </a:solidFill>
                        <a:effectLst/>
                        <a:latin typeface="+mn-lt"/>
                        <a:ea typeface="+mn-ea"/>
                        <a:cs typeface="Arial" pitchFamily="34" charset="0"/>
                      </a:endParaRPr>
                    </a:p>
                    <a:p>
                      <a:pPr marL="0" algn="l" defTabSz="914400" rtl="0" eaLnBrk="1" latinLnBrk="0" hangingPunct="1">
                        <a:lnSpc>
                          <a:spcPct val="115000"/>
                        </a:lnSpc>
                        <a:spcAft>
                          <a:spcPts val="0"/>
                        </a:spcAft>
                      </a:pPr>
                      <a:endParaRPr lang="en-GB" sz="900" kern="1200" dirty="0">
                        <a:solidFill>
                          <a:schemeClr val="tx1"/>
                        </a:solidFill>
                        <a:effectLst/>
                        <a:latin typeface="+mn-lt"/>
                        <a:ea typeface="+mn-ea"/>
                        <a:cs typeface="Arial" pitchFamily="34" charset="0"/>
                      </a:endParaRPr>
                    </a:p>
                    <a:p>
                      <a:pPr marL="0" algn="l" defTabSz="914400" rtl="0" eaLnBrk="1" latinLnBrk="0" hangingPunct="1">
                        <a:lnSpc>
                          <a:spcPct val="115000"/>
                        </a:lnSpc>
                        <a:spcAft>
                          <a:spcPts val="0"/>
                        </a:spcAft>
                      </a:pPr>
                      <a:endParaRPr lang="en-GB" sz="900" kern="1200" dirty="0">
                        <a:solidFill>
                          <a:schemeClr val="tx1"/>
                        </a:solidFill>
                        <a:effectLst/>
                        <a:latin typeface="+mn-lt"/>
                        <a:ea typeface="+mn-ea"/>
                        <a:cs typeface="Arial" pitchFamily="34" charset="0"/>
                      </a:endParaRPr>
                    </a:p>
                  </a:txBody>
                  <a:tcPr marL="68580" marR="68580" marT="0" marB="0"/>
                </a:tc>
                <a:extLst>
                  <a:ext uri="{0D108BD9-81ED-4DB2-BD59-A6C34878D82A}">
                    <a16:rowId xmlns:a16="http://schemas.microsoft.com/office/drawing/2014/main" val="2211259442"/>
                  </a:ext>
                </a:extLst>
              </a:tr>
            </a:tbl>
          </a:graphicData>
        </a:graphic>
      </p:graphicFrame>
    </p:spTree>
    <p:custDataLst>
      <p:tags r:id="rId1"/>
    </p:custDataLst>
    <p:extLst>
      <p:ext uri="{BB962C8B-B14F-4D97-AF65-F5344CB8AC3E}">
        <p14:creationId xmlns:p14="http://schemas.microsoft.com/office/powerpoint/2010/main" val="21340163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20DDB23-884A-4CC3-9596-2460D21CC9B9}"/>
              </a:ext>
            </a:extLst>
          </p:cNvPr>
          <p:cNvSpPr>
            <a:spLocks noGrp="1"/>
          </p:cNvSpPr>
          <p:nvPr>
            <p:ph type="title"/>
            <p:custDataLst>
              <p:tags r:id="rId2"/>
            </p:custDataLst>
          </p:nvPr>
        </p:nvSpPr>
        <p:spPr/>
        <p:txBody>
          <a:bodyPr/>
          <a:lstStyle/>
          <a:p>
            <a:r>
              <a:rPr lang="en-GB" dirty="0"/>
              <a:t>Accounting estimates</a:t>
            </a:r>
          </a:p>
        </p:txBody>
      </p:sp>
      <p:sp>
        <p:nvSpPr>
          <p:cNvPr id="4" name="Content Placeholder 3">
            <a:extLst>
              <a:ext uri="{FF2B5EF4-FFF2-40B4-BE49-F238E27FC236}">
                <a16:creationId xmlns:a16="http://schemas.microsoft.com/office/drawing/2014/main" id="{D91657A9-6F01-468C-B5DD-91980FB22762}"/>
              </a:ext>
            </a:extLst>
          </p:cNvPr>
          <p:cNvSpPr>
            <a:spLocks noGrp="1"/>
          </p:cNvSpPr>
          <p:nvPr>
            <p:ph sz="quarter" idx="14"/>
            <p:custDataLst>
              <p:tags r:id="rId3"/>
            </p:custDataLst>
          </p:nvPr>
        </p:nvSpPr>
        <p:spPr>
          <a:xfrm>
            <a:off x="468625" y="975346"/>
            <a:ext cx="8207375" cy="3447798"/>
          </a:xfrm>
        </p:spPr>
        <p:txBody>
          <a:bodyPr/>
          <a:lstStyle/>
          <a:p>
            <a:r>
              <a:rPr lang="en-GB" sz="1400" dirty="0">
                <a:solidFill>
                  <a:schemeClr val="accent1"/>
                </a:solidFill>
              </a:rPr>
              <a:t>Matters in relation to accounting estimates</a:t>
            </a:r>
          </a:p>
          <a:p>
            <a:pPr marL="0" marR="90170" lvl="2" indent="0" defTabSz="914400">
              <a:spcBef>
                <a:spcPts val="400"/>
              </a:spcBef>
              <a:spcAft>
                <a:spcPts val="0"/>
              </a:spcAft>
              <a:buClr>
                <a:srgbClr val="4D4D4D"/>
              </a:buClr>
              <a:buNone/>
              <a:defRPr/>
            </a:pPr>
            <a:r>
              <a:rPr lang="en-GB" sz="1000" dirty="0">
                <a:solidFill>
                  <a:srgbClr val="000000"/>
                </a:solidFill>
                <a:latin typeface="Arial" pitchFamily="34" charset="0"/>
                <a:cs typeface="Arial" pitchFamily="34" charset="0"/>
              </a:rPr>
              <a:t>ISA (UK) 540 (Revised December 2018)  requires auditors to understand and assess a body’s internal controls over accounting estimates, including:</a:t>
            </a:r>
          </a:p>
          <a:p>
            <a:pPr marL="171450" marR="90170" lvl="2" indent="-171450" defTabSz="914400">
              <a:spcBef>
                <a:spcPts val="400"/>
              </a:spcBef>
              <a:spcAft>
                <a:spcPts val="0"/>
              </a:spcAft>
              <a:buClr>
                <a:srgbClr val="4D4D4D"/>
              </a:buClr>
              <a:buFont typeface="Arial" panose="020B0604020202020204" pitchFamily="34" charset="0"/>
              <a:buChar char="•"/>
              <a:defRPr/>
            </a:pPr>
            <a:r>
              <a:rPr lang="en-GB" sz="1000" dirty="0">
                <a:solidFill>
                  <a:srgbClr val="000000"/>
                </a:solidFill>
                <a:latin typeface="Arial" pitchFamily="34" charset="0"/>
                <a:cs typeface="Arial" pitchFamily="34" charset="0"/>
              </a:rPr>
              <a:t>The nature and extent of oversight and governance over management’s financial reporting process relevant to accounting estimates;</a:t>
            </a:r>
          </a:p>
          <a:p>
            <a:pPr marL="171450" marR="90170" lvl="2" indent="-171450" defTabSz="914400">
              <a:spcBef>
                <a:spcPts val="400"/>
              </a:spcBef>
              <a:spcAft>
                <a:spcPts val="0"/>
              </a:spcAft>
              <a:buClr>
                <a:srgbClr val="4D4D4D"/>
              </a:buClr>
              <a:buFont typeface="Arial" panose="020B0604020202020204" pitchFamily="34" charset="0"/>
              <a:buChar char="•"/>
              <a:defRPr/>
            </a:pPr>
            <a:r>
              <a:rPr lang="en-GB" sz="1000" dirty="0">
                <a:solidFill>
                  <a:srgbClr val="000000"/>
                </a:solidFill>
                <a:latin typeface="Arial" pitchFamily="34" charset="0"/>
                <a:cs typeface="Arial" pitchFamily="34" charset="0"/>
              </a:rPr>
              <a:t>How management identifies the need for and applies specialised skills or knowledge related to accounting estimates;</a:t>
            </a:r>
          </a:p>
          <a:p>
            <a:pPr marL="171450" marR="90170" lvl="2" indent="-171450" defTabSz="914400">
              <a:spcBef>
                <a:spcPts val="400"/>
              </a:spcBef>
              <a:spcAft>
                <a:spcPts val="0"/>
              </a:spcAft>
              <a:buClr>
                <a:srgbClr val="4D4D4D"/>
              </a:buClr>
              <a:buFont typeface="Arial" panose="020B0604020202020204" pitchFamily="34" charset="0"/>
              <a:buChar char="•"/>
              <a:defRPr/>
            </a:pPr>
            <a:r>
              <a:rPr lang="en-GB" sz="1000" dirty="0">
                <a:solidFill>
                  <a:srgbClr val="000000"/>
                </a:solidFill>
                <a:latin typeface="Arial" pitchFamily="34" charset="0"/>
                <a:cs typeface="Arial" pitchFamily="34" charset="0"/>
              </a:rPr>
              <a:t>How the body’s risk management process identifies and addresses risks relating to accounting estimates;</a:t>
            </a:r>
          </a:p>
          <a:p>
            <a:pPr marL="171450" marR="90170" lvl="2" indent="-171450" defTabSz="914400">
              <a:spcBef>
                <a:spcPts val="400"/>
              </a:spcBef>
              <a:spcAft>
                <a:spcPts val="0"/>
              </a:spcAft>
              <a:buClr>
                <a:srgbClr val="4D4D4D"/>
              </a:buClr>
              <a:buFont typeface="Arial" panose="020B0604020202020204" pitchFamily="34" charset="0"/>
              <a:buChar char="•"/>
              <a:defRPr/>
            </a:pPr>
            <a:r>
              <a:rPr lang="en-GB" sz="1000" dirty="0">
                <a:solidFill>
                  <a:srgbClr val="000000"/>
                </a:solidFill>
                <a:latin typeface="Arial" pitchFamily="34" charset="0"/>
                <a:cs typeface="Arial" pitchFamily="34" charset="0"/>
              </a:rPr>
              <a:t>The body’s information system as it relates to accounting estimates; </a:t>
            </a:r>
          </a:p>
          <a:p>
            <a:pPr marL="171450" marR="90170" lvl="2" indent="-171450" defTabSz="914400">
              <a:spcBef>
                <a:spcPts val="400"/>
              </a:spcBef>
              <a:spcAft>
                <a:spcPts val="0"/>
              </a:spcAft>
              <a:buClr>
                <a:srgbClr val="4D4D4D"/>
              </a:buClr>
              <a:buFont typeface="Arial" panose="020B0604020202020204" pitchFamily="34" charset="0"/>
              <a:buChar char="•"/>
              <a:defRPr/>
            </a:pPr>
            <a:r>
              <a:rPr lang="en-GB" sz="1000" dirty="0">
                <a:solidFill>
                  <a:srgbClr val="000000"/>
                </a:solidFill>
                <a:latin typeface="Arial" pitchFamily="34" charset="0"/>
                <a:cs typeface="Arial" pitchFamily="34" charset="0"/>
              </a:rPr>
              <a:t>The body’s control activities in relation to accounting estimates; and</a:t>
            </a:r>
          </a:p>
          <a:p>
            <a:pPr marL="171450" marR="90170" lvl="2" indent="-171450" defTabSz="914400">
              <a:spcBef>
                <a:spcPts val="400"/>
              </a:spcBef>
              <a:spcAft>
                <a:spcPts val="0"/>
              </a:spcAft>
              <a:buClr>
                <a:srgbClr val="4D4D4D"/>
              </a:buClr>
              <a:buFont typeface="Arial" panose="020B0604020202020204" pitchFamily="34" charset="0"/>
              <a:buChar char="•"/>
              <a:defRPr/>
            </a:pPr>
            <a:r>
              <a:rPr lang="en-GB" sz="1000" dirty="0">
                <a:solidFill>
                  <a:srgbClr val="000000"/>
                </a:solidFill>
                <a:latin typeface="Arial" pitchFamily="34" charset="0"/>
                <a:cs typeface="Arial" pitchFamily="34" charset="0"/>
              </a:rPr>
              <a:t>How management reviews the outcomes of previous accounting estimates.</a:t>
            </a:r>
          </a:p>
          <a:p>
            <a:pPr marL="0" marR="90170" lvl="2" indent="0" defTabSz="914400">
              <a:spcBef>
                <a:spcPts val="400"/>
              </a:spcBef>
              <a:spcAft>
                <a:spcPts val="0"/>
              </a:spcAft>
              <a:buClr>
                <a:srgbClr val="4D4D4D"/>
              </a:buClr>
              <a:buNone/>
              <a:defRPr/>
            </a:pPr>
            <a:r>
              <a:rPr lang="en-GB" sz="1000" dirty="0">
                <a:solidFill>
                  <a:srgbClr val="000000"/>
                </a:solidFill>
                <a:latin typeface="Arial" pitchFamily="34" charset="0"/>
                <a:cs typeface="Arial" pitchFamily="34" charset="0"/>
              </a:rPr>
              <a:t>As part of this process auditors also need to obtain an understanding of the role of those charged with governance, which is particularly important where the estimates have high estimation uncertainty, or require significant judgement. </a:t>
            </a:r>
          </a:p>
          <a:p>
            <a:pPr marL="0" marR="90170" lvl="2" indent="0" defTabSz="914400">
              <a:spcBef>
                <a:spcPts val="400"/>
              </a:spcBef>
              <a:spcAft>
                <a:spcPts val="0"/>
              </a:spcAft>
              <a:buClr>
                <a:srgbClr val="4D4D4D"/>
              </a:buClr>
              <a:buNone/>
              <a:defRPr/>
            </a:pPr>
            <a:r>
              <a:rPr lang="en-GB" sz="1000" dirty="0">
                <a:solidFill>
                  <a:srgbClr val="000000"/>
                </a:solidFill>
                <a:latin typeface="Arial" pitchFamily="34" charset="0"/>
                <a:cs typeface="Arial" pitchFamily="34" charset="0"/>
              </a:rPr>
              <a:t>Specifically do Accounts and Audit Committee members:</a:t>
            </a:r>
          </a:p>
          <a:p>
            <a:pPr marL="171450" marR="90170" lvl="2" indent="-171450" defTabSz="914400">
              <a:spcBef>
                <a:spcPts val="400"/>
              </a:spcBef>
              <a:spcAft>
                <a:spcPts val="0"/>
              </a:spcAft>
              <a:buClr>
                <a:srgbClr val="4D4D4D"/>
              </a:buClr>
              <a:buFont typeface="Arial" panose="020B0604020202020204" pitchFamily="34" charset="0"/>
              <a:buChar char="•"/>
              <a:defRPr/>
            </a:pPr>
            <a:r>
              <a:rPr lang="en-GB" sz="1000" dirty="0">
                <a:solidFill>
                  <a:srgbClr val="000000"/>
                </a:solidFill>
                <a:latin typeface="Arial" pitchFamily="34" charset="0"/>
                <a:cs typeface="Arial" pitchFamily="34" charset="0"/>
              </a:rPr>
              <a:t>Understand the characteristics of the methods and models used to make the accounting estimates and the risks related to them;</a:t>
            </a:r>
          </a:p>
          <a:p>
            <a:pPr marL="171450" marR="90170" lvl="2" indent="-171450" defTabSz="914400">
              <a:spcBef>
                <a:spcPts val="400"/>
              </a:spcBef>
              <a:spcAft>
                <a:spcPts val="0"/>
              </a:spcAft>
              <a:buClr>
                <a:srgbClr val="4D4D4D"/>
              </a:buClr>
              <a:buFont typeface="Arial" panose="020B0604020202020204" pitchFamily="34" charset="0"/>
              <a:buChar char="•"/>
              <a:defRPr/>
            </a:pPr>
            <a:r>
              <a:rPr lang="en-GB" sz="1000" dirty="0">
                <a:solidFill>
                  <a:srgbClr val="000000"/>
                </a:solidFill>
                <a:latin typeface="Arial" pitchFamily="34" charset="0"/>
                <a:cs typeface="Arial" pitchFamily="34" charset="0"/>
              </a:rPr>
              <a:t>Oversee management’s process for making accounting estimates, including the use of models, and the monitoring activities undertaken by management; and</a:t>
            </a:r>
          </a:p>
          <a:p>
            <a:pPr marL="171450" marR="90170" lvl="2" indent="-171450" defTabSz="914400">
              <a:spcBef>
                <a:spcPts val="400"/>
              </a:spcBef>
              <a:spcAft>
                <a:spcPts val="0"/>
              </a:spcAft>
              <a:buClr>
                <a:srgbClr val="4D4D4D"/>
              </a:buClr>
              <a:buFont typeface="Arial" panose="020B0604020202020204" pitchFamily="34" charset="0"/>
              <a:buChar char="•"/>
              <a:defRPr/>
            </a:pPr>
            <a:r>
              <a:rPr lang="en-GB" sz="1000" dirty="0">
                <a:solidFill>
                  <a:srgbClr val="000000"/>
                </a:solidFill>
                <a:latin typeface="Arial" pitchFamily="34" charset="0"/>
                <a:cs typeface="Arial" pitchFamily="34" charset="0"/>
              </a:rPr>
              <a:t>Evaluate how management made the accounting estimates?</a:t>
            </a:r>
          </a:p>
          <a:p>
            <a:pPr marL="0" marR="90170" lvl="2" indent="0" defTabSz="914400">
              <a:spcBef>
                <a:spcPts val="400"/>
              </a:spcBef>
              <a:spcAft>
                <a:spcPts val="0"/>
              </a:spcAft>
              <a:buClr>
                <a:srgbClr val="4D4D4D"/>
              </a:buClr>
              <a:buNone/>
              <a:defRPr/>
            </a:pPr>
            <a:r>
              <a:rPr lang="en-GB" sz="1000" dirty="0">
                <a:solidFill>
                  <a:srgbClr val="000000"/>
                </a:solidFill>
                <a:latin typeface="Arial" pitchFamily="34" charset="0"/>
                <a:cs typeface="Arial" pitchFamily="34" charset="0"/>
              </a:rPr>
              <a:t>We would ask the Accounts and Audit Committee</a:t>
            </a:r>
            <a:r>
              <a:rPr lang="en-GB" sz="1000" dirty="0">
                <a:cs typeface="Arial" pitchFamily="34" charset="0"/>
              </a:rPr>
              <a:t> </a:t>
            </a:r>
            <a:r>
              <a:rPr lang="en-GB" sz="1000" dirty="0">
                <a:solidFill>
                  <a:srgbClr val="000000"/>
                </a:solidFill>
                <a:latin typeface="Arial" pitchFamily="34" charset="0"/>
                <a:cs typeface="Arial" pitchFamily="34" charset="0"/>
              </a:rPr>
              <a:t>to satisfy itself that the arrangements for accounting estimates are adequate. </a:t>
            </a:r>
          </a:p>
          <a:p>
            <a:endParaRPr lang="en-GB" sz="1400" dirty="0">
              <a:solidFill>
                <a:schemeClr val="accent1"/>
              </a:solidFill>
            </a:endParaRPr>
          </a:p>
        </p:txBody>
      </p:sp>
      <p:sp>
        <p:nvSpPr>
          <p:cNvPr id="2" name="Slide Number Placeholder 1">
            <a:extLst>
              <a:ext uri="{FF2B5EF4-FFF2-40B4-BE49-F238E27FC236}">
                <a16:creationId xmlns:a16="http://schemas.microsoft.com/office/drawing/2014/main" id="{F3FC136E-0A1B-4AD0-9320-8BE5B4D324B0}"/>
              </a:ext>
            </a:extLst>
          </p:cNvPr>
          <p:cNvSpPr>
            <a:spLocks noGrp="1"/>
          </p:cNvSpPr>
          <p:nvPr>
            <p:ph type="sldNum" sz="quarter" idx="13"/>
          </p:nvPr>
        </p:nvSpPr>
        <p:spPr/>
        <p:txBody>
          <a:bodyPr/>
          <a:lstStyle/>
          <a:p>
            <a:pPr algn="l"/>
            <a:fld id="{37B4438D-29B8-4FC7-9D64-F44FE400D0A9}" type="slidenum">
              <a:rPr lang="en-GB" smtClean="0"/>
              <a:pPr algn="l"/>
              <a:t>26</a:t>
            </a:fld>
            <a:endParaRPr lang="en-GB" dirty="0"/>
          </a:p>
        </p:txBody>
      </p:sp>
    </p:spTree>
    <p:custDataLst>
      <p:tags r:id="rId1"/>
    </p:custDataLst>
    <p:extLst>
      <p:ext uri="{BB962C8B-B14F-4D97-AF65-F5344CB8AC3E}">
        <p14:creationId xmlns:p14="http://schemas.microsoft.com/office/powerpoint/2010/main" val="1425073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32959CD-0E3A-4B81-AB71-9EFDF988F294}"/>
              </a:ext>
            </a:extLst>
          </p:cNvPr>
          <p:cNvSpPr>
            <a:spLocks noGrp="1"/>
          </p:cNvSpPr>
          <p:nvPr>
            <p:ph type="title"/>
            <p:custDataLst>
              <p:tags r:id="rId2"/>
            </p:custDataLst>
          </p:nvPr>
        </p:nvSpPr>
        <p:spPr/>
        <p:txBody>
          <a:bodyPr/>
          <a:lstStyle/>
          <a:p>
            <a:r>
              <a:rPr lang="en-GB" sz="1800" dirty="0"/>
              <a:t>Accounting Estimates - General Enquiries of Management</a:t>
            </a:r>
          </a:p>
        </p:txBody>
      </p:sp>
      <p:graphicFrame>
        <p:nvGraphicFramePr>
          <p:cNvPr id="5" name="Content Placeholder 4">
            <a:extLst>
              <a:ext uri="{FF2B5EF4-FFF2-40B4-BE49-F238E27FC236}">
                <a16:creationId xmlns:a16="http://schemas.microsoft.com/office/drawing/2014/main" id="{60C54B96-1996-4F35-96A1-45B78BB5E3F7}"/>
              </a:ext>
            </a:extLst>
          </p:cNvPr>
          <p:cNvGraphicFramePr>
            <a:graphicFrameLocks noGrp="1"/>
          </p:cNvGraphicFramePr>
          <p:nvPr>
            <p:ph sz="quarter" idx="14"/>
            <p:extLst>
              <p:ext uri="{D42A27DB-BD31-4B8C-83A1-F6EECF244321}">
                <p14:modId xmlns:p14="http://schemas.microsoft.com/office/powerpoint/2010/main" val="3360686320"/>
              </p:ext>
            </p:extLst>
          </p:nvPr>
        </p:nvGraphicFramePr>
        <p:xfrm>
          <a:off x="467999" y="703445"/>
          <a:ext cx="8437795" cy="3940282"/>
        </p:xfrm>
        <a:graphic>
          <a:graphicData uri="http://schemas.openxmlformats.org/drawingml/2006/table">
            <a:tbl>
              <a:tblPr firstRow="1" bandRow="1">
                <a:tableStyleId>{5C22544A-7EE6-4342-B048-85BDC9FD1C3A}</a:tableStyleId>
              </a:tblPr>
              <a:tblGrid>
                <a:gridCol w="2851039">
                  <a:extLst>
                    <a:ext uri="{9D8B030D-6E8A-4147-A177-3AD203B41FA5}">
                      <a16:colId xmlns:a16="http://schemas.microsoft.com/office/drawing/2014/main" val="580827679"/>
                    </a:ext>
                  </a:extLst>
                </a:gridCol>
                <a:gridCol w="5586756">
                  <a:extLst>
                    <a:ext uri="{9D8B030D-6E8A-4147-A177-3AD203B41FA5}">
                      <a16:colId xmlns:a16="http://schemas.microsoft.com/office/drawing/2014/main" val="3595791505"/>
                    </a:ext>
                  </a:extLst>
                </a:gridCol>
              </a:tblGrid>
              <a:tr h="469650">
                <a:tc>
                  <a:txBody>
                    <a:bodyPr/>
                    <a:lstStyle/>
                    <a:p>
                      <a:r>
                        <a:rPr lang="en-GB" sz="1200" dirty="0"/>
                        <a:t>Question</a:t>
                      </a:r>
                    </a:p>
                  </a:txBody>
                  <a:tcPr/>
                </a:tc>
                <a:tc>
                  <a:txBody>
                    <a:bodyPr/>
                    <a:lstStyle/>
                    <a:p>
                      <a:r>
                        <a:rPr lang="en-GB" sz="1200" dirty="0"/>
                        <a:t>Management response</a:t>
                      </a:r>
                    </a:p>
                  </a:txBody>
                  <a:tcPr/>
                </a:tc>
                <a:extLst>
                  <a:ext uri="{0D108BD9-81ED-4DB2-BD59-A6C34878D82A}">
                    <a16:rowId xmlns:a16="http://schemas.microsoft.com/office/drawing/2014/main" val="753184582"/>
                  </a:ext>
                </a:extLst>
              </a:tr>
              <a:tr h="744112">
                <a:tc>
                  <a:txBody>
                    <a:bodyPr/>
                    <a:lstStyle/>
                    <a:p>
                      <a:pPr marL="0" indent="0">
                        <a:buFont typeface="Arial" panose="020B0604020202020204" pitchFamily="34" charset="0"/>
                        <a:buNone/>
                      </a:pPr>
                      <a:r>
                        <a:rPr lang="en-GB" sz="900" kern="1200" dirty="0">
                          <a:solidFill>
                            <a:schemeClr val="tx1"/>
                          </a:solidFill>
                          <a:effectLst/>
                          <a:latin typeface="Arial" pitchFamily="34" charset="0"/>
                          <a:ea typeface="+mn-ea"/>
                          <a:cs typeface="Arial" pitchFamily="34" charset="0"/>
                        </a:rPr>
                        <a:t>1. What are the classes of transactions, events and conditions, that are significant to the financial statements that give rise to the need for, or changes in, accounting estimate and related disclosures?</a:t>
                      </a:r>
                    </a:p>
                  </a:txBody>
                  <a:tcPr marL="0" marR="0" marT="17780" marB="17780"/>
                </a:tc>
                <a:tc>
                  <a:txBody>
                    <a:bodyPr/>
                    <a:lstStyle/>
                    <a:p>
                      <a:pPr marL="0" marR="90170" lvl="1" indent="0" algn="l" defTabSz="914400" rtl="0" eaLnBrk="1" fontAlgn="base" latinLnBrk="0" hangingPunct="1">
                        <a:lnSpc>
                          <a:spcPct val="100000"/>
                        </a:lnSpc>
                        <a:spcBef>
                          <a:spcPts val="400"/>
                        </a:spcBef>
                        <a:spcAft>
                          <a:spcPts val="0"/>
                        </a:spcAft>
                        <a:buClr>
                          <a:schemeClr val="bg2"/>
                        </a:buClr>
                        <a:buSzPct val="70000"/>
                        <a:buFont typeface="Wingdings 2" pitchFamily="18" charset="2"/>
                        <a:buNone/>
                        <a:tabLst/>
                        <a:defRPr/>
                      </a:pPr>
                      <a:r>
                        <a:rPr lang="en-GB" sz="900" dirty="0"/>
                        <a:t>The most material transactions will include Asset Valuations, Grant Income (particularly government assistance to households/businesses), Provision for Losses, Valuation of the Defined Benefit Pension (asset and liabilities).</a:t>
                      </a:r>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2581893831"/>
                  </a:ext>
                </a:extLst>
              </a:tr>
              <a:tr h="681664">
                <a:tc>
                  <a:txBody>
                    <a:bodyPr/>
                    <a:lstStyle/>
                    <a:p>
                      <a:pPr marL="0" marR="0" lvl="0" indent="0" algn="l" defTabSz="1266984" rtl="0" eaLnBrk="1" fontAlgn="auto" latinLnBrk="0" hangingPunct="1">
                        <a:lnSpc>
                          <a:spcPct val="100000"/>
                        </a:lnSpc>
                        <a:spcBef>
                          <a:spcPts val="0"/>
                        </a:spcBef>
                        <a:spcAft>
                          <a:spcPts val="0"/>
                        </a:spcAft>
                        <a:buClrTx/>
                        <a:buSzTx/>
                        <a:buFontTx/>
                        <a:buNone/>
                        <a:tabLst/>
                        <a:defRPr/>
                      </a:pPr>
                      <a:r>
                        <a:rPr lang="en-GB" sz="900" kern="1200" dirty="0">
                          <a:solidFill>
                            <a:schemeClr val="tx1"/>
                          </a:solidFill>
                          <a:effectLst/>
                          <a:latin typeface="Arial" pitchFamily="34" charset="0"/>
                          <a:ea typeface="+mn-ea"/>
                          <a:cs typeface="Arial" pitchFamily="34" charset="0"/>
                        </a:rPr>
                        <a:t>2. </a:t>
                      </a:r>
                      <a:r>
                        <a:rPr lang="en-GB" sz="900" dirty="0">
                          <a:solidFill>
                            <a:schemeClr val="tx1"/>
                          </a:solidFill>
                        </a:rPr>
                        <a:t>How does the Council’s risk management process identify and address risks relating to accounting estimates?</a:t>
                      </a:r>
                    </a:p>
                  </a:txBody>
                  <a:tcPr marL="0" marR="0" marT="17780" marB="17780"/>
                </a:tc>
                <a:tc>
                  <a:txBody>
                    <a:bodyPr/>
                    <a:lstStyle/>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pPr>
                      <a:r>
                        <a:rPr lang="en-GB" sz="900" dirty="0"/>
                        <a:t>The Council has an agreed Risk Management Policy and Strategy. As part of the Council’s approach to risk management, a Strategic Risk Register is maintained and updated on a quarterly basis. This sets out those strategic risks associated with the delivery of the Council’s Strategic Objectives. The Council’s Risk Management arrangements, including the detailed Strategic Risk Register are reported on a regular basis to the Accounts and Audit Committee. At the same time, details of the ‘top ten’ strategic risks faced by the Council are reported to the Policy and Resources Committee as part of the regular Strategic Monitoring Reports.</a:t>
                      </a:r>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2350732088"/>
                  </a:ext>
                </a:extLst>
              </a:tr>
              <a:tr h="776096">
                <a:tc>
                  <a:txBody>
                    <a:bodyPr/>
                    <a:lstStyle/>
                    <a:p>
                      <a:pPr marL="0" marR="0" lvl="0" indent="0" algn="l" defTabSz="1266984" rtl="0" eaLnBrk="1" fontAlgn="auto" latinLnBrk="0" hangingPunct="1">
                        <a:lnSpc>
                          <a:spcPct val="100000"/>
                        </a:lnSpc>
                        <a:spcBef>
                          <a:spcPts val="0"/>
                        </a:spcBef>
                        <a:spcAft>
                          <a:spcPts val="0"/>
                        </a:spcAft>
                        <a:buClrTx/>
                        <a:buSzTx/>
                        <a:buFontTx/>
                        <a:buNone/>
                        <a:tabLst/>
                        <a:defRPr/>
                      </a:pPr>
                      <a:r>
                        <a:rPr lang="en-GB" sz="900" kern="1200" dirty="0">
                          <a:solidFill>
                            <a:schemeClr val="tx1"/>
                          </a:solidFill>
                          <a:effectLst/>
                          <a:latin typeface="Arial" pitchFamily="34" charset="0"/>
                          <a:ea typeface="+mn-ea"/>
                          <a:cs typeface="Arial" pitchFamily="34" charset="0"/>
                        </a:rPr>
                        <a:t>3. How does management identify the methods, assumptions or source data, and the need for changes in them, in relation to key accounting estimates?</a:t>
                      </a:r>
                    </a:p>
                  </a:txBody>
                  <a:tcPr marL="0" marR="0" marT="17780" marB="17780"/>
                </a:tc>
                <a:tc>
                  <a:txBody>
                    <a:bodyPr/>
                    <a:lstStyle/>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r>
                        <a:rPr lang="en-GB" sz="900" dirty="0"/>
                        <a:t>Use of Statement of Recommended Accounting Practice, Code of Practice on Local Authority Accounting (and related Codes such as those for the Prudential Framework).</a:t>
                      </a: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r>
                        <a:rPr lang="en-GB" sz="900" dirty="0"/>
                        <a:t>CIPFAs Closedown Guidance</a:t>
                      </a: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r>
                        <a:rPr lang="en-GB" sz="900" dirty="0"/>
                        <a:t>Auditor Guidance Notes</a:t>
                      </a:r>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2012387022"/>
                  </a:ext>
                </a:extLst>
              </a:tr>
              <a:tr h="435264">
                <a:tc>
                  <a:txBody>
                    <a:bodyPr/>
                    <a:lstStyle/>
                    <a:p>
                      <a:pPr marL="0" indent="0">
                        <a:buFont typeface="Arial" panose="020B0604020202020204" pitchFamily="34" charset="0"/>
                        <a:buNone/>
                      </a:pPr>
                      <a:r>
                        <a:rPr lang="en-GB" sz="900" kern="1200" dirty="0">
                          <a:solidFill>
                            <a:schemeClr val="tx1"/>
                          </a:solidFill>
                          <a:effectLst/>
                          <a:latin typeface="Arial" pitchFamily="34" charset="0"/>
                          <a:ea typeface="+mn-ea"/>
                          <a:cs typeface="Arial" pitchFamily="34" charset="0"/>
                        </a:rPr>
                        <a:t>4. </a:t>
                      </a:r>
                      <a:r>
                        <a:rPr lang="en-GB" sz="900" dirty="0">
                          <a:solidFill>
                            <a:schemeClr val="tx1">
                              <a:lumMod val="100000"/>
                            </a:schemeClr>
                          </a:solidFill>
                        </a:rPr>
                        <a:t>How do management review the outcomes of previous accounting estimates?</a:t>
                      </a:r>
                    </a:p>
                  </a:txBody>
                  <a:tcPr marL="0" marR="0" marT="17780" marB="17780"/>
                </a:tc>
                <a:tc>
                  <a:txBody>
                    <a:bodyPr/>
                    <a:lstStyle/>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r>
                        <a:rPr lang="en-GB" sz="900" dirty="0"/>
                        <a:t>? The Council considers previous methodologies from one year to the next, refers to Audit Findings Reports, considers changes in the Code of Practice for Local Authority Accounting (where appropriate) </a:t>
                      </a:r>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330923929"/>
                  </a:ext>
                </a:extLst>
              </a:tr>
              <a:tr h="443552">
                <a:tc>
                  <a:txBody>
                    <a:bodyPr/>
                    <a:lstStyle/>
                    <a:p>
                      <a:pPr marL="0" marR="0" lvl="0" indent="0" algn="l" defTabSz="1266984"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kern="1200" dirty="0">
                          <a:solidFill>
                            <a:schemeClr val="tx1"/>
                          </a:solidFill>
                          <a:effectLst/>
                          <a:latin typeface="Arial" pitchFamily="34" charset="0"/>
                          <a:ea typeface="+mn-ea"/>
                          <a:cs typeface="Arial" pitchFamily="34" charset="0"/>
                        </a:rPr>
                        <a:t>5. Were any changes made to the estimation processes in 2022/23 and, if so, what was the reason for these?</a:t>
                      </a:r>
                    </a:p>
                    <a:p>
                      <a:pPr marL="0" indent="0">
                        <a:buFont typeface="Arial" panose="020B0604020202020204" pitchFamily="34" charset="0"/>
                        <a:buNone/>
                      </a:pPr>
                      <a:endParaRPr lang="en-GB" sz="900" dirty="0">
                        <a:solidFill>
                          <a:schemeClr val="tx1">
                            <a:lumMod val="100000"/>
                          </a:schemeClr>
                        </a:solidFill>
                      </a:endParaRPr>
                    </a:p>
                  </a:txBody>
                  <a:tcPr marL="0" marR="0" marT="17780" marB="17780"/>
                </a:tc>
                <a:tc>
                  <a:txBody>
                    <a:bodyPr/>
                    <a:lstStyle/>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r>
                        <a:rPr lang="en-GB" sz="900" dirty="0"/>
                        <a:t>No specific changes have been made to the estimation processes for 2022/23</a:t>
                      </a:r>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1526791678"/>
                  </a:ext>
                </a:extLst>
              </a:tr>
            </a:tbl>
          </a:graphicData>
        </a:graphic>
      </p:graphicFrame>
    </p:spTree>
    <p:custDataLst>
      <p:tags r:id="rId1"/>
    </p:custDataLst>
    <p:extLst>
      <p:ext uri="{BB962C8B-B14F-4D97-AF65-F5344CB8AC3E}">
        <p14:creationId xmlns:p14="http://schemas.microsoft.com/office/powerpoint/2010/main" val="38413101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32959CD-0E3A-4B81-AB71-9EFDF988F294}"/>
              </a:ext>
            </a:extLst>
          </p:cNvPr>
          <p:cNvSpPr>
            <a:spLocks noGrp="1"/>
          </p:cNvSpPr>
          <p:nvPr>
            <p:ph type="title"/>
            <p:custDataLst>
              <p:tags r:id="rId2"/>
            </p:custDataLst>
          </p:nvPr>
        </p:nvSpPr>
        <p:spPr/>
        <p:txBody>
          <a:bodyPr/>
          <a:lstStyle/>
          <a:p>
            <a:r>
              <a:rPr lang="en-GB" sz="1800" dirty="0"/>
              <a:t>Accounting Estimates - General Enquiries of Management</a:t>
            </a:r>
          </a:p>
        </p:txBody>
      </p:sp>
      <p:graphicFrame>
        <p:nvGraphicFramePr>
          <p:cNvPr id="5" name="Content Placeholder 4">
            <a:extLst>
              <a:ext uri="{FF2B5EF4-FFF2-40B4-BE49-F238E27FC236}">
                <a16:creationId xmlns:a16="http://schemas.microsoft.com/office/drawing/2014/main" id="{60C54B96-1996-4F35-96A1-45B78BB5E3F7}"/>
              </a:ext>
            </a:extLst>
          </p:cNvPr>
          <p:cNvGraphicFramePr>
            <a:graphicFrameLocks noGrp="1"/>
          </p:cNvGraphicFramePr>
          <p:nvPr>
            <p:ph sz="quarter" idx="14"/>
            <p:extLst>
              <p:ext uri="{D42A27DB-BD31-4B8C-83A1-F6EECF244321}">
                <p14:modId xmlns:p14="http://schemas.microsoft.com/office/powerpoint/2010/main" val="2340140903"/>
              </p:ext>
            </p:extLst>
          </p:nvPr>
        </p:nvGraphicFramePr>
        <p:xfrm>
          <a:off x="467999" y="661910"/>
          <a:ext cx="8437795" cy="4044250"/>
        </p:xfrm>
        <a:graphic>
          <a:graphicData uri="http://schemas.openxmlformats.org/drawingml/2006/table">
            <a:tbl>
              <a:tblPr firstRow="1" bandRow="1">
                <a:tableStyleId>{5C22544A-7EE6-4342-B048-85BDC9FD1C3A}</a:tableStyleId>
              </a:tblPr>
              <a:tblGrid>
                <a:gridCol w="2851039">
                  <a:extLst>
                    <a:ext uri="{9D8B030D-6E8A-4147-A177-3AD203B41FA5}">
                      <a16:colId xmlns:a16="http://schemas.microsoft.com/office/drawing/2014/main" val="580827679"/>
                    </a:ext>
                  </a:extLst>
                </a:gridCol>
                <a:gridCol w="5586756">
                  <a:extLst>
                    <a:ext uri="{9D8B030D-6E8A-4147-A177-3AD203B41FA5}">
                      <a16:colId xmlns:a16="http://schemas.microsoft.com/office/drawing/2014/main" val="3595791505"/>
                    </a:ext>
                  </a:extLst>
                </a:gridCol>
              </a:tblGrid>
              <a:tr h="263874">
                <a:tc>
                  <a:txBody>
                    <a:bodyPr/>
                    <a:lstStyle/>
                    <a:p>
                      <a:r>
                        <a:rPr lang="en-GB" sz="1200" dirty="0"/>
                        <a:t>Question</a:t>
                      </a:r>
                    </a:p>
                  </a:txBody>
                  <a:tcPr/>
                </a:tc>
                <a:tc>
                  <a:txBody>
                    <a:bodyPr/>
                    <a:lstStyle/>
                    <a:p>
                      <a:r>
                        <a:rPr lang="en-GB" sz="1200" dirty="0"/>
                        <a:t>Management response</a:t>
                      </a:r>
                    </a:p>
                  </a:txBody>
                  <a:tcPr/>
                </a:tc>
                <a:extLst>
                  <a:ext uri="{0D108BD9-81ED-4DB2-BD59-A6C34878D82A}">
                    <a16:rowId xmlns:a16="http://schemas.microsoft.com/office/drawing/2014/main" val="753184582"/>
                  </a:ext>
                </a:extLst>
              </a:tr>
              <a:tr h="858582">
                <a:tc>
                  <a:txBody>
                    <a:bodyPr/>
                    <a:lstStyle/>
                    <a:p>
                      <a:pPr marL="0" marR="0" lvl="0" indent="0" algn="l" defTabSz="1266984" rtl="0" eaLnBrk="1" fontAlgn="auto" latinLnBrk="0" hangingPunct="1">
                        <a:lnSpc>
                          <a:spcPct val="100000"/>
                        </a:lnSpc>
                        <a:spcBef>
                          <a:spcPts val="0"/>
                        </a:spcBef>
                        <a:spcAft>
                          <a:spcPts val="0"/>
                        </a:spcAft>
                        <a:buClrTx/>
                        <a:buSzTx/>
                        <a:buFontTx/>
                        <a:buNone/>
                        <a:tabLst/>
                        <a:defRPr/>
                      </a:pPr>
                      <a:r>
                        <a:rPr lang="en-GB" sz="900" kern="1200" dirty="0">
                          <a:solidFill>
                            <a:schemeClr val="tx1"/>
                          </a:solidFill>
                          <a:effectLst/>
                          <a:latin typeface="Arial" pitchFamily="34" charset="0"/>
                          <a:ea typeface="+mn-ea"/>
                          <a:cs typeface="Arial" pitchFamily="34" charset="0"/>
                        </a:rPr>
                        <a:t>6.</a:t>
                      </a:r>
                      <a:r>
                        <a:rPr lang="en-GB" sz="900" dirty="0">
                          <a:solidFill>
                            <a:schemeClr val="tx1">
                              <a:lumMod val="100000"/>
                            </a:schemeClr>
                          </a:solidFill>
                        </a:rPr>
                        <a:t> How does management identify the need for and apply specialised skills or knowledge related to accounting estimates?</a:t>
                      </a:r>
                    </a:p>
                    <a:p>
                      <a:endParaRPr lang="en-GB" sz="900" kern="1200" dirty="0">
                        <a:solidFill>
                          <a:schemeClr val="tx1"/>
                        </a:solidFill>
                        <a:effectLst/>
                        <a:latin typeface="Arial" pitchFamily="34" charset="0"/>
                        <a:ea typeface="+mn-ea"/>
                        <a:cs typeface="Arial" pitchFamily="34" charset="0"/>
                      </a:endParaRPr>
                    </a:p>
                  </a:txBody>
                  <a:tcPr marL="0" marR="0" marT="17780" marB="17780"/>
                </a:tc>
                <a:tc>
                  <a:txBody>
                    <a:bodyPr/>
                    <a:lstStyle/>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pPr>
                      <a:r>
                        <a:rPr lang="en-GB" sz="900" dirty="0"/>
                        <a:t>In the case of specific Accounting Estimates, </a:t>
                      </a:r>
                      <a:r>
                        <a:rPr lang="en-GB" sz="900" dirty="0" err="1"/>
                        <a:t>eg</a:t>
                      </a:r>
                      <a:r>
                        <a:rPr lang="en-GB" sz="900" dirty="0"/>
                        <a:t> Pensions, Fair Value Assessments, Asset Valuations, the Council will use qualified professionals who have specialist knowledge and expertise to advise on/produce those estimates for use in the financial statements. </a:t>
                      </a:r>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616055601"/>
                  </a:ext>
                </a:extLst>
              </a:tr>
              <a:tr h="840368">
                <a:tc>
                  <a:txBody>
                    <a:bodyPr/>
                    <a:lstStyle/>
                    <a:p>
                      <a:r>
                        <a:rPr lang="en-GB" sz="900" kern="1200" dirty="0">
                          <a:solidFill>
                            <a:schemeClr val="tx1"/>
                          </a:solidFill>
                          <a:effectLst/>
                          <a:latin typeface="Arial" pitchFamily="34" charset="0"/>
                          <a:ea typeface="+mn-ea"/>
                          <a:cs typeface="Arial" pitchFamily="34" charset="0"/>
                        </a:rPr>
                        <a:t>7. How does the </a:t>
                      </a:r>
                      <a:r>
                        <a:rPr lang="en-GB" sz="900" dirty="0">
                          <a:solidFill>
                            <a:schemeClr val="tx1"/>
                          </a:solidFill>
                        </a:rPr>
                        <a:t>Council determine what control activities are needed for significant accounting estimates, including the controls at any service providers or management experts? </a:t>
                      </a:r>
                      <a:endParaRPr lang="en-GB" sz="900" kern="1200" dirty="0">
                        <a:solidFill>
                          <a:schemeClr val="tx1"/>
                        </a:solidFill>
                        <a:effectLst/>
                        <a:latin typeface="Arial" pitchFamily="34" charset="0"/>
                        <a:ea typeface="+mn-ea"/>
                        <a:cs typeface="Arial" pitchFamily="34" charset="0"/>
                      </a:endParaRPr>
                    </a:p>
                  </a:txBody>
                  <a:tcPr marL="0" marR="0" marT="17780" marB="17780"/>
                </a:tc>
                <a:tc>
                  <a:txBody>
                    <a:bodyPr/>
                    <a:lstStyle/>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pPr>
                      <a:r>
                        <a:rPr lang="en-GB" sz="900" dirty="0"/>
                        <a:t>The Council applies the requirements of the Statement of Recommended Practice, the Code of Practice on Local Authority Accounting and other related guidance, attendance at seminars and workshops. </a:t>
                      </a:r>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2350732088"/>
                  </a:ext>
                </a:extLst>
              </a:tr>
              <a:tr h="901260">
                <a:tc>
                  <a:txBody>
                    <a:bodyPr/>
                    <a:lstStyle/>
                    <a:p>
                      <a:pPr marL="0" marR="0" lvl="0" indent="0" algn="l" defTabSz="1266984" rtl="0" eaLnBrk="1" fontAlgn="auto" latinLnBrk="0" hangingPunct="1">
                        <a:lnSpc>
                          <a:spcPct val="100000"/>
                        </a:lnSpc>
                        <a:spcBef>
                          <a:spcPts val="0"/>
                        </a:spcBef>
                        <a:spcAft>
                          <a:spcPts val="0"/>
                        </a:spcAft>
                        <a:buClrTx/>
                        <a:buSzTx/>
                        <a:buFontTx/>
                        <a:buNone/>
                        <a:tabLst/>
                        <a:defRPr/>
                      </a:pPr>
                      <a:r>
                        <a:rPr lang="en-GB" sz="900" kern="1200" dirty="0">
                          <a:solidFill>
                            <a:schemeClr val="tx1"/>
                          </a:solidFill>
                          <a:effectLst/>
                          <a:latin typeface="Arial" pitchFamily="34" charset="0"/>
                          <a:ea typeface="+mn-ea"/>
                          <a:cs typeface="Arial" pitchFamily="34" charset="0"/>
                        </a:rPr>
                        <a:t>8. How does management monitor the operation of control activities related to accounting estimates, including the key controls at any service providers or management experts? </a:t>
                      </a:r>
                    </a:p>
                  </a:txBody>
                  <a:tcPr marL="0" marR="0" marT="17780" marB="17780"/>
                </a:tc>
                <a:tc>
                  <a:txBody>
                    <a:bodyPr/>
                    <a:lstStyle/>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r>
                        <a:rPr lang="en-GB" sz="900" dirty="0"/>
                        <a:t>Management review the assumptions used and output from service providers for compliance with Accounting Policies and for general reasonableness, providing challenge in both cases where it is considered necessary to do so. Equally, Management consider the application of the various Codes of Practice, historical experience, current trends to determine whether the accounting estimates produced reflect a true and fair view of the Council’s financial position at the Balance Sheet date.</a:t>
                      </a:r>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2521878581"/>
                  </a:ext>
                </a:extLst>
              </a:tr>
              <a:tr h="1014295">
                <a:tc>
                  <a:txBody>
                    <a:bodyPr/>
                    <a:lstStyle/>
                    <a:p>
                      <a:pPr marL="0" marR="0" lvl="0" indent="0" algn="l" defTabSz="1266984" rtl="0" eaLnBrk="1" fontAlgn="auto" latinLnBrk="0" hangingPunct="1">
                        <a:lnSpc>
                          <a:spcPct val="100000"/>
                        </a:lnSpc>
                        <a:spcBef>
                          <a:spcPts val="0"/>
                        </a:spcBef>
                        <a:spcAft>
                          <a:spcPts val="0"/>
                        </a:spcAft>
                        <a:buClrTx/>
                        <a:buSzTx/>
                        <a:buFontTx/>
                        <a:buNone/>
                        <a:tabLst/>
                        <a:defRPr/>
                      </a:pPr>
                      <a:r>
                        <a:rPr lang="en-GB" sz="900" kern="1200" dirty="0">
                          <a:solidFill>
                            <a:schemeClr val="tx1"/>
                          </a:solidFill>
                          <a:effectLst/>
                          <a:latin typeface="Arial" pitchFamily="34" charset="0"/>
                          <a:ea typeface="+mn-ea"/>
                          <a:cs typeface="Arial" pitchFamily="34" charset="0"/>
                        </a:rPr>
                        <a:t>9. What is t</a:t>
                      </a:r>
                      <a:r>
                        <a:rPr lang="en-GB" sz="900" dirty="0">
                          <a:solidFill>
                            <a:schemeClr val="tx1">
                              <a:lumMod val="100000"/>
                            </a:schemeClr>
                          </a:solidFill>
                        </a:rPr>
                        <a:t>he nature and extent of oversight and governance over management’s financial reporting process relevant to accounting estimates, including:</a:t>
                      </a:r>
                    </a:p>
                    <a:p>
                      <a:pPr marL="171450" marR="0" lvl="0" indent="-171450" algn="l" defTabSz="1266984" rtl="0" eaLnBrk="1" fontAlgn="auto" latinLnBrk="0" hangingPunct="1">
                        <a:lnSpc>
                          <a:spcPct val="100000"/>
                        </a:lnSpc>
                        <a:spcBef>
                          <a:spcPts val="0"/>
                        </a:spcBef>
                        <a:spcAft>
                          <a:spcPts val="0"/>
                        </a:spcAft>
                        <a:buClrTx/>
                        <a:buSzTx/>
                        <a:buFontTx/>
                        <a:buChar char="-"/>
                        <a:tabLst/>
                        <a:defRPr/>
                      </a:pPr>
                      <a:r>
                        <a:rPr lang="en-GB" sz="900" dirty="0">
                          <a:solidFill>
                            <a:schemeClr val="tx1">
                              <a:lumMod val="100000"/>
                            </a:schemeClr>
                          </a:solidFill>
                        </a:rPr>
                        <a:t>Management’s process for making significant accounting estimates</a:t>
                      </a:r>
                    </a:p>
                    <a:p>
                      <a:pPr marL="171450" marR="0" lvl="0" indent="-171450" algn="l" defTabSz="1266984" rtl="0" eaLnBrk="1" fontAlgn="auto" latinLnBrk="0" hangingPunct="1">
                        <a:lnSpc>
                          <a:spcPct val="100000"/>
                        </a:lnSpc>
                        <a:spcBef>
                          <a:spcPts val="0"/>
                        </a:spcBef>
                        <a:spcAft>
                          <a:spcPts val="0"/>
                        </a:spcAft>
                        <a:buClrTx/>
                        <a:buSzTx/>
                        <a:buFontTx/>
                        <a:buChar char="-"/>
                        <a:tabLst/>
                        <a:defRPr/>
                      </a:pPr>
                      <a:r>
                        <a:rPr lang="en-GB" sz="900" dirty="0">
                          <a:solidFill>
                            <a:schemeClr val="tx1">
                              <a:lumMod val="100000"/>
                            </a:schemeClr>
                          </a:solidFill>
                        </a:rPr>
                        <a:t>The methods and models used</a:t>
                      </a:r>
                    </a:p>
                    <a:p>
                      <a:pPr marL="171450" marR="0" lvl="0" indent="-171450" algn="l" defTabSz="1266984" rtl="0" eaLnBrk="1" fontAlgn="auto" latinLnBrk="0" hangingPunct="1">
                        <a:lnSpc>
                          <a:spcPct val="100000"/>
                        </a:lnSpc>
                        <a:spcBef>
                          <a:spcPts val="0"/>
                        </a:spcBef>
                        <a:spcAft>
                          <a:spcPts val="0"/>
                        </a:spcAft>
                        <a:buClrTx/>
                        <a:buSzTx/>
                        <a:buFontTx/>
                        <a:buChar char="-"/>
                        <a:tabLst/>
                        <a:defRPr/>
                      </a:pPr>
                      <a:r>
                        <a:rPr lang="en-GB" sz="900" dirty="0">
                          <a:solidFill>
                            <a:schemeClr val="tx1">
                              <a:lumMod val="100000"/>
                            </a:schemeClr>
                          </a:solidFill>
                        </a:rPr>
                        <a:t>The resultant accounting estimates included in the financial statements.</a:t>
                      </a:r>
                    </a:p>
                  </a:txBody>
                  <a:tcPr marL="0" marR="0" marT="17780" marB="17780"/>
                </a:tc>
                <a:tc>
                  <a:txBody>
                    <a:bodyPr/>
                    <a:lstStyle/>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r>
                        <a:rPr lang="en-GB" sz="900" dirty="0"/>
                        <a:t>Ultimately, the Council’s Director of Resources provide oversight of the preparation of the financial statements and the accounting estimates contained therein. </a:t>
                      </a: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endParaRPr lang="en-GB" sz="900" kern="1200" dirty="0">
                        <a:solidFill>
                          <a:schemeClr val="tx1"/>
                        </a:solidFill>
                        <a:effectLst/>
                        <a:latin typeface="Arial" pitchFamily="34" charset="0"/>
                        <a:ea typeface="+mn-ea"/>
                        <a:cs typeface="Arial" pitchFamily="34" charset="0"/>
                      </a:endParaRP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r>
                        <a:rPr lang="en-GB" sz="900" dirty="0"/>
                        <a:t>The financial statements will be the subject of a thorough quality assurance process before they are signed off by the Director of Resources. This will include completion of CIPFA Disclosure Checklist the year and an assessment that as present, the Statements present a true and fair view of the Council’s position at the Balance Sheet date.</a:t>
                      </a:r>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3922600538"/>
                  </a:ext>
                </a:extLst>
              </a:tr>
            </a:tbl>
          </a:graphicData>
        </a:graphic>
      </p:graphicFrame>
    </p:spTree>
    <p:custDataLst>
      <p:tags r:id="rId1"/>
    </p:custDataLst>
    <p:extLst>
      <p:ext uri="{BB962C8B-B14F-4D97-AF65-F5344CB8AC3E}">
        <p14:creationId xmlns:p14="http://schemas.microsoft.com/office/powerpoint/2010/main" val="22200763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32959CD-0E3A-4B81-AB71-9EFDF988F294}"/>
              </a:ext>
            </a:extLst>
          </p:cNvPr>
          <p:cNvSpPr>
            <a:spLocks noGrp="1"/>
          </p:cNvSpPr>
          <p:nvPr>
            <p:ph type="title"/>
            <p:custDataLst>
              <p:tags r:id="rId2"/>
            </p:custDataLst>
          </p:nvPr>
        </p:nvSpPr>
        <p:spPr/>
        <p:txBody>
          <a:bodyPr/>
          <a:lstStyle/>
          <a:p>
            <a:r>
              <a:rPr lang="en-GB" sz="1800" dirty="0"/>
              <a:t>Accounting Estimates - General Enquiries of Management</a:t>
            </a:r>
          </a:p>
        </p:txBody>
      </p:sp>
      <p:graphicFrame>
        <p:nvGraphicFramePr>
          <p:cNvPr id="5" name="Content Placeholder 4">
            <a:extLst>
              <a:ext uri="{FF2B5EF4-FFF2-40B4-BE49-F238E27FC236}">
                <a16:creationId xmlns:a16="http://schemas.microsoft.com/office/drawing/2014/main" id="{60C54B96-1996-4F35-96A1-45B78BB5E3F7}"/>
              </a:ext>
            </a:extLst>
          </p:cNvPr>
          <p:cNvGraphicFramePr>
            <a:graphicFrameLocks noGrp="1"/>
          </p:cNvGraphicFramePr>
          <p:nvPr>
            <p:ph sz="quarter" idx="14"/>
            <p:extLst>
              <p:ext uri="{D42A27DB-BD31-4B8C-83A1-F6EECF244321}">
                <p14:modId xmlns:p14="http://schemas.microsoft.com/office/powerpoint/2010/main" val="2997722068"/>
              </p:ext>
            </p:extLst>
          </p:nvPr>
        </p:nvGraphicFramePr>
        <p:xfrm>
          <a:off x="468000" y="781368"/>
          <a:ext cx="8208000" cy="3957827"/>
        </p:xfrm>
        <a:graphic>
          <a:graphicData uri="http://schemas.openxmlformats.org/drawingml/2006/table">
            <a:tbl>
              <a:tblPr firstRow="1" bandRow="1">
                <a:tableStyleId>{5C22544A-7EE6-4342-B048-85BDC9FD1C3A}</a:tableStyleId>
              </a:tblPr>
              <a:tblGrid>
                <a:gridCol w="2773394">
                  <a:extLst>
                    <a:ext uri="{9D8B030D-6E8A-4147-A177-3AD203B41FA5}">
                      <a16:colId xmlns:a16="http://schemas.microsoft.com/office/drawing/2014/main" val="580827679"/>
                    </a:ext>
                  </a:extLst>
                </a:gridCol>
                <a:gridCol w="5434606">
                  <a:extLst>
                    <a:ext uri="{9D8B030D-6E8A-4147-A177-3AD203B41FA5}">
                      <a16:colId xmlns:a16="http://schemas.microsoft.com/office/drawing/2014/main" val="3595791505"/>
                    </a:ext>
                  </a:extLst>
                </a:gridCol>
              </a:tblGrid>
              <a:tr h="238380">
                <a:tc>
                  <a:txBody>
                    <a:bodyPr/>
                    <a:lstStyle/>
                    <a:p>
                      <a:r>
                        <a:rPr lang="en-GB" sz="1200" dirty="0"/>
                        <a:t>Question</a:t>
                      </a:r>
                    </a:p>
                  </a:txBody>
                  <a:tcPr/>
                </a:tc>
                <a:tc>
                  <a:txBody>
                    <a:bodyPr/>
                    <a:lstStyle/>
                    <a:p>
                      <a:r>
                        <a:rPr lang="en-GB" sz="1200" dirty="0"/>
                        <a:t>Management response</a:t>
                      </a:r>
                    </a:p>
                  </a:txBody>
                  <a:tcPr/>
                </a:tc>
                <a:extLst>
                  <a:ext uri="{0D108BD9-81ED-4DB2-BD59-A6C34878D82A}">
                    <a16:rowId xmlns:a16="http://schemas.microsoft.com/office/drawing/2014/main" val="753184582"/>
                  </a:ext>
                </a:extLst>
              </a:tr>
              <a:tr h="713485">
                <a:tc>
                  <a:txBody>
                    <a:bodyPr/>
                    <a:lstStyle/>
                    <a:p>
                      <a:pPr>
                        <a:lnSpc>
                          <a:spcPct val="115000"/>
                        </a:lnSpc>
                        <a:spcAft>
                          <a:spcPts val="0"/>
                        </a:spcAft>
                      </a:pPr>
                      <a:r>
                        <a:rPr lang="en-GB" sz="900" kern="1200" dirty="0">
                          <a:solidFill>
                            <a:schemeClr val="tx1"/>
                          </a:solidFill>
                          <a:effectLst/>
                          <a:latin typeface="+mn-lt"/>
                          <a:ea typeface="+mn-ea"/>
                          <a:cs typeface="Arial" pitchFamily="34" charset="0"/>
                        </a:rPr>
                        <a:t>10. Are management aware of any transactions, events, conditions (or changes in these) that may give rise to recognition or disclosure of significant accounting estimates that require significant judgement (other than those in Appendix A)? If so, what are they?</a:t>
                      </a:r>
                    </a:p>
                  </a:txBody>
                  <a:tcPr marL="68580" marR="68580" marT="0" marB="0"/>
                </a:tc>
                <a:tc>
                  <a:txBody>
                    <a:bodyPr/>
                    <a:lstStyle/>
                    <a:p>
                      <a:pPr>
                        <a:lnSpc>
                          <a:spcPct val="115000"/>
                        </a:lnSpc>
                        <a:spcAft>
                          <a:spcPts val="0"/>
                        </a:spcAft>
                      </a:pPr>
                      <a:endParaRPr lang="en-GB" sz="900" kern="1200" dirty="0">
                        <a:solidFill>
                          <a:schemeClr val="tx1"/>
                        </a:solidFill>
                        <a:effectLst/>
                        <a:latin typeface="+mn-lt"/>
                        <a:ea typeface="+mn-ea"/>
                        <a:cs typeface="Arial" pitchFamily="34" charset="0"/>
                      </a:endParaRPr>
                    </a:p>
                    <a:p>
                      <a:pPr>
                        <a:lnSpc>
                          <a:spcPct val="115000"/>
                        </a:lnSpc>
                        <a:spcAft>
                          <a:spcPts val="0"/>
                        </a:spcAft>
                      </a:pPr>
                      <a:r>
                        <a:rPr lang="en-GB" sz="900" kern="1200" dirty="0">
                          <a:solidFill>
                            <a:schemeClr val="tx1"/>
                          </a:solidFill>
                          <a:effectLst/>
                          <a:latin typeface="+mn-lt"/>
                          <a:ea typeface="+mn-ea"/>
                          <a:cs typeface="Arial" pitchFamily="34" charset="0"/>
                        </a:rPr>
                        <a:t>None.</a:t>
                      </a:r>
                    </a:p>
                    <a:p>
                      <a:pPr>
                        <a:lnSpc>
                          <a:spcPct val="115000"/>
                        </a:lnSpc>
                        <a:spcAft>
                          <a:spcPts val="0"/>
                        </a:spcAft>
                      </a:pPr>
                      <a:endParaRPr lang="en-GB" sz="900" kern="1200" dirty="0">
                        <a:solidFill>
                          <a:schemeClr val="tx1"/>
                        </a:solidFill>
                        <a:effectLst/>
                        <a:latin typeface="+mn-lt"/>
                        <a:ea typeface="+mn-ea"/>
                        <a:cs typeface="Arial" pitchFamily="34" charset="0"/>
                      </a:endParaRPr>
                    </a:p>
                    <a:p>
                      <a:pPr>
                        <a:lnSpc>
                          <a:spcPct val="115000"/>
                        </a:lnSpc>
                        <a:spcAft>
                          <a:spcPts val="0"/>
                        </a:spcAft>
                      </a:pPr>
                      <a:endParaRPr lang="en-GB" sz="900" kern="1200" dirty="0">
                        <a:solidFill>
                          <a:schemeClr val="tx1"/>
                        </a:solidFill>
                        <a:effectLst/>
                        <a:latin typeface="+mn-lt"/>
                        <a:ea typeface="+mn-ea"/>
                        <a:cs typeface="Arial" pitchFamily="34" charset="0"/>
                      </a:endParaRPr>
                    </a:p>
                    <a:p>
                      <a:pPr>
                        <a:lnSpc>
                          <a:spcPct val="115000"/>
                        </a:lnSpc>
                        <a:spcAft>
                          <a:spcPts val="0"/>
                        </a:spcAft>
                      </a:pPr>
                      <a:endParaRPr lang="en-GB" sz="900" kern="1200" dirty="0">
                        <a:solidFill>
                          <a:schemeClr val="tx1"/>
                        </a:solidFill>
                        <a:effectLst/>
                        <a:latin typeface="+mn-lt"/>
                        <a:ea typeface="+mn-ea"/>
                        <a:cs typeface="Arial" pitchFamily="34" charset="0"/>
                      </a:endParaRPr>
                    </a:p>
                    <a:p>
                      <a:pPr>
                        <a:lnSpc>
                          <a:spcPct val="115000"/>
                        </a:lnSpc>
                        <a:spcAft>
                          <a:spcPts val="0"/>
                        </a:spcAft>
                      </a:pPr>
                      <a:endParaRPr lang="en-GB" sz="900" kern="1200" dirty="0">
                        <a:solidFill>
                          <a:schemeClr val="tx1"/>
                        </a:solidFill>
                        <a:effectLst/>
                        <a:latin typeface="+mn-lt"/>
                        <a:ea typeface="+mn-ea"/>
                        <a:cs typeface="Arial" pitchFamily="34" charset="0"/>
                      </a:endParaRPr>
                    </a:p>
                    <a:p>
                      <a:pPr>
                        <a:lnSpc>
                          <a:spcPct val="115000"/>
                        </a:lnSpc>
                        <a:spcAft>
                          <a:spcPts val="0"/>
                        </a:spcAft>
                      </a:pPr>
                      <a:endParaRPr lang="en-GB" sz="900" kern="1200" dirty="0">
                        <a:solidFill>
                          <a:schemeClr val="tx1"/>
                        </a:solidFill>
                        <a:effectLst/>
                        <a:latin typeface="+mn-lt"/>
                        <a:ea typeface="+mn-ea"/>
                        <a:cs typeface="Arial" pitchFamily="34" charset="0"/>
                      </a:endParaRPr>
                    </a:p>
                  </a:txBody>
                  <a:tcPr marL="68580" marR="68580" marT="0" marB="0"/>
                </a:tc>
                <a:extLst>
                  <a:ext uri="{0D108BD9-81ED-4DB2-BD59-A6C34878D82A}">
                    <a16:rowId xmlns:a16="http://schemas.microsoft.com/office/drawing/2014/main" val="2441892327"/>
                  </a:ext>
                </a:extLst>
              </a:tr>
              <a:tr h="713485">
                <a:tc>
                  <a:txBody>
                    <a:bodyPr/>
                    <a:lstStyle>
                      <a:lvl1pPr marL="0" algn="l" defTabSz="914400" rtl="0" eaLnBrk="1" latinLnBrk="0" hangingPunct="1">
                        <a:defRPr sz="1800" kern="1200">
                          <a:solidFill>
                            <a:schemeClr val="tx1"/>
                          </a:solidFill>
                          <a:latin typeface="Garamond"/>
                        </a:defRPr>
                      </a:lvl1pPr>
                      <a:lvl2pPr marL="457200" algn="l" defTabSz="914400" rtl="0" eaLnBrk="1" latinLnBrk="0" hangingPunct="1">
                        <a:defRPr sz="1800" kern="1200">
                          <a:solidFill>
                            <a:schemeClr val="tx1"/>
                          </a:solidFill>
                          <a:latin typeface="Garamond"/>
                        </a:defRPr>
                      </a:lvl2pPr>
                      <a:lvl3pPr marL="914400" algn="l" defTabSz="914400" rtl="0" eaLnBrk="1" latinLnBrk="0" hangingPunct="1">
                        <a:defRPr sz="1800" kern="1200">
                          <a:solidFill>
                            <a:schemeClr val="tx1"/>
                          </a:solidFill>
                          <a:latin typeface="Garamond"/>
                        </a:defRPr>
                      </a:lvl3pPr>
                      <a:lvl4pPr marL="1371600" algn="l" defTabSz="914400" rtl="0" eaLnBrk="1" latinLnBrk="0" hangingPunct="1">
                        <a:defRPr sz="1800" kern="1200">
                          <a:solidFill>
                            <a:schemeClr val="tx1"/>
                          </a:solidFill>
                          <a:latin typeface="Garamond"/>
                        </a:defRPr>
                      </a:lvl4pPr>
                      <a:lvl5pPr marL="1828800" algn="l" defTabSz="914400" rtl="0" eaLnBrk="1" latinLnBrk="0" hangingPunct="1">
                        <a:defRPr sz="1800" kern="1200">
                          <a:solidFill>
                            <a:schemeClr val="tx1"/>
                          </a:solidFill>
                          <a:latin typeface="Garamond"/>
                        </a:defRPr>
                      </a:lvl5pPr>
                      <a:lvl6pPr marL="2286000" algn="l" defTabSz="914400" rtl="0" eaLnBrk="1" latinLnBrk="0" hangingPunct="1">
                        <a:defRPr sz="1800" kern="1200">
                          <a:solidFill>
                            <a:schemeClr val="tx1"/>
                          </a:solidFill>
                          <a:latin typeface="Garamond"/>
                        </a:defRPr>
                      </a:lvl6pPr>
                      <a:lvl7pPr marL="2743200" algn="l" defTabSz="914400" rtl="0" eaLnBrk="1" latinLnBrk="0" hangingPunct="1">
                        <a:defRPr sz="1800" kern="1200">
                          <a:solidFill>
                            <a:schemeClr val="tx1"/>
                          </a:solidFill>
                          <a:latin typeface="Garamond"/>
                        </a:defRPr>
                      </a:lvl7pPr>
                      <a:lvl8pPr marL="3200400" algn="l" defTabSz="914400" rtl="0" eaLnBrk="1" latinLnBrk="0" hangingPunct="1">
                        <a:defRPr sz="1800" kern="1200">
                          <a:solidFill>
                            <a:schemeClr val="tx1"/>
                          </a:solidFill>
                          <a:latin typeface="Garamond"/>
                        </a:defRPr>
                      </a:lvl8pPr>
                      <a:lvl9pPr marL="3657600" algn="l" defTabSz="914400" rtl="0" eaLnBrk="1" latinLnBrk="0" hangingPunct="1">
                        <a:defRPr sz="1800" kern="1200">
                          <a:solidFill>
                            <a:schemeClr val="tx1"/>
                          </a:solidFill>
                          <a:latin typeface="Garamond"/>
                        </a:defRPr>
                      </a:lvl9p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900" kern="1200" noProof="0" dirty="0">
                          <a:solidFill>
                            <a:schemeClr val="tx1"/>
                          </a:solidFill>
                          <a:effectLst/>
                          <a:latin typeface="+mn-lt"/>
                          <a:ea typeface="+mn-ea"/>
                          <a:cs typeface="Arial" pitchFamily="34" charset="0"/>
                        </a:rPr>
                        <a:t>11. Why are management satisfied that their arrangements for the accounting estimates, as detailed in Appendix A, are reasonable?</a:t>
                      </a:r>
                      <a:endParaRPr lang="en-GB" sz="900" kern="1200" dirty="0">
                        <a:solidFill>
                          <a:schemeClr val="tx1"/>
                        </a:solidFill>
                        <a:effectLst/>
                        <a:latin typeface="+mn-lt"/>
                        <a:ea typeface="+mn-ea"/>
                        <a:cs typeface="Arial" pitchFamily="34" charset="0"/>
                      </a:endParaRPr>
                    </a:p>
                  </a:txBody>
                  <a:tcPr marL="68580" marR="68580" marT="0" marB="0"/>
                </a:tc>
                <a:tc>
                  <a:txBody>
                    <a:bodyPr/>
                    <a:lstStyle>
                      <a:lvl1pPr marL="0" algn="l" defTabSz="914400" rtl="0" eaLnBrk="1" latinLnBrk="0" hangingPunct="1">
                        <a:defRPr sz="1800" kern="1200">
                          <a:solidFill>
                            <a:schemeClr val="tx1"/>
                          </a:solidFill>
                          <a:latin typeface="Garamond"/>
                        </a:defRPr>
                      </a:lvl1pPr>
                      <a:lvl2pPr marL="457200" algn="l" defTabSz="914400" rtl="0" eaLnBrk="1" latinLnBrk="0" hangingPunct="1">
                        <a:defRPr sz="1800" kern="1200">
                          <a:solidFill>
                            <a:schemeClr val="tx1"/>
                          </a:solidFill>
                          <a:latin typeface="Garamond"/>
                        </a:defRPr>
                      </a:lvl2pPr>
                      <a:lvl3pPr marL="914400" algn="l" defTabSz="914400" rtl="0" eaLnBrk="1" latinLnBrk="0" hangingPunct="1">
                        <a:defRPr sz="1800" kern="1200">
                          <a:solidFill>
                            <a:schemeClr val="tx1"/>
                          </a:solidFill>
                          <a:latin typeface="Garamond"/>
                        </a:defRPr>
                      </a:lvl3pPr>
                      <a:lvl4pPr marL="1371600" algn="l" defTabSz="914400" rtl="0" eaLnBrk="1" latinLnBrk="0" hangingPunct="1">
                        <a:defRPr sz="1800" kern="1200">
                          <a:solidFill>
                            <a:schemeClr val="tx1"/>
                          </a:solidFill>
                          <a:latin typeface="Garamond"/>
                        </a:defRPr>
                      </a:lvl4pPr>
                      <a:lvl5pPr marL="1828800" algn="l" defTabSz="914400" rtl="0" eaLnBrk="1" latinLnBrk="0" hangingPunct="1">
                        <a:defRPr sz="1800" kern="1200">
                          <a:solidFill>
                            <a:schemeClr val="tx1"/>
                          </a:solidFill>
                          <a:latin typeface="Garamond"/>
                        </a:defRPr>
                      </a:lvl5pPr>
                      <a:lvl6pPr marL="2286000" algn="l" defTabSz="914400" rtl="0" eaLnBrk="1" latinLnBrk="0" hangingPunct="1">
                        <a:defRPr sz="1800" kern="1200">
                          <a:solidFill>
                            <a:schemeClr val="tx1"/>
                          </a:solidFill>
                          <a:latin typeface="Garamond"/>
                        </a:defRPr>
                      </a:lvl6pPr>
                      <a:lvl7pPr marL="2743200" algn="l" defTabSz="914400" rtl="0" eaLnBrk="1" latinLnBrk="0" hangingPunct="1">
                        <a:defRPr sz="1800" kern="1200">
                          <a:solidFill>
                            <a:schemeClr val="tx1"/>
                          </a:solidFill>
                          <a:latin typeface="Garamond"/>
                        </a:defRPr>
                      </a:lvl7pPr>
                      <a:lvl8pPr marL="3200400" algn="l" defTabSz="914400" rtl="0" eaLnBrk="1" latinLnBrk="0" hangingPunct="1">
                        <a:defRPr sz="1800" kern="1200">
                          <a:solidFill>
                            <a:schemeClr val="tx1"/>
                          </a:solidFill>
                          <a:latin typeface="Garamond"/>
                        </a:defRPr>
                      </a:lvl8pPr>
                      <a:lvl9pPr marL="3657600" algn="l" defTabSz="914400" rtl="0" eaLnBrk="1" latinLnBrk="0" hangingPunct="1">
                        <a:defRPr sz="1800" kern="1200">
                          <a:solidFill>
                            <a:schemeClr val="tx1"/>
                          </a:solidFill>
                          <a:latin typeface="Garamond"/>
                        </a:defRPr>
                      </a:lvl9p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900" kern="1200" noProof="0" dirty="0">
                          <a:solidFill>
                            <a:schemeClr val="tx1"/>
                          </a:solidFill>
                          <a:effectLst/>
                          <a:latin typeface="+mn-lt"/>
                          <a:ea typeface="+mn-ea"/>
                          <a:cs typeface="Arial" pitchFamily="34" charset="0"/>
                        </a:rPr>
                        <a:t>Details of estimating methods are shared with Corporate Management, as part of closedown preparation. These estimates are included in detailed outturn review to ensure completeness of financial records for the accounting year.</a:t>
                      </a:r>
                    </a:p>
                  </a:txBody>
                  <a:tcPr marL="68580" marR="68580" marT="0" marB="0"/>
                </a:tc>
                <a:extLst>
                  <a:ext uri="{0D108BD9-81ED-4DB2-BD59-A6C34878D82A}">
                    <a16:rowId xmlns:a16="http://schemas.microsoft.com/office/drawing/2014/main" val="1344774165"/>
                  </a:ext>
                </a:extLst>
              </a:tr>
              <a:tr h="713485">
                <a:tc>
                  <a:txBody>
                    <a:bodyPr/>
                    <a:lstStyle>
                      <a:lvl1pPr marL="0" algn="l" defTabSz="914400" rtl="0" eaLnBrk="1" latinLnBrk="0" hangingPunct="1">
                        <a:defRPr sz="1800" kern="1200">
                          <a:solidFill>
                            <a:schemeClr val="tx1"/>
                          </a:solidFill>
                          <a:latin typeface="Garamond"/>
                        </a:defRPr>
                      </a:lvl1pPr>
                      <a:lvl2pPr marL="457200" algn="l" defTabSz="914400" rtl="0" eaLnBrk="1" latinLnBrk="0" hangingPunct="1">
                        <a:defRPr sz="1800" kern="1200">
                          <a:solidFill>
                            <a:schemeClr val="tx1"/>
                          </a:solidFill>
                          <a:latin typeface="Garamond"/>
                        </a:defRPr>
                      </a:lvl2pPr>
                      <a:lvl3pPr marL="914400" algn="l" defTabSz="914400" rtl="0" eaLnBrk="1" latinLnBrk="0" hangingPunct="1">
                        <a:defRPr sz="1800" kern="1200">
                          <a:solidFill>
                            <a:schemeClr val="tx1"/>
                          </a:solidFill>
                          <a:latin typeface="Garamond"/>
                        </a:defRPr>
                      </a:lvl3pPr>
                      <a:lvl4pPr marL="1371600" algn="l" defTabSz="914400" rtl="0" eaLnBrk="1" latinLnBrk="0" hangingPunct="1">
                        <a:defRPr sz="1800" kern="1200">
                          <a:solidFill>
                            <a:schemeClr val="tx1"/>
                          </a:solidFill>
                          <a:latin typeface="Garamond"/>
                        </a:defRPr>
                      </a:lvl4pPr>
                      <a:lvl5pPr marL="1828800" algn="l" defTabSz="914400" rtl="0" eaLnBrk="1" latinLnBrk="0" hangingPunct="1">
                        <a:defRPr sz="1800" kern="1200">
                          <a:solidFill>
                            <a:schemeClr val="tx1"/>
                          </a:solidFill>
                          <a:latin typeface="Garamond"/>
                        </a:defRPr>
                      </a:lvl5pPr>
                      <a:lvl6pPr marL="2286000" algn="l" defTabSz="914400" rtl="0" eaLnBrk="1" latinLnBrk="0" hangingPunct="1">
                        <a:defRPr sz="1800" kern="1200">
                          <a:solidFill>
                            <a:schemeClr val="tx1"/>
                          </a:solidFill>
                          <a:latin typeface="Garamond"/>
                        </a:defRPr>
                      </a:lvl6pPr>
                      <a:lvl7pPr marL="2743200" algn="l" defTabSz="914400" rtl="0" eaLnBrk="1" latinLnBrk="0" hangingPunct="1">
                        <a:defRPr sz="1800" kern="1200">
                          <a:solidFill>
                            <a:schemeClr val="tx1"/>
                          </a:solidFill>
                          <a:latin typeface="Garamond"/>
                        </a:defRPr>
                      </a:lvl7pPr>
                      <a:lvl8pPr marL="3200400" algn="l" defTabSz="914400" rtl="0" eaLnBrk="1" latinLnBrk="0" hangingPunct="1">
                        <a:defRPr sz="1800" kern="1200">
                          <a:solidFill>
                            <a:schemeClr val="tx1"/>
                          </a:solidFill>
                          <a:latin typeface="Garamond"/>
                        </a:defRPr>
                      </a:lvl8pPr>
                      <a:lvl9pPr marL="3657600" algn="l" defTabSz="914400" rtl="0" eaLnBrk="1" latinLnBrk="0" hangingPunct="1">
                        <a:defRPr sz="1800" kern="1200">
                          <a:solidFill>
                            <a:schemeClr val="tx1"/>
                          </a:solidFill>
                          <a:latin typeface="Garamond"/>
                        </a:defRPr>
                      </a:lvl9p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900" kern="1200" noProof="0" dirty="0">
                          <a:solidFill>
                            <a:schemeClr val="tx1"/>
                          </a:solidFill>
                          <a:effectLst/>
                          <a:latin typeface="+mn-lt"/>
                          <a:ea typeface="+mn-ea"/>
                          <a:cs typeface="Arial" pitchFamily="34" charset="0"/>
                        </a:rPr>
                        <a:t>12. How is the Accounts and Audit Committee</a:t>
                      </a:r>
                      <a:r>
                        <a:rPr lang="en-GB" sz="900" kern="1200" dirty="0">
                          <a:solidFill>
                            <a:schemeClr val="tx1"/>
                          </a:solidFill>
                          <a:effectLst/>
                          <a:latin typeface="+mn-lt"/>
                          <a:ea typeface="+mn-ea"/>
                          <a:cs typeface="Arial" pitchFamily="34" charset="0"/>
                        </a:rPr>
                        <a:t> </a:t>
                      </a:r>
                      <a:r>
                        <a:rPr lang="en-GB" sz="900" kern="1200" noProof="0" dirty="0">
                          <a:solidFill>
                            <a:schemeClr val="tx1"/>
                          </a:solidFill>
                          <a:effectLst/>
                          <a:latin typeface="+mn-lt"/>
                          <a:ea typeface="+mn-ea"/>
                          <a:cs typeface="Arial" pitchFamily="34" charset="0"/>
                        </a:rPr>
                        <a:t>provided with assurance that the arrangements for accounting estimates are adequate ?</a:t>
                      </a:r>
                      <a:endParaRPr lang="en-GB" sz="900" kern="1200" dirty="0">
                        <a:solidFill>
                          <a:schemeClr val="tx1"/>
                        </a:solidFill>
                        <a:effectLst/>
                        <a:latin typeface="+mn-lt"/>
                        <a:ea typeface="+mn-ea"/>
                        <a:cs typeface="Arial" pitchFamily="34" charset="0"/>
                      </a:endParaRPr>
                    </a:p>
                    <a:p>
                      <a:pPr>
                        <a:lnSpc>
                          <a:spcPct val="115000"/>
                        </a:lnSpc>
                        <a:spcAft>
                          <a:spcPts val="0"/>
                        </a:spcAft>
                      </a:pPr>
                      <a:r>
                        <a:rPr lang="en-GB" sz="900" kern="1200" dirty="0">
                          <a:solidFill>
                            <a:schemeClr val="tx1"/>
                          </a:solidFill>
                          <a:effectLst/>
                          <a:latin typeface="+mn-lt"/>
                          <a:ea typeface="+mn-ea"/>
                          <a:cs typeface="Arial" pitchFamily="34" charset="0"/>
                        </a:rPr>
                        <a:t> </a:t>
                      </a:r>
                    </a:p>
                  </a:txBody>
                  <a:tcPr marL="68580" marR="68580" marT="0" marB="0"/>
                </a:tc>
                <a:tc>
                  <a:txBody>
                    <a:bodyPr/>
                    <a:lstStyle>
                      <a:lvl1pPr marL="0" algn="l" defTabSz="914400" rtl="0" eaLnBrk="1" latinLnBrk="0" hangingPunct="1">
                        <a:defRPr sz="1800" kern="1200">
                          <a:solidFill>
                            <a:schemeClr val="tx1"/>
                          </a:solidFill>
                          <a:latin typeface="Garamond"/>
                        </a:defRPr>
                      </a:lvl1pPr>
                      <a:lvl2pPr marL="457200" algn="l" defTabSz="914400" rtl="0" eaLnBrk="1" latinLnBrk="0" hangingPunct="1">
                        <a:defRPr sz="1800" kern="1200">
                          <a:solidFill>
                            <a:schemeClr val="tx1"/>
                          </a:solidFill>
                          <a:latin typeface="Garamond"/>
                        </a:defRPr>
                      </a:lvl2pPr>
                      <a:lvl3pPr marL="914400" algn="l" defTabSz="914400" rtl="0" eaLnBrk="1" latinLnBrk="0" hangingPunct="1">
                        <a:defRPr sz="1800" kern="1200">
                          <a:solidFill>
                            <a:schemeClr val="tx1"/>
                          </a:solidFill>
                          <a:latin typeface="Garamond"/>
                        </a:defRPr>
                      </a:lvl3pPr>
                      <a:lvl4pPr marL="1371600" algn="l" defTabSz="914400" rtl="0" eaLnBrk="1" latinLnBrk="0" hangingPunct="1">
                        <a:defRPr sz="1800" kern="1200">
                          <a:solidFill>
                            <a:schemeClr val="tx1"/>
                          </a:solidFill>
                          <a:latin typeface="Garamond"/>
                        </a:defRPr>
                      </a:lvl4pPr>
                      <a:lvl5pPr marL="1828800" algn="l" defTabSz="914400" rtl="0" eaLnBrk="1" latinLnBrk="0" hangingPunct="1">
                        <a:defRPr sz="1800" kern="1200">
                          <a:solidFill>
                            <a:schemeClr val="tx1"/>
                          </a:solidFill>
                          <a:latin typeface="Garamond"/>
                        </a:defRPr>
                      </a:lvl5pPr>
                      <a:lvl6pPr marL="2286000" algn="l" defTabSz="914400" rtl="0" eaLnBrk="1" latinLnBrk="0" hangingPunct="1">
                        <a:defRPr sz="1800" kern="1200">
                          <a:solidFill>
                            <a:schemeClr val="tx1"/>
                          </a:solidFill>
                          <a:latin typeface="Garamond"/>
                        </a:defRPr>
                      </a:lvl6pPr>
                      <a:lvl7pPr marL="2743200" algn="l" defTabSz="914400" rtl="0" eaLnBrk="1" latinLnBrk="0" hangingPunct="1">
                        <a:defRPr sz="1800" kern="1200">
                          <a:solidFill>
                            <a:schemeClr val="tx1"/>
                          </a:solidFill>
                          <a:latin typeface="Garamond"/>
                        </a:defRPr>
                      </a:lvl7pPr>
                      <a:lvl8pPr marL="3200400" algn="l" defTabSz="914400" rtl="0" eaLnBrk="1" latinLnBrk="0" hangingPunct="1">
                        <a:defRPr sz="1800" kern="1200">
                          <a:solidFill>
                            <a:schemeClr val="tx1"/>
                          </a:solidFill>
                          <a:latin typeface="Garamond"/>
                        </a:defRPr>
                      </a:lvl8pPr>
                      <a:lvl9pPr marL="3657600" algn="l" defTabSz="914400" rtl="0" eaLnBrk="1" latinLnBrk="0" hangingPunct="1">
                        <a:defRPr sz="1800" kern="1200">
                          <a:solidFill>
                            <a:schemeClr val="tx1"/>
                          </a:solidFill>
                          <a:latin typeface="Garamond"/>
                        </a:defRPr>
                      </a:lvl9p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900" kern="1200" dirty="0">
                          <a:solidFill>
                            <a:schemeClr val="tx1"/>
                          </a:solidFill>
                          <a:effectLst/>
                          <a:latin typeface="+mn-lt"/>
                          <a:ea typeface="+mn-ea"/>
                          <a:cs typeface="Arial" pitchFamily="34" charset="0"/>
                        </a:rPr>
                        <a:t>The Accounts and Audit Committee give approval to the Accounting Policies on which the financial statements are prepared. The Committee receives various reports throughout the year on matters of governance and internal control that provide them with the assurance that the framework in which the financial statements are produced is robust and they should be free from material misstatement. This is articulated in the Annual Governance Statement, signed by the Leader of the Council and the Chief Executive, which sets out what governance arrangements exist at the Council, how they have operated during the year and what, if any, significant governance issues there are to address. The financial statements include a statement from the Director of resources on the Council’s responsibilities for the Statement of Accounts and specifically states that ‘in preparing the Statement of Accounts, [the </a:t>
                      </a:r>
                      <a:r>
                        <a:rPr lang="en-GB" sz="900" kern="1200" dirty="0" err="1">
                          <a:solidFill>
                            <a:schemeClr val="tx1"/>
                          </a:solidFill>
                          <a:effectLst/>
                          <a:latin typeface="+mn-lt"/>
                          <a:ea typeface="+mn-ea"/>
                          <a:cs typeface="Arial" pitchFamily="34" charset="0"/>
                        </a:rPr>
                        <a:t>DoR</a:t>
                      </a:r>
                      <a:r>
                        <a:rPr lang="en-GB" sz="900" kern="1200" dirty="0">
                          <a:solidFill>
                            <a:schemeClr val="tx1"/>
                          </a:solidFill>
                          <a:effectLst/>
                          <a:latin typeface="+mn-lt"/>
                          <a:ea typeface="+mn-ea"/>
                          <a:cs typeface="Arial" pitchFamily="34" charset="0"/>
                        </a:rPr>
                        <a:t> has] made judgements and estimates that were reasonable and prudent’. The Committee receives qualified assurance from the External Auditor on aspects of the accounting estimates as part of their Audit Findings Report.</a:t>
                      </a:r>
                    </a:p>
                  </a:txBody>
                  <a:tcPr marL="68580" marR="68580" marT="0" marB="0"/>
                </a:tc>
                <a:extLst>
                  <a:ext uri="{0D108BD9-81ED-4DB2-BD59-A6C34878D82A}">
                    <a16:rowId xmlns:a16="http://schemas.microsoft.com/office/drawing/2014/main" val="3918112445"/>
                  </a:ext>
                </a:extLst>
              </a:tr>
            </a:tbl>
          </a:graphicData>
        </a:graphic>
      </p:graphicFrame>
      <p:sp>
        <p:nvSpPr>
          <p:cNvPr id="2" name="Slide Number Placeholder 1">
            <a:extLst>
              <a:ext uri="{FF2B5EF4-FFF2-40B4-BE49-F238E27FC236}">
                <a16:creationId xmlns:a16="http://schemas.microsoft.com/office/drawing/2014/main" id="{DC6E185D-C3AA-49B7-A889-557C2A68A181}"/>
              </a:ext>
            </a:extLst>
          </p:cNvPr>
          <p:cNvSpPr>
            <a:spLocks noGrp="1"/>
          </p:cNvSpPr>
          <p:nvPr>
            <p:ph type="sldNum" sz="quarter" idx="13"/>
            <p:custDataLst>
              <p:tags r:id="rId3"/>
            </p:custDataLst>
          </p:nvPr>
        </p:nvSpPr>
        <p:spPr/>
        <p:txBody>
          <a:bodyPr/>
          <a:lstStyle/>
          <a:p>
            <a:pPr algn="l"/>
            <a:fld id="{37B4438D-29B8-4FC7-9D64-F44FE400D0A9}" type="slidenum">
              <a:rPr lang="en-GB" smtClean="0"/>
              <a:pPr algn="l"/>
              <a:t>29</a:t>
            </a:fld>
            <a:endParaRPr lang="en-GB" dirty="0"/>
          </a:p>
        </p:txBody>
      </p:sp>
    </p:spTree>
    <p:custDataLst>
      <p:tags r:id="rId1"/>
    </p:custDataLst>
    <p:extLst>
      <p:ext uri="{BB962C8B-B14F-4D97-AF65-F5344CB8AC3E}">
        <p14:creationId xmlns:p14="http://schemas.microsoft.com/office/powerpoint/2010/main" val="1892673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356FD1A-307E-4500-828D-469CB21542A7}"/>
              </a:ext>
            </a:extLst>
          </p:cNvPr>
          <p:cNvSpPr>
            <a:spLocks noGrp="1"/>
          </p:cNvSpPr>
          <p:nvPr>
            <p:ph type="title"/>
            <p:custDataLst>
              <p:tags r:id="rId2"/>
            </p:custDataLst>
          </p:nvPr>
        </p:nvSpPr>
        <p:spPr/>
        <p:txBody>
          <a:bodyPr/>
          <a:lstStyle/>
          <a:p>
            <a:r>
              <a:rPr lang="en-GB" dirty="0"/>
              <a:t>Table of Contents</a:t>
            </a:r>
          </a:p>
        </p:txBody>
      </p:sp>
      <p:sp>
        <p:nvSpPr>
          <p:cNvPr id="5" name="Text Placeholder 3">
            <a:extLst>
              <a:ext uri="{FF2B5EF4-FFF2-40B4-BE49-F238E27FC236}">
                <a16:creationId xmlns:a16="http://schemas.microsoft.com/office/drawing/2014/main" id="{DCDF8EE5-4ACD-4183-87D1-90C29AB616C7}"/>
              </a:ext>
            </a:extLst>
          </p:cNvPr>
          <p:cNvSpPr>
            <a:spLocks noGrp="1"/>
          </p:cNvSpPr>
          <p:nvPr>
            <p:ph sz="quarter" idx="14"/>
            <p:custDataLst>
              <p:tags r:id="rId3"/>
            </p:custDataLst>
          </p:nvPr>
        </p:nvSpPr>
        <p:spPr>
          <a:xfrm>
            <a:off x="468625" y="1187998"/>
            <a:ext cx="8207375" cy="3279227"/>
          </a:xfrm>
        </p:spPr>
        <p:txBody>
          <a:bodyPr/>
          <a:lstStyle/>
          <a:p>
            <a:pPr>
              <a:spcBef>
                <a:spcPts val="700"/>
              </a:spcBef>
              <a:tabLst>
                <a:tab pos="4572000" algn="r"/>
              </a:tabLst>
            </a:pPr>
            <a:r>
              <a:rPr lang="en-GB" sz="1050" b="1" dirty="0"/>
              <a:t>Section	Page</a:t>
            </a:r>
          </a:p>
          <a:p>
            <a:pPr marL="0" lvl="2" indent="0">
              <a:spcBef>
                <a:spcPts val="700"/>
              </a:spcBef>
              <a:buNone/>
              <a:tabLst>
                <a:tab pos="4572000" algn="r"/>
              </a:tabLst>
            </a:pPr>
            <a:r>
              <a:rPr lang="en-GB" sz="1000" dirty="0"/>
              <a:t>Purpose	4</a:t>
            </a:r>
          </a:p>
          <a:p>
            <a:pPr marL="0" lvl="2" indent="0">
              <a:spcBef>
                <a:spcPts val="700"/>
              </a:spcBef>
              <a:buNone/>
              <a:tabLst>
                <a:tab pos="4572000" algn="r"/>
              </a:tabLst>
            </a:pPr>
            <a:r>
              <a:rPr lang="en-GB" sz="1000" dirty="0"/>
              <a:t>General Enquiries of Management	6</a:t>
            </a:r>
          </a:p>
          <a:p>
            <a:pPr marL="0" lvl="2" indent="0">
              <a:spcBef>
                <a:spcPts val="700"/>
              </a:spcBef>
              <a:buNone/>
              <a:tabLst>
                <a:tab pos="4572000" algn="r"/>
              </a:tabLst>
            </a:pPr>
            <a:r>
              <a:rPr lang="en-GB" sz="1000" dirty="0"/>
              <a:t>Fraud	9</a:t>
            </a:r>
          </a:p>
          <a:p>
            <a:pPr marL="0" lvl="2" indent="0">
              <a:spcBef>
                <a:spcPts val="700"/>
              </a:spcBef>
              <a:buNone/>
              <a:tabLst>
                <a:tab pos="4572000" algn="r"/>
              </a:tabLst>
            </a:pPr>
            <a:r>
              <a:rPr lang="en-GB" sz="1000" dirty="0"/>
              <a:t>Fraud Risk Assessment	10</a:t>
            </a:r>
          </a:p>
          <a:p>
            <a:pPr marL="0" lvl="2" indent="0">
              <a:spcBef>
                <a:spcPts val="700"/>
              </a:spcBef>
              <a:buNone/>
              <a:tabLst>
                <a:tab pos="4572000" algn="r"/>
              </a:tabLst>
            </a:pPr>
            <a:r>
              <a:rPr lang="en-GB" sz="1000" dirty="0"/>
              <a:t>Laws and Regulations	15</a:t>
            </a:r>
          </a:p>
          <a:p>
            <a:pPr marL="0" lvl="2" indent="0">
              <a:spcBef>
                <a:spcPts val="700"/>
              </a:spcBef>
              <a:buNone/>
              <a:tabLst>
                <a:tab pos="4572000" algn="r"/>
              </a:tabLst>
            </a:pPr>
            <a:r>
              <a:rPr lang="en-GB" sz="1000" dirty="0"/>
              <a:t>Impact of Laws and Regulations	16</a:t>
            </a:r>
          </a:p>
          <a:p>
            <a:pPr marL="0" lvl="2" indent="0">
              <a:spcBef>
                <a:spcPts val="700"/>
              </a:spcBef>
              <a:buNone/>
              <a:tabLst>
                <a:tab pos="4572000" algn="r"/>
              </a:tabLst>
            </a:pPr>
            <a:r>
              <a:rPr lang="en-GB" sz="1000" dirty="0"/>
              <a:t>Related Parties	18</a:t>
            </a:r>
          </a:p>
          <a:p>
            <a:pPr marL="0" lvl="2" indent="0">
              <a:spcBef>
                <a:spcPts val="700"/>
              </a:spcBef>
              <a:buNone/>
              <a:tabLst>
                <a:tab pos="4572000" algn="r"/>
              </a:tabLst>
            </a:pPr>
            <a:r>
              <a:rPr lang="en-GB" sz="1000" dirty="0"/>
              <a:t>Going Concern	20</a:t>
            </a:r>
          </a:p>
          <a:p>
            <a:pPr marL="0" lvl="2" indent="0">
              <a:spcBef>
                <a:spcPts val="700"/>
              </a:spcBef>
              <a:buNone/>
              <a:tabLst>
                <a:tab pos="4572000" algn="r"/>
              </a:tabLst>
            </a:pPr>
            <a:r>
              <a:rPr lang="en-GB" sz="1000" dirty="0"/>
              <a:t>Accounting Estimates                                                                                             22</a:t>
            </a:r>
          </a:p>
          <a:p>
            <a:pPr marL="0" lvl="2" indent="0">
              <a:spcBef>
                <a:spcPts val="700"/>
              </a:spcBef>
              <a:buNone/>
              <a:tabLst>
                <a:tab pos="4572000" algn="r"/>
              </a:tabLst>
            </a:pPr>
            <a:r>
              <a:rPr lang="en-GB" sz="1000" dirty="0"/>
              <a:t>Accounting Estimates - General Enquiries of Management 	23</a:t>
            </a:r>
          </a:p>
          <a:p>
            <a:pPr marL="0" lvl="2" indent="0">
              <a:spcBef>
                <a:spcPts val="700"/>
              </a:spcBef>
              <a:buNone/>
              <a:tabLst>
                <a:tab pos="4572000" algn="r"/>
              </a:tabLst>
            </a:pPr>
            <a:r>
              <a:rPr lang="en-GB" sz="1000" dirty="0">
                <a:solidFill>
                  <a:schemeClr val="tx1">
                    <a:lumMod val="100000"/>
                  </a:schemeClr>
                </a:solidFill>
              </a:rPr>
              <a:t>Appendix A – Accounting Estimates 	26 </a:t>
            </a:r>
            <a:r>
              <a:rPr lang="en-GB" sz="1000">
                <a:solidFill>
                  <a:schemeClr val="tx1">
                    <a:lumMod val="100000"/>
                  </a:schemeClr>
                </a:solidFill>
              </a:rPr>
              <a:t>	</a:t>
            </a:r>
            <a:endParaRPr lang="en-GB" dirty="0"/>
          </a:p>
          <a:p>
            <a:pPr marL="0" lvl="2" indent="0">
              <a:spcBef>
                <a:spcPts val="700"/>
              </a:spcBef>
              <a:buNone/>
              <a:tabLst>
                <a:tab pos="4572000" algn="r"/>
              </a:tabLst>
            </a:pPr>
            <a:r>
              <a:rPr lang="en-GB" dirty="0"/>
              <a:t>	</a:t>
            </a:r>
          </a:p>
        </p:txBody>
      </p:sp>
      <p:sp>
        <p:nvSpPr>
          <p:cNvPr id="2" name="Slide Number Placeholder 1">
            <a:extLst>
              <a:ext uri="{FF2B5EF4-FFF2-40B4-BE49-F238E27FC236}">
                <a16:creationId xmlns:a16="http://schemas.microsoft.com/office/drawing/2014/main" id="{DDC458C8-E6D3-4996-A4CC-5271FC0920BF}"/>
              </a:ext>
            </a:extLst>
          </p:cNvPr>
          <p:cNvSpPr>
            <a:spLocks noGrp="1"/>
          </p:cNvSpPr>
          <p:nvPr>
            <p:ph type="sldNum" sz="quarter" idx="13"/>
          </p:nvPr>
        </p:nvSpPr>
        <p:spPr/>
        <p:txBody>
          <a:bodyPr/>
          <a:lstStyle/>
          <a:p>
            <a:pPr algn="l"/>
            <a:fld id="{37B4438D-29B8-4FC7-9D64-F44FE400D0A9}" type="slidenum">
              <a:rPr lang="en-GB" smtClean="0"/>
              <a:pPr algn="l"/>
              <a:t>3</a:t>
            </a:fld>
            <a:endParaRPr lang="en-GB" dirty="0"/>
          </a:p>
        </p:txBody>
      </p:sp>
    </p:spTree>
    <p:custDataLst>
      <p:tags r:id="rId1"/>
    </p:custDataLst>
    <p:extLst>
      <p:ext uri="{BB962C8B-B14F-4D97-AF65-F5344CB8AC3E}">
        <p14:creationId xmlns:p14="http://schemas.microsoft.com/office/powerpoint/2010/main" val="13006629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000" y="395998"/>
            <a:ext cx="8208000" cy="327902"/>
          </a:xfrm>
        </p:spPr>
        <p:txBody>
          <a:bodyPr/>
          <a:lstStyle/>
          <a:p>
            <a:r>
              <a:rPr lang="en-GB" sz="1400" dirty="0">
                <a:solidFill>
                  <a:schemeClr val="tx2"/>
                </a:solidFill>
              </a:rPr>
              <a:t>Appendix A Accounting Estimates</a:t>
            </a:r>
          </a:p>
        </p:txBody>
      </p:sp>
      <p:graphicFrame>
        <p:nvGraphicFramePr>
          <p:cNvPr id="4" name="Table 3"/>
          <p:cNvGraphicFramePr>
            <a:graphicFrameLocks noGrp="1"/>
          </p:cNvGraphicFramePr>
          <p:nvPr>
            <p:custDataLst>
              <p:tags r:id="rId2"/>
            </p:custDataLst>
            <p:extLst>
              <p:ext uri="{D42A27DB-BD31-4B8C-83A1-F6EECF244321}">
                <p14:modId xmlns:p14="http://schemas.microsoft.com/office/powerpoint/2010/main" val="3417823644"/>
              </p:ext>
            </p:extLst>
          </p:nvPr>
        </p:nvGraphicFramePr>
        <p:xfrm>
          <a:off x="336225" y="1110080"/>
          <a:ext cx="8391518" cy="3590209"/>
        </p:xfrm>
        <a:graphic>
          <a:graphicData uri="http://schemas.openxmlformats.org/drawingml/2006/table">
            <a:tbl>
              <a:tblPr firstRow="1" bandRow="1">
                <a:tableStyleId>{5C22544A-7EE6-4342-B048-85BDC9FD1C3A}</a:tableStyleId>
              </a:tblPr>
              <a:tblGrid>
                <a:gridCol w="998851">
                  <a:extLst>
                    <a:ext uri="{9D8B030D-6E8A-4147-A177-3AD203B41FA5}">
                      <a16:colId xmlns:a16="http://schemas.microsoft.com/office/drawing/2014/main" val="20000"/>
                    </a:ext>
                  </a:extLst>
                </a:gridCol>
                <a:gridCol w="1755267">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169806">
                  <a:extLst>
                    <a:ext uri="{9D8B030D-6E8A-4147-A177-3AD203B41FA5}">
                      <a16:colId xmlns:a16="http://schemas.microsoft.com/office/drawing/2014/main" val="20003"/>
                    </a:ext>
                  </a:extLst>
                </a:gridCol>
                <a:gridCol w="2169240">
                  <a:extLst>
                    <a:ext uri="{9D8B030D-6E8A-4147-A177-3AD203B41FA5}">
                      <a16:colId xmlns:a16="http://schemas.microsoft.com/office/drawing/2014/main" val="20004"/>
                    </a:ext>
                  </a:extLst>
                </a:gridCol>
                <a:gridCol w="881034">
                  <a:extLst>
                    <a:ext uri="{9D8B030D-6E8A-4147-A177-3AD203B41FA5}">
                      <a16:colId xmlns:a16="http://schemas.microsoft.com/office/drawing/2014/main" val="20005"/>
                    </a:ext>
                  </a:extLst>
                </a:gridCol>
              </a:tblGrid>
              <a:tr h="785549">
                <a:tc>
                  <a:txBody>
                    <a:bodyPr/>
                    <a:lstStyle/>
                    <a:p>
                      <a:pPr marR="90170" algn="l">
                        <a:spcAft>
                          <a:spcPts val="0"/>
                        </a:spcAft>
                      </a:pPr>
                      <a:r>
                        <a:rPr lang="en-GB" sz="900" b="1" kern="1400" dirty="0">
                          <a:effectLst/>
                          <a:latin typeface="+mn-lt"/>
                          <a:ea typeface="Times New Roman"/>
                          <a:cs typeface="Times New Roman"/>
                        </a:rPr>
                        <a:t>Estimate</a:t>
                      </a:r>
                    </a:p>
                  </a:txBody>
                  <a:tcPr marL="72000" marR="72000" marT="13335" marB="13335"/>
                </a:tc>
                <a:tc>
                  <a:txBody>
                    <a:bodyPr/>
                    <a:lstStyle/>
                    <a:p>
                      <a:pPr marR="90170" algn="l">
                        <a:spcAft>
                          <a:spcPts val="0"/>
                        </a:spcAft>
                      </a:pPr>
                      <a:r>
                        <a:rPr lang="en-GB" sz="900" b="1" kern="1400" dirty="0">
                          <a:effectLst/>
                          <a:latin typeface="+mn-lt"/>
                          <a:ea typeface="Times New Roman"/>
                          <a:cs typeface="Times New Roman"/>
                        </a:rPr>
                        <a:t>Method / model used to make the estimate</a:t>
                      </a:r>
                    </a:p>
                  </a:txBody>
                  <a:tcPr marL="72000" marR="72000" marT="13335" marB="13335"/>
                </a:tc>
                <a:tc>
                  <a:txBody>
                    <a:bodyPr/>
                    <a:lstStyle/>
                    <a:p>
                      <a:pPr marR="90170" algn="l">
                        <a:spcAft>
                          <a:spcPts val="0"/>
                        </a:spcAft>
                      </a:pPr>
                      <a:r>
                        <a:rPr lang="en-GB" sz="900" b="1" kern="1400" dirty="0">
                          <a:effectLst/>
                          <a:latin typeface="+mn-lt"/>
                          <a:ea typeface="Times New Roman"/>
                          <a:cs typeface="Times New Roman"/>
                        </a:rPr>
                        <a:t>Controls used to identify estimates</a:t>
                      </a:r>
                    </a:p>
                  </a:txBody>
                  <a:tcPr marL="72000" marR="72000" marT="13335" marB="13335"/>
                </a:tc>
                <a:tc>
                  <a:txBody>
                    <a:bodyPr/>
                    <a:lstStyle/>
                    <a:p>
                      <a:pPr marR="90170" algn="l">
                        <a:spcAft>
                          <a:spcPts val="0"/>
                        </a:spcAft>
                      </a:pPr>
                      <a:r>
                        <a:rPr lang="en-GB" sz="900" b="1" kern="1400" dirty="0">
                          <a:effectLst/>
                          <a:latin typeface="+mn-lt"/>
                          <a:ea typeface="Times New Roman"/>
                          <a:cs typeface="Times New Roman"/>
                        </a:rPr>
                        <a:t>Whether management have used an expert</a:t>
                      </a:r>
                    </a:p>
                  </a:txBody>
                  <a:tcPr marL="72000" marR="72000" marT="13335" marB="13335"/>
                </a:tc>
                <a:tc>
                  <a:txBody>
                    <a:bodyPr/>
                    <a:lstStyle/>
                    <a:p>
                      <a:pPr marR="90170" algn="l">
                        <a:spcAft>
                          <a:spcPts val="0"/>
                        </a:spcAft>
                      </a:pPr>
                      <a:r>
                        <a:rPr lang="en-GB" sz="900" b="1" kern="1400" dirty="0">
                          <a:effectLst/>
                          <a:latin typeface="+mn-lt"/>
                          <a:ea typeface="Times New Roman"/>
                          <a:cs typeface="Times New Roman"/>
                        </a:rPr>
                        <a:t>Underlying assumptions:</a:t>
                      </a:r>
                    </a:p>
                    <a:p>
                      <a:pPr marR="90170" algn="l">
                        <a:spcAft>
                          <a:spcPts val="0"/>
                        </a:spcAft>
                      </a:pPr>
                      <a:r>
                        <a:rPr lang="en-GB" sz="900" b="1" kern="1400" dirty="0">
                          <a:effectLst/>
                          <a:latin typeface="+mn-lt"/>
                          <a:ea typeface="Times New Roman"/>
                          <a:cs typeface="Times New Roman"/>
                        </a:rPr>
                        <a:t>- Assessment of degree of uncertainty</a:t>
                      </a:r>
                    </a:p>
                    <a:p>
                      <a:pPr marR="90170" algn="l">
                        <a:spcAft>
                          <a:spcPts val="0"/>
                        </a:spcAft>
                      </a:pPr>
                      <a:r>
                        <a:rPr lang="en-GB" sz="900" b="1" kern="1400" dirty="0">
                          <a:effectLst/>
                          <a:latin typeface="+mn-lt"/>
                          <a:ea typeface="Times New Roman"/>
                          <a:cs typeface="Times New Roman"/>
                        </a:rPr>
                        <a:t> - Consideration of alternative estimates</a:t>
                      </a:r>
                    </a:p>
                  </a:txBody>
                  <a:tcPr marL="72000" marR="72000" marT="13335" marB="13335"/>
                </a:tc>
                <a:tc>
                  <a:txBody>
                    <a:bodyPr/>
                    <a:lstStyle/>
                    <a:p>
                      <a:pPr marR="90170" algn="l">
                        <a:spcAft>
                          <a:spcPts val="0"/>
                        </a:spcAft>
                      </a:pPr>
                      <a:r>
                        <a:rPr lang="en-GB" sz="900" b="1" kern="1400" dirty="0">
                          <a:effectLst/>
                          <a:latin typeface="+mn-lt"/>
                          <a:ea typeface="Times New Roman"/>
                          <a:cs typeface="Times New Roman"/>
                        </a:rPr>
                        <a:t>Has there been a</a:t>
                      </a:r>
                    </a:p>
                    <a:p>
                      <a:pPr marR="90170" algn="l">
                        <a:spcAft>
                          <a:spcPts val="0"/>
                        </a:spcAft>
                      </a:pPr>
                      <a:r>
                        <a:rPr lang="en-GB" sz="900" b="1" kern="1400" dirty="0">
                          <a:effectLst/>
                          <a:latin typeface="+mn-lt"/>
                          <a:ea typeface="Times New Roman"/>
                          <a:cs typeface="Times New Roman"/>
                        </a:rPr>
                        <a:t>change in accounting</a:t>
                      </a:r>
                    </a:p>
                    <a:p>
                      <a:pPr marR="90170" algn="l">
                        <a:spcAft>
                          <a:spcPts val="0"/>
                        </a:spcAft>
                      </a:pPr>
                      <a:r>
                        <a:rPr lang="en-GB" sz="900" b="1" kern="1400" dirty="0">
                          <a:effectLst/>
                          <a:latin typeface="+mn-lt"/>
                          <a:ea typeface="Times New Roman"/>
                          <a:cs typeface="Times New Roman"/>
                        </a:rPr>
                        <a:t>method in year?</a:t>
                      </a:r>
                    </a:p>
                    <a:p>
                      <a:pPr marR="90170" algn="l">
                        <a:spcAft>
                          <a:spcPts val="0"/>
                        </a:spcAft>
                      </a:pPr>
                      <a:endParaRPr lang="en-GB" sz="900" b="1" kern="1400" dirty="0">
                        <a:effectLst/>
                        <a:latin typeface="+mn-lt"/>
                        <a:ea typeface="Times New Roman"/>
                        <a:cs typeface="Times New Roman"/>
                      </a:endParaRPr>
                    </a:p>
                  </a:txBody>
                  <a:tcPr marL="72000" marR="72000" marT="13335" marB="13335"/>
                </a:tc>
                <a:extLst>
                  <a:ext uri="{0D108BD9-81ED-4DB2-BD59-A6C34878D82A}">
                    <a16:rowId xmlns:a16="http://schemas.microsoft.com/office/drawing/2014/main" val="10000"/>
                  </a:ext>
                </a:extLst>
              </a:tr>
              <a:tr h="521970">
                <a:tc>
                  <a:txBody>
                    <a:bodyPr/>
                    <a:lstStyle/>
                    <a:p>
                      <a:pPr>
                        <a:spcAft>
                          <a:spcPts val="0"/>
                        </a:spcAft>
                      </a:pPr>
                      <a:r>
                        <a:rPr lang="en-GB" sz="900" dirty="0">
                          <a:solidFill>
                            <a:schemeClr val="tx1"/>
                          </a:solidFill>
                          <a:effectLst/>
                          <a:latin typeface="+mn-lt"/>
                          <a:ea typeface="Times New Roman"/>
                          <a:cs typeface="ArialMT"/>
                        </a:rPr>
                        <a:t>Land and buildings valuations</a:t>
                      </a:r>
                      <a:endParaRPr lang="en-GB" sz="900" dirty="0">
                        <a:solidFill>
                          <a:schemeClr val="tx1"/>
                        </a:solidFill>
                        <a:effectLst/>
                        <a:latin typeface="+mn-lt"/>
                        <a:ea typeface="Times New Roman"/>
                        <a:cs typeface="Times New Roman"/>
                      </a:endParaRPr>
                    </a:p>
                  </a:txBody>
                  <a:tcPr marL="72000" marR="72000" marT="13335" marB="13335"/>
                </a:tc>
                <a:tc>
                  <a:txBody>
                    <a:bodyPr/>
                    <a:lstStyle/>
                    <a:p>
                      <a:pPr marL="0" algn="l" defTabSz="1266984" rtl="0" eaLnBrk="1" latinLnBrk="0" hangingPunct="1">
                        <a:spcAft>
                          <a:spcPts val="0"/>
                        </a:spcAft>
                      </a:pPr>
                      <a:r>
                        <a:rPr lang="en-GB" sz="900" kern="1200" dirty="0">
                          <a:solidFill>
                            <a:srgbClr val="000000"/>
                          </a:solidFill>
                          <a:effectLst/>
                          <a:latin typeface="+mn-lt"/>
                        </a:rPr>
                        <a:t>Valued in accordance with RICS and CIPFA Guidance</a:t>
                      </a:r>
                    </a:p>
                  </a:txBody>
                  <a:tcPr/>
                </a:tc>
                <a:tc>
                  <a:txBody>
                    <a:bodyPr/>
                    <a:lstStyle/>
                    <a:p>
                      <a:r>
                        <a:rPr lang="en-GB" sz="900" dirty="0"/>
                        <a:t>Close working between Property Experts at </a:t>
                      </a:r>
                      <a:r>
                        <a:rPr lang="en-GB" sz="900" dirty="0" err="1"/>
                        <a:t>Liberata</a:t>
                      </a:r>
                      <a:r>
                        <a:rPr lang="en-GB" sz="900" dirty="0"/>
                        <a:t> UK Ltd and the Council’s Finance Team</a:t>
                      </a:r>
                      <a:endParaRPr lang="en-GB" sz="900" b="0" i="0" u="none" strike="noStrike" kern="1200" baseline="0" dirty="0">
                        <a:solidFill>
                          <a:schemeClr val="dk1"/>
                        </a:solidFill>
                        <a:latin typeface="+mn-lt"/>
                        <a:ea typeface="+mn-ea"/>
                        <a:cs typeface="+mn-cs"/>
                      </a:endParaRPr>
                    </a:p>
                  </a:txBody>
                  <a:tcPr/>
                </a:tc>
                <a:tc>
                  <a:txBody>
                    <a:bodyPr/>
                    <a:lstStyle/>
                    <a:p>
                      <a:pPr marL="0" algn="l" defTabSz="1266984" rtl="0" eaLnBrk="1" latinLnBrk="0" hangingPunct="1">
                        <a:spcAft>
                          <a:spcPts val="0"/>
                        </a:spcAft>
                      </a:pPr>
                      <a:r>
                        <a:rPr lang="en-GB" sz="900" dirty="0"/>
                        <a:t>Yes, </a:t>
                      </a:r>
                      <a:r>
                        <a:rPr lang="en-GB" sz="900" dirty="0" err="1"/>
                        <a:t>Liberata</a:t>
                      </a:r>
                      <a:r>
                        <a:rPr lang="en-GB" sz="900" dirty="0"/>
                        <a:t> UK Ltd (as the Council’s Property Advisors</a:t>
                      </a:r>
                      <a:endParaRPr lang="en-GB" sz="900" kern="1200" dirty="0">
                        <a:solidFill>
                          <a:srgbClr val="000000"/>
                        </a:solidFill>
                        <a:effectLst/>
                        <a:latin typeface="+mn-lt"/>
                      </a:endParaRPr>
                    </a:p>
                  </a:txBody>
                  <a:tcPr/>
                </a:tc>
                <a:tc>
                  <a:txBody>
                    <a:bodyPr/>
                    <a:lstStyle/>
                    <a:p>
                      <a:r>
                        <a:rPr lang="en-GB" sz="900" dirty="0"/>
                        <a:t>Various – see disclosure in Statement of Accounts</a:t>
                      </a:r>
                      <a:endParaRPr lang="en-GB" sz="900" b="0" i="0" u="none" strike="noStrike" kern="1200" baseline="0" dirty="0">
                        <a:solidFill>
                          <a:schemeClr val="dk1"/>
                        </a:solidFill>
                        <a:latin typeface="+mn-lt"/>
                        <a:ea typeface="+mn-ea"/>
                        <a:cs typeface="+mn-cs"/>
                      </a:endParaRPr>
                    </a:p>
                  </a:txBody>
                  <a:tcPr/>
                </a:tc>
                <a:tc>
                  <a:txBody>
                    <a:bodyPr/>
                    <a:lstStyle/>
                    <a:p>
                      <a:pPr marL="0" algn="l" defTabSz="1266984" rtl="0" eaLnBrk="1" latinLnBrk="0" hangingPunct="1">
                        <a:spcAft>
                          <a:spcPts val="0"/>
                        </a:spcAft>
                      </a:pPr>
                      <a:r>
                        <a:rPr lang="en-GB" sz="900" kern="1200" dirty="0">
                          <a:solidFill>
                            <a:srgbClr val="000000"/>
                          </a:solidFill>
                          <a:effectLst/>
                          <a:latin typeface="+mn-lt"/>
                        </a:rPr>
                        <a:t>No</a:t>
                      </a:r>
                    </a:p>
                  </a:txBody>
                  <a:tcPr/>
                </a:tc>
                <a:extLst>
                  <a:ext uri="{0D108BD9-81ED-4DB2-BD59-A6C34878D82A}">
                    <a16:rowId xmlns:a16="http://schemas.microsoft.com/office/drawing/2014/main" val="10001"/>
                  </a:ext>
                </a:extLst>
              </a:tr>
              <a:tr h="271699">
                <a:tc>
                  <a:txBody>
                    <a:bodyPr/>
                    <a:lstStyle/>
                    <a:p>
                      <a:pPr>
                        <a:spcAft>
                          <a:spcPts val="0"/>
                        </a:spcAft>
                      </a:pPr>
                      <a:r>
                        <a:rPr lang="en-GB" sz="900" dirty="0">
                          <a:solidFill>
                            <a:schemeClr val="tx1"/>
                          </a:solidFill>
                          <a:effectLst/>
                          <a:latin typeface="+mn-lt"/>
                          <a:ea typeface="Times New Roman"/>
                          <a:cs typeface="Times New Roman"/>
                        </a:rPr>
                        <a:t>Surplus Assets</a:t>
                      </a:r>
                    </a:p>
                  </a:txBody>
                  <a:tcPr marL="72000" marR="72000" marT="13335" marB="13335"/>
                </a:tc>
                <a:tc>
                  <a:txBody>
                    <a:bodyPr/>
                    <a:lstStyle/>
                    <a:p>
                      <a:pPr marL="0" algn="l" defTabSz="1266984" rtl="0" eaLnBrk="1" latinLnBrk="0" hangingPunct="1">
                        <a:spcAft>
                          <a:spcPts val="0"/>
                        </a:spcAft>
                      </a:pPr>
                      <a:r>
                        <a:rPr lang="en-GB" sz="900" kern="1200" dirty="0">
                          <a:solidFill>
                            <a:srgbClr val="000000"/>
                          </a:solidFill>
                          <a:effectLst/>
                          <a:latin typeface="+mn-lt"/>
                        </a:rPr>
                        <a:t>As above</a:t>
                      </a:r>
                    </a:p>
                  </a:txBody>
                  <a:tcPr/>
                </a:tc>
                <a:tc>
                  <a:txBody>
                    <a:bodyPr/>
                    <a:lstStyle/>
                    <a:p>
                      <a:r>
                        <a:rPr lang="en-GB" sz="900" kern="1200" dirty="0">
                          <a:solidFill>
                            <a:srgbClr val="000000"/>
                          </a:solidFill>
                          <a:effectLst/>
                          <a:latin typeface="+mn-lt"/>
                        </a:rPr>
                        <a:t>As above</a:t>
                      </a:r>
                      <a:endParaRPr lang="en-GB" sz="900" b="0" i="0" u="none" strike="noStrike" kern="1200" baseline="0" dirty="0">
                        <a:solidFill>
                          <a:schemeClr val="dk1"/>
                        </a:solidFill>
                        <a:latin typeface="+mn-lt"/>
                        <a:ea typeface="+mn-ea"/>
                        <a:cs typeface="+mn-cs"/>
                      </a:endParaRPr>
                    </a:p>
                  </a:txBody>
                  <a:tcPr/>
                </a:tc>
                <a:tc>
                  <a:txBody>
                    <a:bodyPr/>
                    <a:lstStyle/>
                    <a:p>
                      <a:pPr marL="0" algn="l" defTabSz="1266984" rtl="0" eaLnBrk="1" latinLnBrk="0" hangingPunct="1">
                        <a:spcAft>
                          <a:spcPts val="0"/>
                        </a:spcAft>
                      </a:pPr>
                      <a:r>
                        <a:rPr lang="en-GB" sz="900" kern="1200" dirty="0">
                          <a:solidFill>
                            <a:srgbClr val="000000"/>
                          </a:solidFill>
                          <a:effectLst/>
                          <a:latin typeface="+mn-lt"/>
                        </a:rPr>
                        <a:t>As above</a:t>
                      </a:r>
                    </a:p>
                  </a:txBody>
                  <a:tcPr/>
                </a:tc>
                <a:tc>
                  <a:txBody>
                    <a:bodyPr/>
                    <a:lstStyle/>
                    <a:p>
                      <a:r>
                        <a:rPr lang="en-GB" sz="900" kern="1200" dirty="0">
                          <a:solidFill>
                            <a:srgbClr val="000000"/>
                          </a:solidFill>
                          <a:effectLst/>
                          <a:latin typeface="+mn-lt"/>
                        </a:rPr>
                        <a:t>As above</a:t>
                      </a:r>
                      <a:endParaRPr lang="en-GB" sz="900" b="0" i="0" u="none" strike="noStrike" kern="1200" baseline="0" dirty="0">
                        <a:solidFill>
                          <a:schemeClr val="dk1"/>
                        </a:solidFill>
                        <a:latin typeface="+mn-lt"/>
                        <a:ea typeface="+mn-ea"/>
                        <a:cs typeface="+mn-cs"/>
                      </a:endParaRPr>
                    </a:p>
                  </a:txBody>
                  <a:tcPr/>
                </a:tc>
                <a:tc>
                  <a:txBody>
                    <a:bodyPr/>
                    <a:lstStyle/>
                    <a:p>
                      <a:pPr marL="0" algn="l" defTabSz="1266984" rtl="0" eaLnBrk="1" latinLnBrk="0" hangingPunct="1">
                        <a:spcAft>
                          <a:spcPts val="0"/>
                        </a:spcAft>
                      </a:pPr>
                      <a:r>
                        <a:rPr lang="en-GB" sz="900" kern="1200" dirty="0">
                          <a:solidFill>
                            <a:srgbClr val="000000"/>
                          </a:solidFill>
                          <a:effectLst/>
                          <a:latin typeface="+mn-lt"/>
                        </a:rPr>
                        <a:t>No</a:t>
                      </a:r>
                    </a:p>
                  </a:txBody>
                  <a:tcPr/>
                </a:tc>
                <a:extLst>
                  <a:ext uri="{0D108BD9-81ED-4DB2-BD59-A6C34878D82A}">
                    <a16:rowId xmlns:a16="http://schemas.microsoft.com/office/drawing/2014/main" val="775437803"/>
                  </a:ext>
                </a:extLst>
              </a:tr>
              <a:tr h="327957">
                <a:tc>
                  <a:txBody>
                    <a:bodyPr/>
                    <a:lstStyle/>
                    <a:p>
                      <a:pPr>
                        <a:spcAft>
                          <a:spcPts val="0"/>
                        </a:spcAft>
                      </a:pPr>
                      <a:r>
                        <a:rPr lang="en-GB" sz="900" dirty="0">
                          <a:solidFill>
                            <a:schemeClr val="tx1"/>
                          </a:solidFill>
                          <a:effectLst/>
                          <a:latin typeface="+mn-lt"/>
                          <a:ea typeface="Times New Roman"/>
                          <a:cs typeface="Times New Roman"/>
                        </a:rPr>
                        <a:t>Depreciation</a:t>
                      </a:r>
                    </a:p>
                  </a:txBody>
                  <a:tcPr marL="72000" marR="72000" marT="13335" marB="13335"/>
                </a:tc>
                <a:tc>
                  <a:txBody>
                    <a:bodyPr/>
                    <a:lstStyle/>
                    <a:p>
                      <a:pPr marL="0" algn="l" defTabSz="1266984" rtl="0" eaLnBrk="1" latinLnBrk="0" hangingPunct="1">
                        <a:spcAft>
                          <a:spcPts val="0"/>
                        </a:spcAft>
                      </a:pPr>
                      <a:r>
                        <a:rPr lang="en-GB" sz="900" kern="1200" dirty="0">
                          <a:solidFill>
                            <a:srgbClr val="000000"/>
                          </a:solidFill>
                          <a:effectLst/>
                          <a:latin typeface="+mn-lt"/>
                        </a:rPr>
                        <a:t>Reducing Balance method</a:t>
                      </a:r>
                    </a:p>
                  </a:txBody>
                  <a:tcPr/>
                </a:tc>
                <a:tc>
                  <a:txBody>
                    <a:bodyPr/>
                    <a:lstStyle/>
                    <a:p>
                      <a:pPr marL="0" marR="0" lvl="0" indent="0" algn="l" defTabSz="1266984" rtl="0" eaLnBrk="1" fontAlgn="auto" latinLnBrk="0" hangingPunct="1">
                        <a:lnSpc>
                          <a:spcPct val="100000"/>
                        </a:lnSpc>
                        <a:spcBef>
                          <a:spcPts val="0"/>
                        </a:spcBef>
                        <a:spcAft>
                          <a:spcPts val="0"/>
                        </a:spcAft>
                        <a:buClrTx/>
                        <a:buSzTx/>
                        <a:buFontTx/>
                        <a:buNone/>
                        <a:tabLst/>
                        <a:defRPr/>
                      </a:pPr>
                      <a:r>
                        <a:rPr lang="en-GB" sz="900" dirty="0"/>
                        <a:t>Close working between Property Experts at </a:t>
                      </a:r>
                      <a:r>
                        <a:rPr lang="en-GB" sz="900" dirty="0" err="1"/>
                        <a:t>Liberata</a:t>
                      </a:r>
                      <a:r>
                        <a:rPr lang="en-GB" sz="900" dirty="0"/>
                        <a:t> UK Ltd and the Council’s Finance Team</a:t>
                      </a:r>
                      <a:endParaRPr lang="en-GB" sz="900" b="0" i="0" u="none" strike="noStrike" kern="1200" baseline="0" dirty="0">
                        <a:solidFill>
                          <a:schemeClr val="dk1"/>
                        </a:solidFill>
                        <a:latin typeface="+mn-lt"/>
                        <a:ea typeface="+mn-ea"/>
                        <a:cs typeface="+mn-cs"/>
                      </a:endParaRPr>
                    </a:p>
                  </a:txBody>
                  <a:tcPr/>
                </a:tc>
                <a:tc>
                  <a:txBody>
                    <a:bodyPr/>
                    <a:lstStyle/>
                    <a:p>
                      <a:pPr marL="0" algn="l" defTabSz="1266984" rtl="0" eaLnBrk="1" latinLnBrk="0" hangingPunct="1">
                        <a:spcAft>
                          <a:spcPts val="0"/>
                        </a:spcAft>
                      </a:pPr>
                      <a:r>
                        <a:rPr lang="en-GB" sz="900" kern="1200" dirty="0">
                          <a:solidFill>
                            <a:srgbClr val="000000"/>
                          </a:solidFill>
                          <a:effectLst/>
                          <a:latin typeface="+mn-lt"/>
                        </a:rPr>
                        <a:t>No</a:t>
                      </a:r>
                    </a:p>
                  </a:txBody>
                  <a:tcPr/>
                </a:tc>
                <a:tc>
                  <a:txBody>
                    <a:bodyPr/>
                    <a:lstStyle/>
                    <a:p>
                      <a:r>
                        <a:rPr lang="en-GB" sz="900" dirty="0"/>
                        <a:t>Rates of Depreciation vary according to the nature of the asset, length of useful life etc.</a:t>
                      </a:r>
                      <a:endParaRPr lang="en-GB" sz="900" b="0" i="0" u="none" strike="noStrike" kern="1200" baseline="0" dirty="0">
                        <a:solidFill>
                          <a:schemeClr val="dk1"/>
                        </a:solidFill>
                        <a:latin typeface="+mn-lt"/>
                        <a:ea typeface="+mn-ea"/>
                        <a:cs typeface="+mn-cs"/>
                      </a:endParaRPr>
                    </a:p>
                  </a:txBody>
                  <a:tcPr/>
                </a:tc>
                <a:tc>
                  <a:txBody>
                    <a:bodyPr/>
                    <a:lstStyle/>
                    <a:p>
                      <a:pPr marL="0" algn="l" defTabSz="1266984" rtl="0" eaLnBrk="1" latinLnBrk="0" hangingPunct="1">
                        <a:spcAft>
                          <a:spcPts val="0"/>
                        </a:spcAft>
                      </a:pPr>
                      <a:r>
                        <a:rPr lang="en-GB" sz="900" kern="1200" dirty="0">
                          <a:solidFill>
                            <a:srgbClr val="000000"/>
                          </a:solidFill>
                          <a:effectLst/>
                          <a:latin typeface="+mn-lt"/>
                        </a:rPr>
                        <a:t>No</a:t>
                      </a:r>
                    </a:p>
                  </a:txBody>
                  <a:tcPr/>
                </a:tc>
                <a:extLst>
                  <a:ext uri="{0D108BD9-81ED-4DB2-BD59-A6C34878D82A}">
                    <a16:rowId xmlns:a16="http://schemas.microsoft.com/office/drawing/2014/main" val="1116132197"/>
                  </a:ext>
                </a:extLst>
              </a:tr>
              <a:tr h="470263">
                <a:tc>
                  <a:txBody>
                    <a:bodyPr/>
                    <a:lstStyle/>
                    <a:p>
                      <a:pPr>
                        <a:spcAft>
                          <a:spcPts val="0"/>
                        </a:spcAft>
                      </a:pPr>
                      <a:r>
                        <a:rPr lang="en-GB" sz="900" dirty="0">
                          <a:solidFill>
                            <a:schemeClr val="tx1"/>
                          </a:solidFill>
                          <a:effectLst/>
                          <a:latin typeface="+mn-lt"/>
                          <a:ea typeface="Times New Roman"/>
                          <a:cs typeface="Times New Roman"/>
                        </a:rPr>
                        <a:t>Provisions</a:t>
                      </a:r>
                    </a:p>
                  </a:txBody>
                  <a:tcPr marL="72000" marR="72000" marT="13335" marB="13335"/>
                </a:tc>
                <a:tc>
                  <a:txBody>
                    <a:bodyPr/>
                    <a:lstStyle/>
                    <a:p>
                      <a:pPr marL="0" algn="l" defTabSz="1266984" rtl="0" eaLnBrk="1" latinLnBrk="0" hangingPunct="1">
                        <a:spcAft>
                          <a:spcPts val="0"/>
                        </a:spcAft>
                      </a:pPr>
                      <a:r>
                        <a:rPr lang="en-GB" sz="900" kern="1200" dirty="0">
                          <a:solidFill>
                            <a:srgbClr val="000000"/>
                          </a:solidFill>
                          <a:effectLst/>
                          <a:latin typeface="+mn-lt"/>
                        </a:rPr>
                        <a:t>Various methods used within the several provisions held</a:t>
                      </a:r>
                    </a:p>
                  </a:txBody>
                  <a:tcPr/>
                </a:tc>
                <a:tc>
                  <a:txBody>
                    <a:bodyPr/>
                    <a:lstStyle/>
                    <a:p>
                      <a:r>
                        <a:rPr lang="en-GB" sz="900" dirty="0"/>
                        <a:t>Officer judgement in the context of estimates provided/calculated</a:t>
                      </a:r>
                      <a:endParaRPr lang="en-GB" sz="900" b="0" i="0" u="none" strike="noStrike" kern="1200" baseline="0" dirty="0">
                        <a:solidFill>
                          <a:schemeClr val="dk1"/>
                        </a:solidFill>
                        <a:latin typeface="+mn-lt"/>
                        <a:ea typeface="+mn-ea"/>
                        <a:cs typeface="+mn-cs"/>
                      </a:endParaRPr>
                    </a:p>
                  </a:txBody>
                  <a:tcPr/>
                </a:tc>
                <a:tc>
                  <a:txBody>
                    <a:bodyPr/>
                    <a:lstStyle/>
                    <a:p>
                      <a:pPr marL="0" algn="l" defTabSz="1266984" rtl="0" eaLnBrk="1" latinLnBrk="0" hangingPunct="1">
                        <a:spcAft>
                          <a:spcPts val="0"/>
                        </a:spcAft>
                      </a:pPr>
                      <a:r>
                        <a:rPr lang="en-GB" sz="900" dirty="0"/>
                        <a:t>The Council uses Analyse Local to inform the development of its provision for appeals on Business Rates. </a:t>
                      </a:r>
                      <a:endParaRPr lang="en-GB" sz="900" kern="1200" dirty="0">
                        <a:solidFill>
                          <a:srgbClr val="000000"/>
                        </a:solidFill>
                        <a:effectLst/>
                        <a:latin typeface="+mn-lt"/>
                      </a:endParaRPr>
                    </a:p>
                  </a:txBody>
                  <a:tcPr/>
                </a:tc>
                <a:tc>
                  <a:txBody>
                    <a:bodyPr/>
                    <a:lstStyle/>
                    <a:p>
                      <a:r>
                        <a:rPr lang="en-GB" sz="900" dirty="0"/>
                        <a:t>Based on an assessment around likelihood of requirement.</a:t>
                      </a:r>
                      <a:endParaRPr lang="en-GB" sz="900" b="0" i="0" u="none" strike="noStrike" kern="1200" baseline="0" dirty="0">
                        <a:solidFill>
                          <a:schemeClr val="dk1"/>
                        </a:solidFill>
                        <a:latin typeface="+mn-lt"/>
                        <a:ea typeface="+mn-ea"/>
                        <a:cs typeface="+mn-cs"/>
                      </a:endParaRPr>
                    </a:p>
                  </a:txBody>
                  <a:tcPr/>
                </a:tc>
                <a:tc>
                  <a:txBody>
                    <a:bodyPr/>
                    <a:lstStyle/>
                    <a:p>
                      <a:pPr marL="0" algn="l" defTabSz="1266984" rtl="0" eaLnBrk="1" latinLnBrk="0" hangingPunct="1">
                        <a:spcAft>
                          <a:spcPts val="0"/>
                        </a:spcAft>
                      </a:pPr>
                      <a:r>
                        <a:rPr lang="en-GB" sz="900" kern="1200" dirty="0">
                          <a:solidFill>
                            <a:srgbClr val="000000"/>
                          </a:solidFill>
                          <a:effectLst/>
                          <a:latin typeface="+mn-lt"/>
                        </a:rPr>
                        <a:t>No</a:t>
                      </a:r>
                    </a:p>
                  </a:txBody>
                  <a:tcPr/>
                </a:tc>
                <a:extLst>
                  <a:ext uri="{0D108BD9-81ED-4DB2-BD59-A6C34878D82A}">
                    <a16:rowId xmlns:a16="http://schemas.microsoft.com/office/drawing/2014/main" val="1401992193"/>
                  </a:ext>
                </a:extLst>
              </a:tr>
            </a:tbl>
          </a:graphicData>
        </a:graphic>
      </p:graphicFrame>
      <p:sp>
        <p:nvSpPr>
          <p:cNvPr id="7" name="Slide Number Placeholder 1">
            <a:extLst>
              <a:ext uri="{FF2B5EF4-FFF2-40B4-BE49-F238E27FC236}">
                <a16:creationId xmlns:a16="http://schemas.microsoft.com/office/drawing/2014/main" id="{DEA18D3B-795B-4E1F-8298-EB28098FBB4C}"/>
              </a:ext>
            </a:extLst>
          </p:cNvPr>
          <p:cNvSpPr txBox="1">
            <a:spLocks/>
          </p:cNvSpPr>
          <p:nvPr>
            <p:custDataLst>
              <p:tags r:id="rId3"/>
            </p:custDataLst>
          </p:nvPr>
        </p:nvSpPr>
        <p:spPr>
          <a:xfrm>
            <a:off x="274650" y="4793221"/>
            <a:ext cx="370200" cy="209009"/>
          </a:xfrm>
          <a:prstGeom prst="rect">
            <a:avLst/>
          </a:prstGeom>
        </p:spPr>
        <p:txBody>
          <a:bodyPr/>
          <a:lstStyle>
            <a:defPPr>
              <a:defRPr lang="en-US"/>
            </a:defPPr>
            <a:lvl1pPr marL="0" algn="l" defTabSz="311033" rtl="0" eaLnBrk="1" latinLnBrk="0" hangingPunct="1">
              <a:defRPr sz="1225" kern="1200">
                <a:solidFill>
                  <a:schemeClr val="tx1"/>
                </a:solidFill>
                <a:latin typeface="+mn-lt"/>
                <a:ea typeface="+mn-ea"/>
                <a:cs typeface="+mn-cs"/>
              </a:defRPr>
            </a:lvl1pPr>
            <a:lvl2pPr marL="311033" algn="l" defTabSz="311033" rtl="0" eaLnBrk="1" latinLnBrk="0" hangingPunct="1">
              <a:defRPr sz="1225" kern="1200">
                <a:solidFill>
                  <a:schemeClr val="tx1"/>
                </a:solidFill>
                <a:latin typeface="+mn-lt"/>
                <a:ea typeface="+mn-ea"/>
                <a:cs typeface="+mn-cs"/>
              </a:defRPr>
            </a:lvl2pPr>
            <a:lvl3pPr marL="622066" algn="l" defTabSz="311033" rtl="0" eaLnBrk="1" latinLnBrk="0" hangingPunct="1">
              <a:defRPr sz="1225" kern="1200">
                <a:solidFill>
                  <a:schemeClr val="tx1"/>
                </a:solidFill>
                <a:latin typeface="+mn-lt"/>
                <a:ea typeface="+mn-ea"/>
                <a:cs typeface="+mn-cs"/>
              </a:defRPr>
            </a:lvl3pPr>
            <a:lvl4pPr marL="933099" algn="l" defTabSz="311033" rtl="0" eaLnBrk="1" latinLnBrk="0" hangingPunct="1">
              <a:defRPr sz="1225" kern="1200">
                <a:solidFill>
                  <a:schemeClr val="tx1"/>
                </a:solidFill>
                <a:latin typeface="+mn-lt"/>
                <a:ea typeface="+mn-ea"/>
                <a:cs typeface="+mn-cs"/>
              </a:defRPr>
            </a:lvl4pPr>
            <a:lvl5pPr marL="1244133" algn="l" defTabSz="311033" rtl="0" eaLnBrk="1" latinLnBrk="0" hangingPunct="1">
              <a:defRPr sz="1225" kern="1200">
                <a:solidFill>
                  <a:schemeClr val="tx1"/>
                </a:solidFill>
                <a:latin typeface="+mn-lt"/>
                <a:ea typeface="+mn-ea"/>
                <a:cs typeface="+mn-cs"/>
              </a:defRPr>
            </a:lvl5pPr>
            <a:lvl6pPr marL="1555166" algn="l" defTabSz="311033" rtl="0" eaLnBrk="1" latinLnBrk="0" hangingPunct="1">
              <a:defRPr sz="1225" kern="1200">
                <a:solidFill>
                  <a:schemeClr val="tx1"/>
                </a:solidFill>
                <a:latin typeface="+mn-lt"/>
                <a:ea typeface="+mn-ea"/>
                <a:cs typeface="+mn-cs"/>
              </a:defRPr>
            </a:lvl6pPr>
            <a:lvl7pPr marL="1866199" algn="l" defTabSz="311033" rtl="0" eaLnBrk="1" latinLnBrk="0" hangingPunct="1">
              <a:defRPr sz="1225" kern="1200">
                <a:solidFill>
                  <a:schemeClr val="tx1"/>
                </a:solidFill>
                <a:latin typeface="+mn-lt"/>
                <a:ea typeface="+mn-ea"/>
                <a:cs typeface="+mn-cs"/>
              </a:defRPr>
            </a:lvl7pPr>
            <a:lvl8pPr marL="2177232" algn="l" defTabSz="311033" rtl="0" eaLnBrk="1" latinLnBrk="0" hangingPunct="1">
              <a:defRPr sz="1225" kern="1200">
                <a:solidFill>
                  <a:schemeClr val="tx1"/>
                </a:solidFill>
                <a:latin typeface="+mn-lt"/>
                <a:ea typeface="+mn-ea"/>
                <a:cs typeface="+mn-cs"/>
              </a:defRPr>
            </a:lvl8pPr>
            <a:lvl9pPr marL="2488265" algn="l" defTabSz="311033" rtl="0" eaLnBrk="1" latinLnBrk="0" hangingPunct="1">
              <a:defRPr sz="1225" kern="1200">
                <a:solidFill>
                  <a:schemeClr val="tx1"/>
                </a:solidFill>
                <a:latin typeface="+mn-lt"/>
                <a:ea typeface="+mn-ea"/>
                <a:cs typeface="+mn-cs"/>
              </a:defRPr>
            </a:lvl9pPr>
          </a:lstStyle>
          <a:p>
            <a:fld id="{37B4438D-29B8-4FC7-9D64-F44FE400D0A9}" type="slidenum">
              <a:rPr lang="en-GB" sz="600" smtClean="0"/>
              <a:pPr/>
              <a:t>30</a:t>
            </a:fld>
            <a:endParaRPr lang="en-GB" sz="600" dirty="0"/>
          </a:p>
        </p:txBody>
      </p:sp>
    </p:spTree>
    <p:custDataLst>
      <p:tags r:id="rId1"/>
    </p:custDataLst>
    <p:extLst>
      <p:ext uri="{BB962C8B-B14F-4D97-AF65-F5344CB8AC3E}">
        <p14:creationId xmlns:p14="http://schemas.microsoft.com/office/powerpoint/2010/main" val="35645179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000" y="395998"/>
            <a:ext cx="8208000" cy="327902"/>
          </a:xfrm>
        </p:spPr>
        <p:txBody>
          <a:bodyPr/>
          <a:lstStyle/>
          <a:p>
            <a:r>
              <a:rPr lang="en-GB" sz="1400" dirty="0">
                <a:solidFill>
                  <a:schemeClr val="tx2"/>
                </a:solidFill>
              </a:rPr>
              <a:t>Appendix A Accounting Estimates</a:t>
            </a:r>
          </a:p>
        </p:txBody>
      </p:sp>
      <p:graphicFrame>
        <p:nvGraphicFramePr>
          <p:cNvPr id="4" name="Table 3"/>
          <p:cNvGraphicFramePr>
            <a:graphicFrameLocks noGrp="1"/>
          </p:cNvGraphicFramePr>
          <p:nvPr>
            <p:custDataLst>
              <p:tags r:id="rId2"/>
            </p:custDataLst>
            <p:extLst>
              <p:ext uri="{D42A27DB-BD31-4B8C-83A1-F6EECF244321}">
                <p14:modId xmlns:p14="http://schemas.microsoft.com/office/powerpoint/2010/main" val="511281213"/>
              </p:ext>
            </p:extLst>
          </p:nvPr>
        </p:nvGraphicFramePr>
        <p:xfrm>
          <a:off x="382274" y="685800"/>
          <a:ext cx="8413708" cy="4054929"/>
        </p:xfrm>
        <a:graphic>
          <a:graphicData uri="http://schemas.openxmlformats.org/drawingml/2006/table">
            <a:tbl>
              <a:tblPr firstRow="1" bandRow="1">
                <a:tableStyleId>{5C22544A-7EE6-4342-B048-85BDC9FD1C3A}</a:tableStyleId>
              </a:tblPr>
              <a:tblGrid>
                <a:gridCol w="998851">
                  <a:extLst>
                    <a:ext uri="{9D8B030D-6E8A-4147-A177-3AD203B41FA5}">
                      <a16:colId xmlns:a16="http://schemas.microsoft.com/office/drawing/2014/main" val="20000"/>
                    </a:ext>
                  </a:extLst>
                </a:gridCol>
                <a:gridCol w="1755267">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103285">
                  <a:extLst>
                    <a:ext uri="{9D8B030D-6E8A-4147-A177-3AD203B41FA5}">
                      <a16:colId xmlns:a16="http://schemas.microsoft.com/office/drawing/2014/main" val="20003"/>
                    </a:ext>
                  </a:extLst>
                </a:gridCol>
                <a:gridCol w="2235761">
                  <a:extLst>
                    <a:ext uri="{9D8B030D-6E8A-4147-A177-3AD203B41FA5}">
                      <a16:colId xmlns:a16="http://schemas.microsoft.com/office/drawing/2014/main" val="20004"/>
                    </a:ext>
                  </a:extLst>
                </a:gridCol>
                <a:gridCol w="903224">
                  <a:extLst>
                    <a:ext uri="{9D8B030D-6E8A-4147-A177-3AD203B41FA5}">
                      <a16:colId xmlns:a16="http://schemas.microsoft.com/office/drawing/2014/main" val="20005"/>
                    </a:ext>
                  </a:extLst>
                </a:gridCol>
              </a:tblGrid>
              <a:tr h="960232">
                <a:tc>
                  <a:txBody>
                    <a:bodyPr/>
                    <a:lstStyle/>
                    <a:p>
                      <a:pPr marR="90170" algn="l">
                        <a:spcAft>
                          <a:spcPts val="0"/>
                        </a:spcAft>
                      </a:pPr>
                      <a:r>
                        <a:rPr lang="en-GB" sz="900" b="1" kern="1400" dirty="0">
                          <a:effectLst/>
                          <a:latin typeface="+mn-lt"/>
                          <a:ea typeface="Times New Roman"/>
                          <a:cs typeface="Times New Roman"/>
                        </a:rPr>
                        <a:t>Estimate</a:t>
                      </a:r>
                    </a:p>
                  </a:txBody>
                  <a:tcPr marL="72000" marR="72000" marT="13335" marB="13335"/>
                </a:tc>
                <a:tc>
                  <a:txBody>
                    <a:bodyPr/>
                    <a:lstStyle/>
                    <a:p>
                      <a:pPr marR="90170" algn="l">
                        <a:spcAft>
                          <a:spcPts val="0"/>
                        </a:spcAft>
                      </a:pPr>
                      <a:r>
                        <a:rPr lang="en-GB" sz="900" b="1" kern="1400" dirty="0">
                          <a:effectLst/>
                          <a:latin typeface="+mn-lt"/>
                          <a:ea typeface="Times New Roman"/>
                          <a:cs typeface="Times New Roman"/>
                        </a:rPr>
                        <a:t>Method / model used to make the estimate</a:t>
                      </a:r>
                    </a:p>
                  </a:txBody>
                  <a:tcPr marL="72000" marR="72000" marT="13335" marB="13335"/>
                </a:tc>
                <a:tc>
                  <a:txBody>
                    <a:bodyPr/>
                    <a:lstStyle/>
                    <a:p>
                      <a:pPr marR="90170" algn="l">
                        <a:spcAft>
                          <a:spcPts val="0"/>
                        </a:spcAft>
                      </a:pPr>
                      <a:r>
                        <a:rPr lang="en-GB" sz="900" b="1" kern="1400" dirty="0">
                          <a:effectLst/>
                          <a:latin typeface="+mn-lt"/>
                          <a:ea typeface="Times New Roman"/>
                          <a:cs typeface="Times New Roman"/>
                        </a:rPr>
                        <a:t>Controls used to identify estimates</a:t>
                      </a:r>
                    </a:p>
                  </a:txBody>
                  <a:tcPr marL="72000" marR="72000" marT="13335" marB="13335"/>
                </a:tc>
                <a:tc>
                  <a:txBody>
                    <a:bodyPr/>
                    <a:lstStyle/>
                    <a:p>
                      <a:pPr marR="90170" algn="l">
                        <a:spcAft>
                          <a:spcPts val="0"/>
                        </a:spcAft>
                      </a:pPr>
                      <a:r>
                        <a:rPr lang="en-GB" sz="900" b="1" kern="1400" dirty="0">
                          <a:effectLst/>
                          <a:latin typeface="+mn-lt"/>
                          <a:ea typeface="Times New Roman"/>
                          <a:cs typeface="Times New Roman"/>
                        </a:rPr>
                        <a:t>Whether management have used an expert</a:t>
                      </a:r>
                    </a:p>
                  </a:txBody>
                  <a:tcPr marL="72000" marR="72000" marT="13335" marB="13335"/>
                </a:tc>
                <a:tc>
                  <a:txBody>
                    <a:bodyPr/>
                    <a:lstStyle/>
                    <a:p>
                      <a:pPr marR="90170" algn="l">
                        <a:spcAft>
                          <a:spcPts val="0"/>
                        </a:spcAft>
                      </a:pPr>
                      <a:r>
                        <a:rPr lang="en-GB" sz="900" b="1" kern="1400" dirty="0">
                          <a:effectLst/>
                          <a:latin typeface="+mn-lt"/>
                          <a:ea typeface="Times New Roman"/>
                          <a:cs typeface="Times New Roman"/>
                        </a:rPr>
                        <a:t>Underlying assumptions:</a:t>
                      </a:r>
                    </a:p>
                    <a:p>
                      <a:pPr marR="90170" algn="l">
                        <a:spcAft>
                          <a:spcPts val="0"/>
                        </a:spcAft>
                      </a:pPr>
                      <a:r>
                        <a:rPr lang="en-GB" sz="900" b="1" kern="1400" dirty="0">
                          <a:effectLst/>
                          <a:latin typeface="+mn-lt"/>
                          <a:ea typeface="Times New Roman"/>
                          <a:cs typeface="Times New Roman"/>
                        </a:rPr>
                        <a:t>- Assessment of degree of uncertainty</a:t>
                      </a:r>
                    </a:p>
                    <a:p>
                      <a:pPr marR="90170" algn="l">
                        <a:spcAft>
                          <a:spcPts val="0"/>
                        </a:spcAft>
                      </a:pPr>
                      <a:r>
                        <a:rPr lang="en-GB" sz="900" b="1" kern="1400" dirty="0">
                          <a:effectLst/>
                          <a:latin typeface="+mn-lt"/>
                          <a:ea typeface="Times New Roman"/>
                          <a:cs typeface="Times New Roman"/>
                        </a:rPr>
                        <a:t> - Consideration of alternative estimates</a:t>
                      </a:r>
                    </a:p>
                  </a:txBody>
                  <a:tcPr marL="72000" marR="72000" marT="13335" marB="13335"/>
                </a:tc>
                <a:tc>
                  <a:txBody>
                    <a:bodyPr/>
                    <a:lstStyle/>
                    <a:p>
                      <a:pPr marR="90170" algn="l">
                        <a:spcAft>
                          <a:spcPts val="0"/>
                        </a:spcAft>
                      </a:pPr>
                      <a:r>
                        <a:rPr lang="en-GB" sz="900" b="1" kern="1400" dirty="0">
                          <a:effectLst/>
                          <a:latin typeface="+mn-lt"/>
                          <a:ea typeface="Times New Roman"/>
                          <a:cs typeface="Times New Roman"/>
                        </a:rPr>
                        <a:t>Has there been a</a:t>
                      </a:r>
                    </a:p>
                    <a:p>
                      <a:pPr marR="90170" algn="l">
                        <a:spcAft>
                          <a:spcPts val="0"/>
                        </a:spcAft>
                      </a:pPr>
                      <a:r>
                        <a:rPr lang="en-GB" sz="900" b="1" kern="1400" dirty="0">
                          <a:effectLst/>
                          <a:latin typeface="+mn-lt"/>
                          <a:ea typeface="Times New Roman"/>
                          <a:cs typeface="Times New Roman"/>
                        </a:rPr>
                        <a:t>change in accounting</a:t>
                      </a:r>
                    </a:p>
                    <a:p>
                      <a:pPr marR="90170" algn="l">
                        <a:spcAft>
                          <a:spcPts val="0"/>
                        </a:spcAft>
                      </a:pPr>
                      <a:r>
                        <a:rPr lang="en-GB" sz="900" b="1" kern="1400" dirty="0">
                          <a:effectLst/>
                          <a:latin typeface="+mn-lt"/>
                          <a:ea typeface="Times New Roman"/>
                          <a:cs typeface="Times New Roman"/>
                        </a:rPr>
                        <a:t>method in year?</a:t>
                      </a:r>
                    </a:p>
                    <a:p>
                      <a:pPr marR="90170" algn="l">
                        <a:spcAft>
                          <a:spcPts val="0"/>
                        </a:spcAft>
                      </a:pPr>
                      <a:endParaRPr lang="en-GB" sz="900" b="1" kern="1400" dirty="0">
                        <a:effectLst/>
                        <a:latin typeface="+mn-lt"/>
                        <a:ea typeface="Times New Roman"/>
                        <a:cs typeface="Times New Roman"/>
                      </a:endParaRPr>
                    </a:p>
                  </a:txBody>
                  <a:tcPr marL="72000" marR="72000" marT="13335" marB="13335"/>
                </a:tc>
                <a:extLst>
                  <a:ext uri="{0D108BD9-81ED-4DB2-BD59-A6C34878D82A}">
                    <a16:rowId xmlns:a16="http://schemas.microsoft.com/office/drawing/2014/main" val="10000"/>
                  </a:ext>
                </a:extLst>
              </a:tr>
              <a:tr h="717913">
                <a:tc>
                  <a:txBody>
                    <a:bodyPr/>
                    <a:lstStyle/>
                    <a:p>
                      <a:pPr marL="0" marR="90170" lvl="0" indent="0" algn="l" defTabSz="1266984" rtl="0" eaLnBrk="1" fontAlgn="auto" latinLnBrk="0" hangingPunct="1">
                        <a:lnSpc>
                          <a:spcPct val="100000"/>
                        </a:lnSpc>
                        <a:spcBef>
                          <a:spcPts val="0"/>
                        </a:spcBef>
                        <a:spcAft>
                          <a:spcPts val="0"/>
                        </a:spcAft>
                        <a:buClrTx/>
                        <a:buSzTx/>
                        <a:buFontTx/>
                        <a:buNone/>
                        <a:tabLst/>
                        <a:defRPr/>
                      </a:pPr>
                      <a:r>
                        <a:rPr lang="en-GB" sz="900" kern="1200" dirty="0">
                          <a:solidFill>
                            <a:schemeClr val="tx1"/>
                          </a:solidFill>
                          <a:effectLst/>
                          <a:latin typeface="+mn-lt"/>
                          <a:cs typeface="Times New Roman"/>
                        </a:rPr>
                        <a:t>Valuation of defined benefit net pension fund liabilities</a:t>
                      </a:r>
                    </a:p>
                    <a:p>
                      <a:pPr marR="90170">
                        <a:spcAft>
                          <a:spcPts val="0"/>
                        </a:spcAft>
                      </a:pPr>
                      <a:endParaRPr lang="en-GB" sz="900" kern="1200" dirty="0">
                        <a:solidFill>
                          <a:schemeClr val="tx1"/>
                        </a:solidFill>
                        <a:effectLst/>
                        <a:latin typeface="+mn-lt"/>
                        <a:ea typeface="Times New Roman"/>
                        <a:cs typeface="ArialMT"/>
                      </a:endParaRPr>
                    </a:p>
                  </a:txBody>
                  <a:tcPr marL="72000" marR="72000" marT="13335" marB="13335"/>
                </a:tc>
                <a:tc>
                  <a:txBody>
                    <a:bodyPr/>
                    <a:lstStyle/>
                    <a:p>
                      <a:r>
                        <a:rPr lang="en-GB" sz="900" dirty="0"/>
                        <a:t>Assets in the Balance Sheet are shown at Fair Value</a:t>
                      </a:r>
                      <a:endParaRPr lang="en-GB" sz="900" b="0" i="0" u="none" strike="noStrike" kern="1200" baseline="0" dirty="0">
                        <a:solidFill>
                          <a:schemeClr val="dk1"/>
                        </a:solidFill>
                        <a:latin typeface="+mn-lt"/>
                        <a:ea typeface="+mn-ea"/>
                        <a:cs typeface="+mn-cs"/>
                      </a:endParaRPr>
                    </a:p>
                  </a:txBody>
                  <a:tcPr/>
                </a:tc>
                <a:tc>
                  <a:txBody>
                    <a:bodyPr/>
                    <a:lstStyle/>
                    <a:p>
                      <a:r>
                        <a:rPr lang="en-GB" sz="900" dirty="0"/>
                        <a:t>Pension Fund Assets and Liabilities are subject to a separate External Audit</a:t>
                      </a:r>
                      <a:endParaRPr lang="en-GB" sz="900" b="0" i="0" u="none" strike="noStrike" kern="1200" baseline="0" dirty="0">
                        <a:solidFill>
                          <a:schemeClr val="dk1"/>
                        </a:solidFill>
                        <a:latin typeface="+mn-lt"/>
                        <a:ea typeface="+mn-ea"/>
                        <a:cs typeface="+mn-cs"/>
                      </a:endParaRPr>
                    </a:p>
                  </a:txBody>
                  <a:tcPr/>
                </a:tc>
                <a:tc>
                  <a:txBody>
                    <a:bodyPr/>
                    <a:lstStyle/>
                    <a:p>
                      <a:r>
                        <a:rPr lang="en-GB" sz="900" dirty="0"/>
                        <a:t>The Council relies on the Actuary to the Lancashire County Pendle Fund for these estimates. </a:t>
                      </a:r>
                      <a:endParaRPr lang="en-GB" sz="900" b="0" i="0" u="none" strike="noStrike" kern="1200" baseline="0" dirty="0">
                        <a:solidFill>
                          <a:schemeClr val="dk1"/>
                        </a:solidFill>
                        <a:latin typeface="+mn-lt"/>
                        <a:ea typeface="+mn-ea"/>
                        <a:cs typeface="+mn-cs"/>
                      </a:endParaRPr>
                    </a:p>
                  </a:txBody>
                  <a:tcPr/>
                </a:tc>
                <a:tc>
                  <a:txBody>
                    <a:bodyPr/>
                    <a:lstStyle/>
                    <a:p>
                      <a:r>
                        <a:rPr lang="en-GB" sz="900" dirty="0"/>
                        <a:t>Various – See disclosure in Statement of Accounts </a:t>
                      </a:r>
                      <a:endParaRPr lang="en-GB" sz="900" b="0" i="0" u="none" strike="noStrike" kern="1200" baseline="0" dirty="0">
                        <a:solidFill>
                          <a:schemeClr val="dk1"/>
                        </a:solidFill>
                        <a:latin typeface="+mn-lt"/>
                        <a:ea typeface="+mn-ea"/>
                        <a:cs typeface="+mn-cs"/>
                      </a:endParaRPr>
                    </a:p>
                  </a:txBody>
                  <a:tcPr/>
                </a:tc>
                <a:tc>
                  <a:txBody>
                    <a:bodyPr/>
                    <a:lstStyle/>
                    <a:p>
                      <a:r>
                        <a:rPr lang="en-GB" sz="900" dirty="0"/>
                        <a:t>No</a:t>
                      </a:r>
                    </a:p>
                  </a:txBody>
                  <a:tcPr/>
                </a:tc>
                <a:extLst>
                  <a:ext uri="{0D108BD9-81ED-4DB2-BD59-A6C34878D82A}">
                    <a16:rowId xmlns:a16="http://schemas.microsoft.com/office/drawing/2014/main" val="10001"/>
                  </a:ext>
                </a:extLst>
              </a:tr>
              <a:tr h="717913">
                <a:tc>
                  <a:txBody>
                    <a:bodyPr/>
                    <a:lstStyle/>
                    <a:p>
                      <a:pPr marR="90170">
                        <a:spcAft>
                          <a:spcPts val="0"/>
                        </a:spcAft>
                      </a:pPr>
                      <a:r>
                        <a:rPr lang="en-GB" sz="900" kern="1200" dirty="0">
                          <a:solidFill>
                            <a:schemeClr val="tx1"/>
                          </a:solidFill>
                          <a:effectLst/>
                          <a:latin typeface="+mn-lt"/>
                          <a:ea typeface="Times New Roman"/>
                          <a:cs typeface="ArialMT"/>
                        </a:rPr>
                        <a:t>Accruals</a:t>
                      </a:r>
                    </a:p>
                  </a:txBody>
                  <a:tcPr marL="72000" marR="72000" marT="13335" marB="13335"/>
                </a:tc>
                <a:tc>
                  <a:txBody>
                    <a:bodyPr/>
                    <a:lstStyle/>
                    <a:p>
                      <a:r>
                        <a:rPr lang="en-GB" sz="900" dirty="0"/>
                        <a:t>Normal Accounting Procedures in accordance with Local Authority Statement of Recommended Practice </a:t>
                      </a:r>
                      <a:endParaRPr lang="en-GB" sz="900" b="0" i="0" u="none" strike="noStrike" kern="1200" baseline="0" dirty="0">
                        <a:solidFill>
                          <a:schemeClr val="dk1"/>
                        </a:solidFill>
                        <a:latin typeface="+mn-lt"/>
                        <a:ea typeface="+mn-ea"/>
                        <a:cs typeface="+mn-cs"/>
                      </a:endParaRPr>
                    </a:p>
                  </a:txBody>
                  <a:tcPr/>
                </a:tc>
                <a:tc>
                  <a:txBody>
                    <a:bodyPr/>
                    <a:lstStyle/>
                    <a:p>
                      <a:r>
                        <a:rPr lang="en-GB" sz="900" dirty="0"/>
                        <a:t>Management Accounts</a:t>
                      </a:r>
                      <a:endParaRPr lang="en-GB" sz="900" b="0" i="0" u="none" strike="noStrike" kern="1200" baseline="0" dirty="0">
                        <a:solidFill>
                          <a:schemeClr val="dk1"/>
                        </a:solidFill>
                        <a:latin typeface="+mn-lt"/>
                        <a:ea typeface="+mn-ea"/>
                        <a:cs typeface="+mn-cs"/>
                      </a:endParaRPr>
                    </a:p>
                  </a:txBody>
                  <a:tcPr/>
                </a:tc>
                <a:tc>
                  <a:txBody>
                    <a:bodyPr/>
                    <a:lstStyle/>
                    <a:p>
                      <a:r>
                        <a:rPr lang="en-GB" sz="900" b="0" i="0" u="none" strike="noStrike" kern="1200" baseline="0" dirty="0">
                          <a:solidFill>
                            <a:schemeClr val="dk1"/>
                          </a:solidFill>
                          <a:latin typeface="+mn-lt"/>
                          <a:ea typeface="+mn-ea"/>
                          <a:cs typeface="+mn-cs"/>
                        </a:rPr>
                        <a:t>No</a:t>
                      </a:r>
                    </a:p>
                  </a:txBody>
                  <a:tcPr/>
                </a:tc>
                <a:tc>
                  <a:txBody>
                    <a:bodyPr/>
                    <a:lstStyle/>
                    <a:p>
                      <a:r>
                        <a:rPr lang="en-GB" sz="900" dirty="0"/>
                        <a:t>Based on anticipated income and expenditure compared to budget estimates</a:t>
                      </a:r>
                      <a:endParaRPr lang="en-GB" sz="900" b="0" i="0" u="none" strike="noStrike" kern="1200" baseline="0" dirty="0">
                        <a:solidFill>
                          <a:schemeClr val="dk1"/>
                        </a:solidFill>
                        <a:latin typeface="+mn-lt"/>
                        <a:ea typeface="+mn-ea"/>
                        <a:cs typeface="+mn-cs"/>
                      </a:endParaRPr>
                    </a:p>
                  </a:txBody>
                  <a:tcPr/>
                </a:tc>
                <a:tc>
                  <a:txBody>
                    <a:bodyPr/>
                    <a:lstStyle/>
                    <a:p>
                      <a:r>
                        <a:rPr lang="en-GB" sz="900" dirty="0"/>
                        <a:t>No</a:t>
                      </a:r>
                    </a:p>
                  </a:txBody>
                  <a:tcPr/>
                </a:tc>
                <a:extLst>
                  <a:ext uri="{0D108BD9-81ED-4DB2-BD59-A6C34878D82A}">
                    <a16:rowId xmlns:a16="http://schemas.microsoft.com/office/drawing/2014/main" val="986764768"/>
                  </a:ext>
                </a:extLst>
              </a:tr>
              <a:tr h="717913">
                <a:tc>
                  <a:txBody>
                    <a:bodyPr/>
                    <a:lstStyle/>
                    <a:p>
                      <a:pPr marR="90170">
                        <a:spcAft>
                          <a:spcPts val="0"/>
                        </a:spcAft>
                      </a:pPr>
                      <a:r>
                        <a:rPr lang="en-GB" sz="900" kern="1200" dirty="0">
                          <a:solidFill>
                            <a:schemeClr val="tx1"/>
                          </a:solidFill>
                          <a:effectLst/>
                          <a:latin typeface="+mn-lt"/>
                          <a:ea typeface="Times New Roman"/>
                          <a:cs typeface="ArialMT"/>
                        </a:rPr>
                        <a:t>Credit loss and impairment allowances</a:t>
                      </a:r>
                    </a:p>
                  </a:txBody>
                  <a:tcPr marL="72000" marR="72000" marT="13335" marB="13335"/>
                </a:tc>
                <a:tc>
                  <a:txBody>
                    <a:bodyPr/>
                    <a:lstStyle/>
                    <a:p>
                      <a:r>
                        <a:rPr lang="en-GB" sz="900" b="0" i="0" u="none" strike="noStrike" kern="1200" baseline="0" dirty="0">
                          <a:solidFill>
                            <a:schemeClr val="dk1"/>
                          </a:solidFill>
                          <a:latin typeface="+mn-lt"/>
                          <a:ea typeface="+mn-ea"/>
                          <a:cs typeface="+mn-cs"/>
                        </a:rPr>
                        <a:t>Calculated from maximum exposure figure at Year End</a:t>
                      </a:r>
                    </a:p>
                  </a:txBody>
                  <a:tcPr/>
                </a:tc>
                <a:tc>
                  <a:txBody>
                    <a:bodyPr/>
                    <a:lstStyle/>
                    <a:p>
                      <a:r>
                        <a:rPr lang="en-GB" sz="900" dirty="0"/>
                        <a:t>Officer judgement in the context of estimates</a:t>
                      </a:r>
                      <a:endParaRPr lang="en-GB" sz="900" b="0" i="0" u="none" strike="noStrike" kern="1200" baseline="0" dirty="0">
                        <a:solidFill>
                          <a:schemeClr val="dk1"/>
                        </a:solidFill>
                        <a:latin typeface="+mn-lt"/>
                        <a:ea typeface="+mn-ea"/>
                        <a:cs typeface="+mn-cs"/>
                      </a:endParaRPr>
                    </a:p>
                  </a:txBody>
                  <a:tcPr/>
                </a:tc>
                <a:tc>
                  <a:txBody>
                    <a:bodyPr/>
                    <a:lstStyle/>
                    <a:p>
                      <a:r>
                        <a:rPr lang="en-GB" sz="900" b="0" i="0" u="none" strike="noStrike" kern="1200" baseline="0" dirty="0">
                          <a:solidFill>
                            <a:schemeClr val="dk1"/>
                          </a:solidFill>
                          <a:latin typeface="+mn-lt"/>
                          <a:ea typeface="+mn-ea"/>
                          <a:cs typeface="+mn-cs"/>
                        </a:rPr>
                        <a:t>No</a:t>
                      </a:r>
                    </a:p>
                  </a:txBody>
                  <a:tcPr/>
                </a:tc>
                <a:tc>
                  <a:txBody>
                    <a:bodyPr/>
                    <a:lstStyle/>
                    <a:p>
                      <a:r>
                        <a:rPr lang="en-GB" sz="900" dirty="0"/>
                        <a:t>Based on an assessment around likelihood of loss/impairment.</a:t>
                      </a:r>
                      <a:endParaRPr lang="en-GB" sz="900" b="0" i="0" u="none" strike="noStrike" kern="1200" baseline="0" dirty="0">
                        <a:solidFill>
                          <a:schemeClr val="dk1"/>
                        </a:solidFill>
                        <a:latin typeface="+mn-lt"/>
                        <a:ea typeface="+mn-ea"/>
                        <a:cs typeface="+mn-cs"/>
                      </a:endParaRPr>
                    </a:p>
                  </a:txBody>
                  <a:tcPr/>
                </a:tc>
                <a:tc>
                  <a:txBody>
                    <a:bodyPr/>
                    <a:lstStyle/>
                    <a:p>
                      <a:r>
                        <a:rPr lang="en-GB" sz="900" dirty="0"/>
                        <a:t>No</a:t>
                      </a:r>
                    </a:p>
                  </a:txBody>
                  <a:tcPr/>
                </a:tc>
                <a:extLst>
                  <a:ext uri="{0D108BD9-81ED-4DB2-BD59-A6C34878D82A}">
                    <a16:rowId xmlns:a16="http://schemas.microsoft.com/office/drawing/2014/main" val="349912156"/>
                  </a:ext>
                </a:extLst>
              </a:tr>
              <a:tr h="717913">
                <a:tc>
                  <a:txBody>
                    <a:bodyPr/>
                    <a:lstStyle/>
                    <a:p>
                      <a:pPr marL="0" marR="90170" lvl="0" indent="0" algn="l" defTabSz="1266984" rtl="0" eaLnBrk="1" fontAlgn="auto" latinLnBrk="0" hangingPunct="1">
                        <a:lnSpc>
                          <a:spcPct val="100000"/>
                        </a:lnSpc>
                        <a:spcBef>
                          <a:spcPts val="0"/>
                        </a:spcBef>
                        <a:spcAft>
                          <a:spcPts val="0"/>
                        </a:spcAft>
                        <a:buClrTx/>
                        <a:buSzTx/>
                        <a:buFontTx/>
                        <a:buNone/>
                        <a:tabLst/>
                        <a:defRPr/>
                      </a:pPr>
                      <a:r>
                        <a:rPr lang="en-GB" sz="900" dirty="0">
                          <a:solidFill>
                            <a:schemeClr val="tx1"/>
                          </a:solidFill>
                        </a:rPr>
                        <a:t>Finance lease liabilities</a:t>
                      </a:r>
                    </a:p>
                    <a:p>
                      <a:pPr marR="90170">
                        <a:spcAft>
                          <a:spcPts val="0"/>
                        </a:spcAft>
                      </a:pPr>
                      <a:endParaRPr lang="en-GB" sz="900" kern="1200" dirty="0">
                        <a:solidFill>
                          <a:schemeClr val="tx1"/>
                        </a:solidFill>
                        <a:effectLst/>
                        <a:latin typeface="+mn-lt"/>
                        <a:ea typeface="Times New Roman"/>
                        <a:cs typeface="ArialMT"/>
                      </a:endParaRPr>
                    </a:p>
                  </a:txBody>
                  <a:tcPr marL="72000" marR="72000" marT="13335" marB="13335"/>
                </a:tc>
                <a:tc>
                  <a:txBody>
                    <a:bodyPr/>
                    <a:lstStyle/>
                    <a:p>
                      <a:r>
                        <a:rPr lang="en-GB" sz="900" dirty="0"/>
                        <a:t>Reported in accordance with CIPFA Guidance</a:t>
                      </a:r>
                      <a:endParaRPr lang="en-GB" sz="900" b="0" i="0" u="none" strike="noStrike" kern="1200" baseline="0" dirty="0">
                        <a:solidFill>
                          <a:schemeClr val="dk1"/>
                        </a:solidFill>
                        <a:latin typeface="+mn-lt"/>
                        <a:ea typeface="+mn-ea"/>
                        <a:cs typeface="+mn-cs"/>
                      </a:endParaRPr>
                    </a:p>
                  </a:txBody>
                  <a:tcPr/>
                </a:tc>
                <a:tc>
                  <a:txBody>
                    <a:bodyPr/>
                    <a:lstStyle/>
                    <a:p>
                      <a:r>
                        <a:rPr lang="en-GB" sz="900" dirty="0"/>
                        <a:t>Close working between Property Experts at </a:t>
                      </a:r>
                      <a:r>
                        <a:rPr lang="en-GB" sz="900" dirty="0" err="1"/>
                        <a:t>Liberata</a:t>
                      </a:r>
                      <a:r>
                        <a:rPr lang="en-GB" sz="900" dirty="0"/>
                        <a:t> UK Ltd and the Council’s Finance Team</a:t>
                      </a:r>
                      <a:endParaRPr lang="en-GB" sz="900" b="0" i="0" u="none" strike="noStrike" kern="1200" baseline="0" dirty="0">
                        <a:solidFill>
                          <a:schemeClr val="dk1"/>
                        </a:solidFill>
                        <a:latin typeface="+mn-lt"/>
                        <a:ea typeface="+mn-ea"/>
                        <a:cs typeface="+mn-cs"/>
                      </a:endParaRPr>
                    </a:p>
                  </a:txBody>
                  <a:tcPr/>
                </a:tc>
                <a:tc>
                  <a:txBody>
                    <a:bodyPr/>
                    <a:lstStyle/>
                    <a:p>
                      <a:r>
                        <a:rPr lang="en-GB" sz="900" b="0" i="0" u="none" strike="noStrike" kern="1200" baseline="0" dirty="0">
                          <a:solidFill>
                            <a:schemeClr val="dk1"/>
                          </a:solidFill>
                          <a:latin typeface="+mn-lt"/>
                          <a:ea typeface="+mn-ea"/>
                          <a:cs typeface="+mn-cs"/>
                        </a:rPr>
                        <a:t>No</a:t>
                      </a:r>
                    </a:p>
                  </a:txBody>
                  <a:tcPr/>
                </a:tc>
                <a:tc>
                  <a:txBody>
                    <a:bodyPr/>
                    <a:lstStyle/>
                    <a:p>
                      <a:r>
                        <a:rPr lang="en-GB" sz="900" dirty="0"/>
                        <a:t>See disclosure in Statement of Accounts</a:t>
                      </a:r>
                      <a:endParaRPr lang="en-GB" sz="900" b="0" i="0" u="none" strike="noStrike" kern="1200" baseline="0" dirty="0">
                        <a:solidFill>
                          <a:schemeClr val="dk1"/>
                        </a:solidFill>
                        <a:latin typeface="+mn-lt"/>
                        <a:ea typeface="+mn-ea"/>
                        <a:cs typeface="+mn-cs"/>
                      </a:endParaRPr>
                    </a:p>
                  </a:txBody>
                  <a:tcPr/>
                </a:tc>
                <a:tc>
                  <a:txBody>
                    <a:bodyPr/>
                    <a:lstStyle/>
                    <a:p>
                      <a:r>
                        <a:rPr lang="en-GB" sz="900" dirty="0"/>
                        <a:t>No</a:t>
                      </a:r>
                    </a:p>
                  </a:txBody>
                  <a:tcPr/>
                </a:tc>
                <a:extLst>
                  <a:ext uri="{0D108BD9-81ED-4DB2-BD59-A6C34878D82A}">
                    <a16:rowId xmlns:a16="http://schemas.microsoft.com/office/drawing/2014/main" val="831879596"/>
                  </a:ext>
                </a:extLst>
              </a:tr>
            </a:tbl>
          </a:graphicData>
        </a:graphic>
      </p:graphicFrame>
      <p:sp>
        <p:nvSpPr>
          <p:cNvPr id="7" name="Slide Number Placeholder 1">
            <a:extLst>
              <a:ext uri="{FF2B5EF4-FFF2-40B4-BE49-F238E27FC236}">
                <a16:creationId xmlns:a16="http://schemas.microsoft.com/office/drawing/2014/main" id="{DEA18D3B-795B-4E1F-8298-EB28098FBB4C}"/>
              </a:ext>
            </a:extLst>
          </p:cNvPr>
          <p:cNvSpPr txBox="1">
            <a:spLocks/>
          </p:cNvSpPr>
          <p:nvPr>
            <p:custDataLst>
              <p:tags r:id="rId3"/>
            </p:custDataLst>
          </p:nvPr>
        </p:nvSpPr>
        <p:spPr>
          <a:xfrm>
            <a:off x="274650" y="4793221"/>
            <a:ext cx="370200" cy="209009"/>
          </a:xfrm>
          <a:prstGeom prst="rect">
            <a:avLst/>
          </a:prstGeom>
        </p:spPr>
        <p:txBody>
          <a:bodyPr/>
          <a:lstStyle>
            <a:defPPr>
              <a:defRPr lang="en-US"/>
            </a:defPPr>
            <a:lvl1pPr marL="0" algn="l" defTabSz="311033" rtl="0" eaLnBrk="1" latinLnBrk="0" hangingPunct="1">
              <a:defRPr sz="1225" kern="1200">
                <a:solidFill>
                  <a:schemeClr val="tx1"/>
                </a:solidFill>
                <a:latin typeface="+mn-lt"/>
                <a:ea typeface="+mn-ea"/>
                <a:cs typeface="+mn-cs"/>
              </a:defRPr>
            </a:lvl1pPr>
            <a:lvl2pPr marL="311033" algn="l" defTabSz="311033" rtl="0" eaLnBrk="1" latinLnBrk="0" hangingPunct="1">
              <a:defRPr sz="1225" kern="1200">
                <a:solidFill>
                  <a:schemeClr val="tx1"/>
                </a:solidFill>
                <a:latin typeface="+mn-lt"/>
                <a:ea typeface="+mn-ea"/>
                <a:cs typeface="+mn-cs"/>
              </a:defRPr>
            </a:lvl2pPr>
            <a:lvl3pPr marL="622066" algn="l" defTabSz="311033" rtl="0" eaLnBrk="1" latinLnBrk="0" hangingPunct="1">
              <a:defRPr sz="1225" kern="1200">
                <a:solidFill>
                  <a:schemeClr val="tx1"/>
                </a:solidFill>
                <a:latin typeface="+mn-lt"/>
                <a:ea typeface="+mn-ea"/>
                <a:cs typeface="+mn-cs"/>
              </a:defRPr>
            </a:lvl3pPr>
            <a:lvl4pPr marL="933099" algn="l" defTabSz="311033" rtl="0" eaLnBrk="1" latinLnBrk="0" hangingPunct="1">
              <a:defRPr sz="1225" kern="1200">
                <a:solidFill>
                  <a:schemeClr val="tx1"/>
                </a:solidFill>
                <a:latin typeface="+mn-lt"/>
                <a:ea typeface="+mn-ea"/>
                <a:cs typeface="+mn-cs"/>
              </a:defRPr>
            </a:lvl4pPr>
            <a:lvl5pPr marL="1244133" algn="l" defTabSz="311033" rtl="0" eaLnBrk="1" latinLnBrk="0" hangingPunct="1">
              <a:defRPr sz="1225" kern="1200">
                <a:solidFill>
                  <a:schemeClr val="tx1"/>
                </a:solidFill>
                <a:latin typeface="+mn-lt"/>
                <a:ea typeface="+mn-ea"/>
                <a:cs typeface="+mn-cs"/>
              </a:defRPr>
            </a:lvl5pPr>
            <a:lvl6pPr marL="1555166" algn="l" defTabSz="311033" rtl="0" eaLnBrk="1" latinLnBrk="0" hangingPunct="1">
              <a:defRPr sz="1225" kern="1200">
                <a:solidFill>
                  <a:schemeClr val="tx1"/>
                </a:solidFill>
                <a:latin typeface="+mn-lt"/>
                <a:ea typeface="+mn-ea"/>
                <a:cs typeface="+mn-cs"/>
              </a:defRPr>
            </a:lvl6pPr>
            <a:lvl7pPr marL="1866199" algn="l" defTabSz="311033" rtl="0" eaLnBrk="1" latinLnBrk="0" hangingPunct="1">
              <a:defRPr sz="1225" kern="1200">
                <a:solidFill>
                  <a:schemeClr val="tx1"/>
                </a:solidFill>
                <a:latin typeface="+mn-lt"/>
                <a:ea typeface="+mn-ea"/>
                <a:cs typeface="+mn-cs"/>
              </a:defRPr>
            </a:lvl7pPr>
            <a:lvl8pPr marL="2177232" algn="l" defTabSz="311033" rtl="0" eaLnBrk="1" latinLnBrk="0" hangingPunct="1">
              <a:defRPr sz="1225" kern="1200">
                <a:solidFill>
                  <a:schemeClr val="tx1"/>
                </a:solidFill>
                <a:latin typeface="+mn-lt"/>
                <a:ea typeface="+mn-ea"/>
                <a:cs typeface="+mn-cs"/>
              </a:defRPr>
            </a:lvl8pPr>
            <a:lvl9pPr marL="2488265" algn="l" defTabSz="311033" rtl="0" eaLnBrk="1" latinLnBrk="0" hangingPunct="1">
              <a:defRPr sz="1225" kern="1200">
                <a:solidFill>
                  <a:schemeClr val="tx1"/>
                </a:solidFill>
                <a:latin typeface="+mn-lt"/>
                <a:ea typeface="+mn-ea"/>
                <a:cs typeface="+mn-cs"/>
              </a:defRPr>
            </a:lvl9pPr>
          </a:lstStyle>
          <a:p>
            <a:fld id="{37B4438D-29B8-4FC7-9D64-F44FE400D0A9}" type="slidenum">
              <a:rPr lang="en-GB" sz="600" smtClean="0"/>
              <a:pPr/>
              <a:t>31</a:t>
            </a:fld>
            <a:endParaRPr lang="en-GB" sz="600" dirty="0"/>
          </a:p>
        </p:txBody>
      </p:sp>
    </p:spTree>
    <p:custDataLst>
      <p:tags r:id="rId1"/>
    </p:custDataLst>
    <p:extLst>
      <p:ext uri="{BB962C8B-B14F-4D97-AF65-F5344CB8AC3E}">
        <p14:creationId xmlns:p14="http://schemas.microsoft.com/office/powerpoint/2010/main" val="8735332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059787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0BA9B5B-F459-40B4-BADD-562C5FBC09DB}"/>
              </a:ext>
            </a:extLst>
          </p:cNvPr>
          <p:cNvSpPr>
            <a:spLocks noGrp="1"/>
          </p:cNvSpPr>
          <p:nvPr>
            <p:ph type="title"/>
            <p:custDataLst>
              <p:tags r:id="rId2"/>
            </p:custDataLst>
          </p:nvPr>
        </p:nvSpPr>
        <p:spPr/>
        <p:txBody>
          <a:bodyPr/>
          <a:lstStyle/>
          <a:p>
            <a:r>
              <a:rPr lang="en-GB" sz="1400" dirty="0"/>
              <a:t>Purpose</a:t>
            </a:r>
          </a:p>
        </p:txBody>
      </p:sp>
      <p:sp>
        <p:nvSpPr>
          <p:cNvPr id="4" name="Content Placeholder 3">
            <a:extLst>
              <a:ext uri="{FF2B5EF4-FFF2-40B4-BE49-F238E27FC236}">
                <a16:creationId xmlns:a16="http://schemas.microsoft.com/office/drawing/2014/main" id="{5204E991-0B9F-4D69-96AC-2911A0881DD9}"/>
              </a:ext>
            </a:extLst>
          </p:cNvPr>
          <p:cNvSpPr>
            <a:spLocks noGrp="1"/>
          </p:cNvSpPr>
          <p:nvPr>
            <p:ph sz="quarter" idx="14"/>
            <p:custDataLst>
              <p:tags r:id="rId3"/>
            </p:custDataLst>
          </p:nvPr>
        </p:nvSpPr>
        <p:spPr>
          <a:xfrm>
            <a:off x="468000" y="783174"/>
            <a:ext cx="8314493" cy="3851456"/>
          </a:xfrm>
        </p:spPr>
        <p:txBody>
          <a:bodyPr/>
          <a:lstStyle/>
          <a:p>
            <a:r>
              <a:rPr lang="en-GB" sz="1100" dirty="0">
                <a:latin typeface="Arial" pitchFamily="34" charset="0"/>
                <a:cs typeface="Arial" pitchFamily="34" charset="0"/>
              </a:rPr>
              <a:t>T</a:t>
            </a:r>
            <a:r>
              <a:rPr lang="en-GB" sz="1000" dirty="0">
                <a:latin typeface="Arial" pitchFamily="34" charset="0"/>
                <a:cs typeface="Arial" pitchFamily="34" charset="0"/>
              </a:rPr>
              <a:t>he purpose of this report is to contribute towards the effective two-way communication between Pendle Borough Council's external auditors and Pendle Borough Council’s Accounts and Audit Committee, as 'those charged with governance'. The report covers some important areas of the auditor risk assessment where we are required to make inquiries of the Accounts and Audit Committee under auditing standards.   </a:t>
            </a:r>
          </a:p>
          <a:p>
            <a:pPr marL="0" marR="90170" lvl="2" indent="0">
              <a:buNone/>
            </a:pPr>
            <a:r>
              <a:rPr lang="en-GB" sz="1000" b="1" dirty="0">
                <a:latin typeface="Arial" pitchFamily="34" charset="0"/>
                <a:cs typeface="Arial" pitchFamily="34" charset="0"/>
              </a:rPr>
              <a:t>Background</a:t>
            </a:r>
          </a:p>
          <a:p>
            <a:r>
              <a:rPr lang="en-GB" sz="1000" dirty="0">
                <a:latin typeface="Arial" pitchFamily="34" charset="0"/>
                <a:cs typeface="Arial" pitchFamily="34" charset="0"/>
              </a:rPr>
              <a:t>Under International Standards on Auditing (UK), (ISA(UK)) auditors have specific responsibilities to communicate with the Accounts and Audit Committee. ISA(UK) emphasise the importance of two-way communication between the auditor and the Accounts and Audit Committee and also specify matters that should be communicated.</a:t>
            </a:r>
          </a:p>
          <a:p>
            <a:r>
              <a:rPr lang="en-GB" sz="1000" dirty="0">
                <a:latin typeface="Arial" pitchFamily="34" charset="0"/>
                <a:cs typeface="Arial" pitchFamily="34" charset="0"/>
              </a:rPr>
              <a:t>This two-way communication assists both the auditor and the Accounts and Audit Committee in understanding matters relating to the audit and developing a constructive working relationship. It also enables the auditor to obtain information relevant to the audit from the Accounts and Audit Committee and supports the Accounts and Audit Committee in fulfilling its responsibilities in relation to the financial reporting process. </a:t>
            </a:r>
          </a:p>
          <a:p>
            <a:pPr marL="0" marR="90170" lvl="2" indent="0">
              <a:buNone/>
            </a:pPr>
            <a:r>
              <a:rPr lang="en-GB" sz="1000" b="1" dirty="0">
                <a:latin typeface="Arial" pitchFamily="34" charset="0"/>
                <a:cs typeface="Arial" pitchFamily="34" charset="0"/>
              </a:rPr>
              <a:t>Communication</a:t>
            </a:r>
          </a:p>
          <a:p>
            <a:r>
              <a:rPr lang="en-GB" sz="1000" dirty="0">
                <a:latin typeface="Arial" pitchFamily="34" charset="0"/>
                <a:cs typeface="Arial" pitchFamily="34" charset="0"/>
              </a:rPr>
              <a:t>As part of our risk assessment procedures we are required to obtain an understanding of management processes and the Council’s oversight of the following areas:</a:t>
            </a:r>
          </a:p>
          <a:p>
            <a:pPr marL="171450" indent="-171450">
              <a:buFont typeface="Arial" pitchFamily="34" charset="0"/>
              <a:buChar char="•"/>
            </a:pPr>
            <a:r>
              <a:rPr lang="en-GB" sz="1000" dirty="0">
                <a:latin typeface="Arial" pitchFamily="34" charset="0"/>
                <a:cs typeface="Arial" pitchFamily="34" charset="0"/>
              </a:rPr>
              <a:t>General Enquiries of Management</a:t>
            </a:r>
          </a:p>
          <a:p>
            <a:pPr marL="171450" indent="-171450">
              <a:buFont typeface="Arial" pitchFamily="34" charset="0"/>
              <a:buChar char="•"/>
            </a:pPr>
            <a:r>
              <a:rPr lang="en-GB" sz="1000" dirty="0">
                <a:latin typeface="Arial" pitchFamily="34" charset="0"/>
                <a:cs typeface="Arial" pitchFamily="34" charset="0"/>
              </a:rPr>
              <a:t>Fraud,</a:t>
            </a:r>
          </a:p>
          <a:p>
            <a:pPr marL="171450" lvl="0" indent="-171450">
              <a:buFont typeface="Arial" pitchFamily="34" charset="0"/>
              <a:buChar char="•"/>
            </a:pPr>
            <a:r>
              <a:rPr lang="en-GB" sz="1000" dirty="0">
                <a:latin typeface="Arial" pitchFamily="34" charset="0"/>
                <a:cs typeface="Arial" pitchFamily="34" charset="0"/>
              </a:rPr>
              <a:t>Laws and Regulations,</a:t>
            </a:r>
          </a:p>
          <a:p>
            <a:pPr marL="171450" lvl="0" indent="-171450">
              <a:buFont typeface="Arial" pitchFamily="34" charset="0"/>
              <a:buChar char="•"/>
            </a:pPr>
            <a:r>
              <a:rPr lang="en-GB" sz="1000" dirty="0">
                <a:latin typeface="Arial" pitchFamily="34" charset="0"/>
                <a:cs typeface="Arial" pitchFamily="34" charset="0"/>
              </a:rPr>
              <a:t>Related Parties, </a:t>
            </a:r>
          </a:p>
          <a:p>
            <a:pPr marL="171450" lvl="0" indent="-171450">
              <a:buFont typeface="Arial" pitchFamily="34" charset="0"/>
              <a:buChar char="•"/>
            </a:pPr>
            <a:r>
              <a:rPr lang="en-GB" sz="1000" dirty="0">
                <a:latin typeface="Arial" pitchFamily="34" charset="0"/>
                <a:cs typeface="Arial" pitchFamily="34" charset="0"/>
              </a:rPr>
              <a:t>Going Concern, and</a:t>
            </a:r>
          </a:p>
          <a:p>
            <a:pPr marL="171450" lvl="0" indent="-171450">
              <a:buFont typeface="Arial" pitchFamily="34" charset="0"/>
              <a:buChar char="•"/>
            </a:pPr>
            <a:r>
              <a:rPr lang="en-GB" sz="1000" dirty="0">
                <a:latin typeface="Arial" pitchFamily="34" charset="0"/>
                <a:cs typeface="Arial" pitchFamily="34" charset="0"/>
              </a:rPr>
              <a:t>Accounting Estimates.</a:t>
            </a:r>
          </a:p>
          <a:p>
            <a:endParaRPr lang="en-GB" dirty="0"/>
          </a:p>
        </p:txBody>
      </p:sp>
      <p:sp>
        <p:nvSpPr>
          <p:cNvPr id="2" name="Slide Number Placeholder 1">
            <a:extLst>
              <a:ext uri="{FF2B5EF4-FFF2-40B4-BE49-F238E27FC236}">
                <a16:creationId xmlns:a16="http://schemas.microsoft.com/office/drawing/2014/main" id="{49950C3B-4B28-41AD-B3DF-5B05F91878E8}"/>
              </a:ext>
            </a:extLst>
          </p:cNvPr>
          <p:cNvSpPr>
            <a:spLocks noGrp="1"/>
          </p:cNvSpPr>
          <p:nvPr>
            <p:ph type="sldNum" sz="quarter" idx="13"/>
          </p:nvPr>
        </p:nvSpPr>
        <p:spPr/>
        <p:txBody>
          <a:bodyPr/>
          <a:lstStyle/>
          <a:p>
            <a:pPr algn="l"/>
            <a:fld id="{37B4438D-29B8-4FC7-9D64-F44FE400D0A9}" type="slidenum">
              <a:rPr lang="en-GB" smtClean="0"/>
              <a:pPr algn="l"/>
              <a:t>4</a:t>
            </a:fld>
            <a:endParaRPr lang="en-GB" dirty="0"/>
          </a:p>
        </p:txBody>
      </p:sp>
    </p:spTree>
    <p:custDataLst>
      <p:tags r:id="rId1"/>
    </p:custDataLst>
    <p:extLst>
      <p:ext uri="{BB962C8B-B14F-4D97-AF65-F5344CB8AC3E}">
        <p14:creationId xmlns:p14="http://schemas.microsoft.com/office/powerpoint/2010/main" val="145956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0BA9B5B-F459-40B4-BADD-562C5FBC09DB}"/>
              </a:ext>
            </a:extLst>
          </p:cNvPr>
          <p:cNvSpPr>
            <a:spLocks noGrp="1"/>
          </p:cNvSpPr>
          <p:nvPr>
            <p:ph type="title"/>
            <p:custDataLst>
              <p:tags r:id="rId2"/>
            </p:custDataLst>
          </p:nvPr>
        </p:nvSpPr>
        <p:spPr/>
        <p:txBody>
          <a:bodyPr/>
          <a:lstStyle/>
          <a:p>
            <a:r>
              <a:rPr lang="en-GB" sz="1400" dirty="0"/>
              <a:t>Purpose</a:t>
            </a:r>
          </a:p>
        </p:txBody>
      </p:sp>
      <p:sp>
        <p:nvSpPr>
          <p:cNvPr id="4" name="Content Placeholder 3">
            <a:extLst>
              <a:ext uri="{FF2B5EF4-FFF2-40B4-BE49-F238E27FC236}">
                <a16:creationId xmlns:a16="http://schemas.microsoft.com/office/drawing/2014/main" id="{5204E991-0B9F-4D69-96AC-2911A0881DD9}"/>
              </a:ext>
            </a:extLst>
          </p:cNvPr>
          <p:cNvSpPr>
            <a:spLocks noGrp="1"/>
          </p:cNvSpPr>
          <p:nvPr>
            <p:ph sz="quarter" idx="14"/>
            <p:custDataLst>
              <p:tags r:id="rId3"/>
            </p:custDataLst>
          </p:nvPr>
        </p:nvSpPr>
        <p:spPr>
          <a:xfrm>
            <a:off x="468000" y="791998"/>
            <a:ext cx="8314493" cy="2949575"/>
          </a:xfrm>
        </p:spPr>
        <p:txBody>
          <a:bodyPr/>
          <a:lstStyle/>
          <a:p>
            <a:r>
              <a:rPr lang="en-GB" sz="1000" dirty="0">
                <a:latin typeface="Arial" pitchFamily="34" charset="0"/>
                <a:cs typeface="Arial" pitchFamily="34" charset="0"/>
              </a:rPr>
              <a:t>This report includes a series of questions on each of these areas and the response we have received from Pendle Borough Council’s management. The Accounts and Audit Committee should consider whether these responses are consistent with its understanding and whether there are any further comments it wishes to make. </a:t>
            </a:r>
          </a:p>
          <a:p>
            <a:endParaRPr lang="en-GB" dirty="0"/>
          </a:p>
        </p:txBody>
      </p:sp>
      <p:sp>
        <p:nvSpPr>
          <p:cNvPr id="2" name="Slide Number Placeholder 1">
            <a:extLst>
              <a:ext uri="{FF2B5EF4-FFF2-40B4-BE49-F238E27FC236}">
                <a16:creationId xmlns:a16="http://schemas.microsoft.com/office/drawing/2014/main" id="{D3BC605A-3859-4F8F-AE5F-8024C17E8FB8}"/>
              </a:ext>
            </a:extLst>
          </p:cNvPr>
          <p:cNvSpPr>
            <a:spLocks noGrp="1"/>
          </p:cNvSpPr>
          <p:nvPr>
            <p:ph type="sldNum" sz="quarter" idx="13"/>
          </p:nvPr>
        </p:nvSpPr>
        <p:spPr/>
        <p:txBody>
          <a:bodyPr/>
          <a:lstStyle/>
          <a:p>
            <a:pPr algn="l"/>
            <a:fld id="{37B4438D-29B8-4FC7-9D64-F44FE400D0A9}" type="slidenum">
              <a:rPr lang="en-GB" smtClean="0"/>
              <a:pPr algn="l"/>
              <a:t>5</a:t>
            </a:fld>
            <a:endParaRPr lang="en-GB" dirty="0"/>
          </a:p>
        </p:txBody>
      </p:sp>
    </p:spTree>
    <p:custDataLst>
      <p:tags r:id="rId1"/>
    </p:custDataLst>
    <p:extLst>
      <p:ext uri="{BB962C8B-B14F-4D97-AF65-F5344CB8AC3E}">
        <p14:creationId xmlns:p14="http://schemas.microsoft.com/office/powerpoint/2010/main" val="4017081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32959CD-0E3A-4B81-AB71-9EFDF988F294}"/>
              </a:ext>
            </a:extLst>
          </p:cNvPr>
          <p:cNvSpPr>
            <a:spLocks noGrp="1"/>
          </p:cNvSpPr>
          <p:nvPr>
            <p:ph type="title"/>
            <p:custDataLst>
              <p:tags r:id="rId2"/>
            </p:custDataLst>
          </p:nvPr>
        </p:nvSpPr>
        <p:spPr/>
        <p:txBody>
          <a:bodyPr/>
          <a:lstStyle/>
          <a:p>
            <a:r>
              <a:rPr lang="en-GB" sz="1800" dirty="0"/>
              <a:t>General Enquiries of Management</a:t>
            </a:r>
          </a:p>
        </p:txBody>
      </p:sp>
      <p:graphicFrame>
        <p:nvGraphicFramePr>
          <p:cNvPr id="5" name="Content Placeholder 4">
            <a:extLst>
              <a:ext uri="{FF2B5EF4-FFF2-40B4-BE49-F238E27FC236}">
                <a16:creationId xmlns:a16="http://schemas.microsoft.com/office/drawing/2014/main" id="{60C54B96-1996-4F35-96A1-45B78BB5E3F7}"/>
              </a:ext>
            </a:extLst>
          </p:cNvPr>
          <p:cNvGraphicFramePr>
            <a:graphicFrameLocks noGrp="1"/>
          </p:cNvGraphicFramePr>
          <p:nvPr>
            <p:ph sz="quarter" idx="14"/>
            <p:extLst>
              <p:ext uri="{D42A27DB-BD31-4B8C-83A1-F6EECF244321}">
                <p14:modId xmlns:p14="http://schemas.microsoft.com/office/powerpoint/2010/main" val="2914018627"/>
              </p:ext>
            </p:extLst>
          </p:nvPr>
        </p:nvGraphicFramePr>
        <p:xfrm>
          <a:off x="447694" y="701497"/>
          <a:ext cx="8437795" cy="4027918"/>
        </p:xfrm>
        <a:graphic>
          <a:graphicData uri="http://schemas.openxmlformats.org/drawingml/2006/table">
            <a:tbl>
              <a:tblPr firstRow="1" bandRow="1">
                <a:tableStyleId>{5C22544A-7EE6-4342-B048-85BDC9FD1C3A}</a:tableStyleId>
              </a:tblPr>
              <a:tblGrid>
                <a:gridCol w="2851039">
                  <a:extLst>
                    <a:ext uri="{9D8B030D-6E8A-4147-A177-3AD203B41FA5}">
                      <a16:colId xmlns:a16="http://schemas.microsoft.com/office/drawing/2014/main" val="580827679"/>
                    </a:ext>
                  </a:extLst>
                </a:gridCol>
                <a:gridCol w="5586756">
                  <a:extLst>
                    <a:ext uri="{9D8B030D-6E8A-4147-A177-3AD203B41FA5}">
                      <a16:colId xmlns:a16="http://schemas.microsoft.com/office/drawing/2014/main" val="3595791505"/>
                    </a:ext>
                  </a:extLst>
                </a:gridCol>
              </a:tblGrid>
              <a:tr h="266926">
                <a:tc>
                  <a:txBody>
                    <a:bodyPr/>
                    <a:lstStyle/>
                    <a:p>
                      <a:r>
                        <a:rPr lang="en-GB" sz="1200" dirty="0"/>
                        <a:t>Question</a:t>
                      </a:r>
                    </a:p>
                  </a:txBody>
                  <a:tcPr/>
                </a:tc>
                <a:tc>
                  <a:txBody>
                    <a:bodyPr/>
                    <a:lstStyle/>
                    <a:p>
                      <a:r>
                        <a:rPr lang="en-GB" sz="1200" dirty="0"/>
                        <a:t>Management response</a:t>
                      </a:r>
                    </a:p>
                  </a:txBody>
                  <a:tcPr/>
                </a:tc>
                <a:extLst>
                  <a:ext uri="{0D108BD9-81ED-4DB2-BD59-A6C34878D82A}">
                    <a16:rowId xmlns:a16="http://schemas.microsoft.com/office/drawing/2014/main" val="753184582"/>
                  </a:ext>
                </a:extLst>
              </a:tr>
              <a:tr h="1652272">
                <a:tc>
                  <a:txBody>
                    <a:bodyPr/>
                    <a:lstStyle/>
                    <a:p>
                      <a:pPr marL="0" indent="0" algn="l" defTabSz="1266984" rtl="0" eaLnBrk="1" latinLnBrk="0" hangingPunct="1">
                        <a:buNone/>
                      </a:pPr>
                      <a:r>
                        <a:rPr lang="en-GB" sz="900" kern="1200" dirty="0">
                          <a:solidFill>
                            <a:schemeClr val="tx1">
                              <a:lumMod val="100000"/>
                            </a:schemeClr>
                          </a:solidFill>
                          <a:effectLst/>
                          <a:latin typeface="Arial" pitchFamily="34" charset="0"/>
                          <a:ea typeface="+mn-ea"/>
                          <a:cs typeface="Arial" pitchFamily="34" charset="0"/>
                        </a:rPr>
                        <a:t>1. What do you regard as the key events or issues that will have a significant impact on the financial statements for 2022/23?  </a:t>
                      </a:r>
                    </a:p>
                    <a:p>
                      <a:pPr marL="0" indent="0" algn="l" defTabSz="1266984" rtl="0" eaLnBrk="1" latinLnBrk="0" hangingPunct="1">
                        <a:buNone/>
                      </a:pPr>
                      <a:endParaRPr lang="en-GB" sz="900" kern="1200" dirty="0">
                        <a:solidFill>
                          <a:schemeClr val="tx1">
                            <a:lumMod val="100000"/>
                          </a:schemeClr>
                        </a:solidFill>
                        <a:effectLst/>
                        <a:latin typeface="Arial" pitchFamily="34" charset="0"/>
                        <a:ea typeface="+mn-ea"/>
                        <a:cs typeface="Arial" pitchFamily="34" charset="0"/>
                      </a:endParaRPr>
                    </a:p>
                    <a:p>
                      <a:pPr marL="0" indent="0" algn="l" defTabSz="1266984" rtl="0" eaLnBrk="1" latinLnBrk="0" hangingPunct="1">
                        <a:buNone/>
                      </a:pPr>
                      <a:endParaRPr lang="en-GB" sz="900" kern="1200" dirty="0">
                        <a:solidFill>
                          <a:schemeClr val="tx1"/>
                        </a:solidFill>
                        <a:effectLst/>
                        <a:latin typeface="Arial" pitchFamily="34" charset="0"/>
                        <a:ea typeface="+mn-ea"/>
                        <a:cs typeface="Arial" pitchFamily="34" charset="0"/>
                      </a:endParaRPr>
                    </a:p>
                  </a:txBody>
                  <a:tcPr marL="0" marR="0" marT="17780" marB="17780"/>
                </a:tc>
                <a:tc>
                  <a:txBody>
                    <a:bodyPr/>
                    <a:lstStyle/>
                    <a:p>
                      <a:pPr marL="0" marR="90170" lvl="1" indent="0" algn="l" defTabSz="914400" rtl="0" eaLnBrk="1" fontAlgn="base" latinLnBrk="0" hangingPunct="1">
                        <a:lnSpc>
                          <a:spcPct val="100000"/>
                        </a:lnSpc>
                        <a:spcBef>
                          <a:spcPts val="400"/>
                        </a:spcBef>
                        <a:spcAft>
                          <a:spcPts val="0"/>
                        </a:spcAft>
                        <a:buClr>
                          <a:schemeClr val="bg2"/>
                        </a:buClr>
                        <a:buSzPct val="70000"/>
                        <a:buFont typeface="Wingdings 2" pitchFamily="18" charset="2"/>
                        <a:buNone/>
                        <a:tabLst/>
                        <a:defRPr/>
                      </a:pPr>
                      <a:r>
                        <a:rPr lang="en-GB" sz="900" kern="1200" dirty="0">
                          <a:solidFill>
                            <a:schemeClr val="tx1"/>
                          </a:solidFill>
                          <a:effectLst/>
                          <a:latin typeface="Arial" pitchFamily="34" charset="0"/>
                          <a:ea typeface="+mn-ea"/>
                          <a:cs typeface="Arial" pitchFamily="34" charset="0"/>
                        </a:rPr>
                        <a:t>The council has administered serval new grant schemes within 2022/2023;</a:t>
                      </a:r>
                    </a:p>
                    <a:p>
                      <a:pPr marL="171450" marR="90170" lvl="1" indent="-171450" algn="l" defTabSz="914400" rtl="0" eaLnBrk="1" fontAlgn="base" latinLnBrk="0" hangingPunct="1">
                        <a:lnSpc>
                          <a:spcPct val="100000"/>
                        </a:lnSpc>
                        <a:spcBef>
                          <a:spcPts val="400"/>
                        </a:spcBef>
                        <a:spcAft>
                          <a:spcPts val="0"/>
                        </a:spcAft>
                        <a:buClr>
                          <a:schemeClr val="bg2"/>
                        </a:buClr>
                        <a:buSzPct val="70000"/>
                        <a:buFont typeface="Arial" panose="020B0604020202020204" pitchFamily="34" charset="0"/>
                        <a:buChar char="•"/>
                        <a:tabLst/>
                        <a:defRPr/>
                      </a:pPr>
                      <a:r>
                        <a:rPr lang="en-GB" sz="900" kern="1200" dirty="0">
                          <a:solidFill>
                            <a:schemeClr val="tx1"/>
                          </a:solidFill>
                          <a:effectLst/>
                          <a:latin typeface="Arial" pitchFamily="34" charset="0"/>
                          <a:ea typeface="+mn-ea"/>
                          <a:cs typeface="Arial" pitchFamily="34" charset="0"/>
                        </a:rPr>
                        <a:t>Energy Rebates (Council Tax)  - both mandatory and discretionary</a:t>
                      </a:r>
                    </a:p>
                    <a:p>
                      <a:pPr marL="171450" marR="90170" lvl="1" indent="-171450" algn="l" defTabSz="914400" rtl="0" eaLnBrk="1" fontAlgn="base" latinLnBrk="0" hangingPunct="1">
                        <a:lnSpc>
                          <a:spcPct val="100000"/>
                        </a:lnSpc>
                        <a:spcBef>
                          <a:spcPts val="400"/>
                        </a:spcBef>
                        <a:spcAft>
                          <a:spcPts val="0"/>
                        </a:spcAft>
                        <a:buClr>
                          <a:schemeClr val="bg2"/>
                        </a:buClr>
                        <a:buSzPct val="70000"/>
                        <a:buFont typeface="Arial" panose="020B0604020202020204" pitchFamily="34" charset="0"/>
                        <a:buChar char="•"/>
                        <a:tabLst/>
                        <a:defRPr/>
                      </a:pPr>
                      <a:r>
                        <a:rPr lang="en-GB" sz="900" kern="1200" dirty="0">
                          <a:solidFill>
                            <a:schemeClr val="tx1"/>
                          </a:solidFill>
                          <a:effectLst/>
                          <a:latin typeface="Arial" pitchFamily="34" charset="0"/>
                          <a:ea typeface="+mn-ea"/>
                          <a:cs typeface="Arial" pitchFamily="34" charset="0"/>
                        </a:rPr>
                        <a:t>CARF Reliefs (NNDR)</a:t>
                      </a:r>
                    </a:p>
                    <a:p>
                      <a:pPr marL="171450" marR="90170" lvl="1" indent="-171450" algn="l" defTabSz="914400" rtl="0" eaLnBrk="1" fontAlgn="base" latinLnBrk="0" hangingPunct="1">
                        <a:lnSpc>
                          <a:spcPct val="100000"/>
                        </a:lnSpc>
                        <a:spcBef>
                          <a:spcPts val="400"/>
                        </a:spcBef>
                        <a:spcAft>
                          <a:spcPts val="0"/>
                        </a:spcAft>
                        <a:buClr>
                          <a:schemeClr val="bg2"/>
                        </a:buClr>
                        <a:buSzPct val="70000"/>
                        <a:buFont typeface="Arial" panose="020B0604020202020204" pitchFamily="34" charset="0"/>
                        <a:buChar char="•"/>
                        <a:tabLst/>
                        <a:defRPr/>
                      </a:pPr>
                      <a:r>
                        <a:rPr lang="en-GB" sz="900" kern="1200" dirty="0">
                          <a:solidFill>
                            <a:schemeClr val="tx1"/>
                          </a:solidFill>
                          <a:effectLst/>
                          <a:latin typeface="Arial" pitchFamily="34" charset="0"/>
                          <a:ea typeface="+mn-ea"/>
                          <a:cs typeface="Arial" pitchFamily="34" charset="0"/>
                        </a:rPr>
                        <a:t>Household Support Fund</a:t>
                      </a:r>
                    </a:p>
                    <a:p>
                      <a:pPr marL="0" marR="90170" lvl="1" indent="0" algn="l" defTabSz="914400" rtl="0" eaLnBrk="1" fontAlgn="base" latinLnBrk="0" hangingPunct="1">
                        <a:lnSpc>
                          <a:spcPct val="100000"/>
                        </a:lnSpc>
                        <a:spcBef>
                          <a:spcPts val="400"/>
                        </a:spcBef>
                        <a:spcAft>
                          <a:spcPts val="0"/>
                        </a:spcAft>
                        <a:buClr>
                          <a:schemeClr val="bg2"/>
                        </a:buClr>
                        <a:buSzPct val="70000"/>
                        <a:buFont typeface="Arial" panose="020B0604020202020204" pitchFamily="34" charset="0"/>
                        <a:buNone/>
                        <a:tabLst/>
                        <a:defRPr/>
                      </a:pPr>
                      <a:endParaRPr lang="en-GB" sz="900" kern="1200" dirty="0">
                        <a:solidFill>
                          <a:schemeClr val="tx1"/>
                        </a:solidFill>
                        <a:effectLst/>
                        <a:latin typeface="Arial" pitchFamily="34" charset="0"/>
                        <a:ea typeface="+mn-ea"/>
                        <a:cs typeface="Arial" pitchFamily="34" charset="0"/>
                      </a:endParaRPr>
                    </a:p>
                    <a:p>
                      <a:pPr marL="0" marR="90170" lvl="1" indent="0" algn="l" defTabSz="914400" rtl="0" eaLnBrk="1" fontAlgn="base" latinLnBrk="0" hangingPunct="1">
                        <a:lnSpc>
                          <a:spcPct val="100000"/>
                        </a:lnSpc>
                        <a:spcBef>
                          <a:spcPts val="400"/>
                        </a:spcBef>
                        <a:spcAft>
                          <a:spcPts val="0"/>
                        </a:spcAft>
                        <a:buClr>
                          <a:schemeClr val="bg2"/>
                        </a:buClr>
                        <a:buSzPct val="70000"/>
                        <a:buFont typeface="Wingdings 2" pitchFamily="18" charset="2"/>
                        <a:buNone/>
                        <a:tabLst/>
                        <a:defRPr/>
                      </a:pPr>
                      <a:r>
                        <a:rPr lang="en-GB" sz="900" kern="1200" dirty="0">
                          <a:solidFill>
                            <a:schemeClr val="tx1"/>
                          </a:solidFill>
                          <a:effectLst/>
                          <a:latin typeface="Arial" pitchFamily="34" charset="0"/>
                          <a:ea typeface="+mn-ea"/>
                          <a:cs typeface="Arial" pitchFamily="34" charset="0"/>
                        </a:rPr>
                        <a:t>We are currently running major capital projects funded by Levelling Up Funding, and Town Deal Funding.</a:t>
                      </a:r>
                    </a:p>
                    <a:p>
                      <a:pPr marL="0" marR="90170" lvl="1" indent="0" algn="l" defTabSz="914400" rtl="0" eaLnBrk="1" fontAlgn="base" latinLnBrk="0" hangingPunct="1">
                        <a:lnSpc>
                          <a:spcPct val="100000"/>
                        </a:lnSpc>
                        <a:spcBef>
                          <a:spcPts val="400"/>
                        </a:spcBef>
                        <a:spcAft>
                          <a:spcPts val="0"/>
                        </a:spcAft>
                        <a:buClr>
                          <a:schemeClr val="bg2"/>
                        </a:buClr>
                        <a:buSzPct val="70000"/>
                        <a:buFont typeface="Wingdings 2" pitchFamily="18" charset="2"/>
                        <a:buNone/>
                        <a:tabLst/>
                        <a:defRPr/>
                      </a:pPr>
                      <a:r>
                        <a:rPr lang="en-GB" sz="900" kern="1200" dirty="0">
                          <a:solidFill>
                            <a:schemeClr val="tx1"/>
                          </a:solidFill>
                          <a:effectLst/>
                          <a:latin typeface="Arial" pitchFamily="34" charset="0"/>
                          <a:ea typeface="+mn-ea"/>
                          <a:cs typeface="Arial" pitchFamily="34" charset="0"/>
                        </a:rPr>
                        <a:t>The current organisation structure has been finalised during 2022/23, with new Heads of Service now in post.</a:t>
                      </a:r>
                    </a:p>
                  </a:txBody>
                  <a:tcPr marL="54000" marR="54000" marT="54000" marB="54000" horzOverflow="overflow"/>
                </a:tc>
                <a:extLst>
                  <a:ext uri="{0D108BD9-81ED-4DB2-BD59-A6C34878D82A}">
                    <a16:rowId xmlns:a16="http://schemas.microsoft.com/office/drawing/2014/main" val="2581893831"/>
                  </a:ext>
                </a:extLst>
              </a:tr>
              <a:tr h="968843">
                <a:tc>
                  <a:txBody>
                    <a:bodyPr/>
                    <a:lstStyle/>
                    <a:p>
                      <a:r>
                        <a:rPr lang="en-GB" sz="900" kern="1200" dirty="0">
                          <a:solidFill>
                            <a:schemeClr val="tx1">
                              <a:lumMod val="100000"/>
                            </a:schemeClr>
                          </a:solidFill>
                          <a:effectLst/>
                          <a:latin typeface="Arial" pitchFamily="34" charset="0"/>
                          <a:ea typeface="+mn-ea"/>
                          <a:cs typeface="Arial" pitchFamily="34" charset="0"/>
                        </a:rPr>
                        <a:t>2. Have you considered the appropriateness of the accounting policies adopted by </a:t>
                      </a:r>
                      <a:r>
                        <a:rPr lang="en-GB" sz="900" dirty="0">
                          <a:solidFill>
                            <a:schemeClr val="tx1">
                              <a:lumMod val="100000"/>
                            </a:schemeClr>
                          </a:solidFill>
                          <a:latin typeface="Arial" pitchFamily="34" charset="0"/>
                          <a:cs typeface="Arial" pitchFamily="34" charset="0"/>
                        </a:rPr>
                        <a:t>Pendle Borough Council</a:t>
                      </a:r>
                      <a:r>
                        <a:rPr lang="en-GB" sz="900" kern="1200" dirty="0">
                          <a:solidFill>
                            <a:schemeClr val="tx1">
                              <a:lumMod val="100000"/>
                            </a:schemeClr>
                          </a:solidFill>
                          <a:effectLst/>
                          <a:latin typeface="Arial" pitchFamily="34" charset="0"/>
                          <a:ea typeface="+mn-ea"/>
                          <a:cs typeface="Arial" pitchFamily="34" charset="0"/>
                        </a:rPr>
                        <a:t>?</a:t>
                      </a:r>
                    </a:p>
                    <a:p>
                      <a:r>
                        <a:rPr lang="en-GB" sz="900" kern="1200" dirty="0">
                          <a:solidFill>
                            <a:schemeClr val="tx1">
                              <a:lumMod val="100000"/>
                            </a:schemeClr>
                          </a:solidFill>
                          <a:effectLst/>
                          <a:latin typeface="Arial" pitchFamily="34" charset="0"/>
                          <a:ea typeface="+mn-ea"/>
                          <a:cs typeface="Arial" pitchFamily="34" charset="0"/>
                        </a:rPr>
                        <a:t>Have there been any events or transactions that may cause you to change or adopt new accounting policies? If so, what are they?</a:t>
                      </a:r>
                    </a:p>
                    <a:p>
                      <a:endParaRPr lang="en-GB" sz="900" kern="1200" dirty="0">
                        <a:solidFill>
                          <a:schemeClr val="tx1"/>
                        </a:solidFill>
                        <a:effectLst/>
                        <a:latin typeface="Arial" pitchFamily="34" charset="0"/>
                        <a:ea typeface="+mn-ea"/>
                        <a:cs typeface="Arial" pitchFamily="34" charset="0"/>
                      </a:endParaRPr>
                    </a:p>
                  </a:txBody>
                  <a:tcPr marL="0" marR="0" marT="17780" marB="17780"/>
                </a:tc>
                <a:tc>
                  <a:txBody>
                    <a:bodyPr/>
                    <a:lstStyle/>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pPr>
                      <a:r>
                        <a:rPr lang="en-GB" sz="900" dirty="0"/>
                        <a:t>The Council has reviewed the Accounting Policies that will be used in the preparation of the Statement of Accounts.</a:t>
                      </a: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pPr>
                      <a:r>
                        <a:rPr lang="en-GB" sz="900" kern="1200" dirty="0">
                          <a:solidFill>
                            <a:schemeClr val="tx1"/>
                          </a:solidFill>
                          <a:effectLst/>
                          <a:latin typeface="Arial" pitchFamily="34" charset="0"/>
                          <a:ea typeface="+mn-ea"/>
                          <a:cs typeface="Arial" pitchFamily="34" charset="0"/>
                        </a:rPr>
                        <a:t>No changes have been made for 2022/23</a:t>
                      </a: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pPr>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2350732088"/>
                  </a:ext>
                </a:extLst>
              </a:tr>
              <a:tr h="505478">
                <a:tc>
                  <a:txBody>
                    <a:bodyPr/>
                    <a:lstStyle/>
                    <a:p>
                      <a:pPr marL="0" algn="l" defTabSz="1266984" rtl="0" eaLnBrk="1" latinLnBrk="0" hangingPunct="1"/>
                      <a:r>
                        <a:rPr lang="en-GB" sz="900" kern="1200" dirty="0">
                          <a:solidFill>
                            <a:schemeClr val="tx1">
                              <a:lumMod val="100000"/>
                            </a:schemeClr>
                          </a:solidFill>
                          <a:effectLst/>
                          <a:latin typeface="Arial" pitchFamily="34" charset="0"/>
                          <a:ea typeface="+mn-ea"/>
                          <a:cs typeface="Arial" pitchFamily="34" charset="0"/>
                        </a:rPr>
                        <a:t>3. Is there any use of financial instruments, including derivatives? If so, please explain</a:t>
                      </a:r>
                    </a:p>
                  </a:txBody>
                  <a:tcPr marL="0" marR="0" marT="17780" marB="17780"/>
                </a:tc>
                <a:tc>
                  <a:txBody>
                    <a:bodyPr/>
                    <a:lstStyle/>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r>
                        <a:rPr lang="en-GB" sz="900" dirty="0"/>
                        <a:t>The use of Financial Instruments is determined by the Council’s Treasury Management Policy and Strategy. The Council does use Financial Instruments but of a typical nature, </a:t>
                      </a:r>
                      <a:r>
                        <a:rPr lang="en-GB" sz="900" dirty="0" err="1"/>
                        <a:t>eg</a:t>
                      </a:r>
                      <a:r>
                        <a:rPr lang="en-GB" sz="900" dirty="0"/>
                        <a:t> PWLB loans. There is no use of derivatives. </a:t>
                      </a:r>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2012387022"/>
                  </a:ext>
                </a:extLst>
              </a:tr>
              <a:tr h="586166">
                <a:tc>
                  <a:txBody>
                    <a:bodyPr/>
                    <a:lstStyle/>
                    <a:p>
                      <a:pPr marL="0" marR="0" lvl="0" indent="0" algn="l" defTabSz="1266984" rtl="0" eaLnBrk="1" fontAlgn="auto" latinLnBrk="0" hangingPunct="1">
                        <a:lnSpc>
                          <a:spcPct val="100000"/>
                        </a:lnSpc>
                        <a:spcBef>
                          <a:spcPts val="0"/>
                        </a:spcBef>
                        <a:spcAft>
                          <a:spcPts val="0"/>
                        </a:spcAft>
                        <a:buClrTx/>
                        <a:buSzTx/>
                        <a:buFontTx/>
                        <a:buNone/>
                        <a:tabLst/>
                        <a:defRPr/>
                      </a:pPr>
                      <a:r>
                        <a:rPr lang="en-GB" sz="900" kern="1200" dirty="0">
                          <a:solidFill>
                            <a:schemeClr val="tx1">
                              <a:lumMod val="100000"/>
                            </a:schemeClr>
                          </a:solidFill>
                          <a:effectLst/>
                          <a:latin typeface="Arial" pitchFamily="34" charset="0"/>
                          <a:ea typeface="+mn-ea"/>
                          <a:cs typeface="Arial" pitchFamily="34" charset="0"/>
                        </a:rPr>
                        <a:t>4. Are you aware of any significant transaction outside the normal course of business? If so, what are they?</a:t>
                      </a:r>
                    </a:p>
                  </a:txBody>
                  <a:tcPr marL="0" marR="0" marT="17780" marB="17780"/>
                </a:tc>
                <a:tc>
                  <a:txBody>
                    <a:bodyPr/>
                    <a:lstStyle/>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r>
                        <a:rPr lang="en-GB" sz="900" dirty="0"/>
                        <a:t>With the exception of those issues raised at Question1, there have been no transactions outside the normal course of the Council’s business</a:t>
                      </a:r>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330923929"/>
                  </a:ext>
                </a:extLst>
              </a:tr>
            </a:tbl>
          </a:graphicData>
        </a:graphic>
      </p:graphicFrame>
      <p:sp>
        <p:nvSpPr>
          <p:cNvPr id="2" name="Slide Number Placeholder 1">
            <a:extLst>
              <a:ext uri="{FF2B5EF4-FFF2-40B4-BE49-F238E27FC236}">
                <a16:creationId xmlns:a16="http://schemas.microsoft.com/office/drawing/2014/main" id="{76C49A60-8A7C-419D-BECF-D491CCEAB4DD}"/>
              </a:ext>
            </a:extLst>
          </p:cNvPr>
          <p:cNvSpPr>
            <a:spLocks noGrp="1"/>
          </p:cNvSpPr>
          <p:nvPr>
            <p:ph type="sldNum" sz="quarter" idx="13"/>
            <p:custDataLst>
              <p:tags r:id="rId3"/>
            </p:custDataLst>
          </p:nvPr>
        </p:nvSpPr>
        <p:spPr/>
        <p:txBody>
          <a:bodyPr/>
          <a:lstStyle/>
          <a:p>
            <a:pPr algn="l"/>
            <a:fld id="{37B4438D-29B8-4FC7-9D64-F44FE400D0A9}" type="slidenum">
              <a:rPr lang="en-GB" smtClean="0"/>
              <a:pPr algn="l"/>
              <a:t>6</a:t>
            </a:fld>
            <a:endParaRPr lang="en-GB" dirty="0"/>
          </a:p>
        </p:txBody>
      </p:sp>
    </p:spTree>
    <p:custDataLst>
      <p:tags r:id="rId1"/>
    </p:custDataLst>
    <p:extLst>
      <p:ext uri="{BB962C8B-B14F-4D97-AF65-F5344CB8AC3E}">
        <p14:creationId xmlns:p14="http://schemas.microsoft.com/office/powerpoint/2010/main" val="1947675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32959CD-0E3A-4B81-AB71-9EFDF988F294}"/>
              </a:ext>
            </a:extLst>
          </p:cNvPr>
          <p:cNvSpPr>
            <a:spLocks noGrp="1"/>
          </p:cNvSpPr>
          <p:nvPr>
            <p:ph type="title"/>
            <p:custDataLst>
              <p:tags r:id="rId2"/>
            </p:custDataLst>
          </p:nvPr>
        </p:nvSpPr>
        <p:spPr/>
        <p:txBody>
          <a:bodyPr/>
          <a:lstStyle/>
          <a:p>
            <a:r>
              <a:rPr lang="en-GB" sz="1800" dirty="0"/>
              <a:t>General Enquiries of Management</a:t>
            </a:r>
          </a:p>
        </p:txBody>
      </p:sp>
      <p:graphicFrame>
        <p:nvGraphicFramePr>
          <p:cNvPr id="5" name="Content Placeholder 4">
            <a:extLst>
              <a:ext uri="{FF2B5EF4-FFF2-40B4-BE49-F238E27FC236}">
                <a16:creationId xmlns:a16="http://schemas.microsoft.com/office/drawing/2014/main" id="{60C54B96-1996-4F35-96A1-45B78BB5E3F7}"/>
              </a:ext>
            </a:extLst>
          </p:cNvPr>
          <p:cNvGraphicFramePr>
            <a:graphicFrameLocks noGrp="1"/>
          </p:cNvGraphicFramePr>
          <p:nvPr>
            <p:ph sz="quarter" idx="14"/>
            <p:extLst>
              <p:ext uri="{D42A27DB-BD31-4B8C-83A1-F6EECF244321}">
                <p14:modId xmlns:p14="http://schemas.microsoft.com/office/powerpoint/2010/main" val="4133365998"/>
              </p:ext>
            </p:extLst>
          </p:nvPr>
        </p:nvGraphicFramePr>
        <p:xfrm>
          <a:off x="467999" y="916638"/>
          <a:ext cx="8437795" cy="3092737"/>
        </p:xfrm>
        <a:graphic>
          <a:graphicData uri="http://schemas.openxmlformats.org/drawingml/2006/table">
            <a:tbl>
              <a:tblPr firstRow="1" bandRow="1">
                <a:tableStyleId>{5C22544A-7EE6-4342-B048-85BDC9FD1C3A}</a:tableStyleId>
              </a:tblPr>
              <a:tblGrid>
                <a:gridCol w="2851039">
                  <a:extLst>
                    <a:ext uri="{9D8B030D-6E8A-4147-A177-3AD203B41FA5}">
                      <a16:colId xmlns:a16="http://schemas.microsoft.com/office/drawing/2014/main" val="580827679"/>
                    </a:ext>
                  </a:extLst>
                </a:gridCol>
                <a:gridCol w="5586756">
                  <a:extLst>
                    <a:ext uri="{9D8B030D-6E8A-4147-A177-3AD203B41FA5}">
                      <a16:colId xmlns:a16="http://schemas.microsoft.com/office/drawing/2014/main" val="3595791505"/>
                    </a:ext>
                  </a:extLst>
                </a:gridCol>
              </a:tblGrid>
              <a:tr h="266520">
                <a:tc>
                  <a:txBody>
                    <a:bodyPr/>
                    <a:lstStyle/>
                    <a:p>
                      <a:r>
                        <a:rPr lang="en-GB" sz="1200" dirty="0"/>
                        <a:t>Question</a:t>
                      </a:r>
                    </a:p>
                  </a:txBody>
                  <a:tcPr/>
                </a:tc>
                <a:tc>
                  <a:txBody>
                    <a:bodyPr/>
                    <a:lstStyle/>
                    <a:p>
                      <a:r>
                        <a:rPr lang="en-GB" sz="1200" dirty="0"/>
                        <a:t>Management response</a:t>
                      </a:r>
                    </a:p>
                  </a:txBody>
                  <a:tcPr/>
                </a:tc>
                <a:extLst>
                  <a:ext uri="{0D108BD9-81ED-4DB2-BD59-A6C34878D82A}">
                    <a16:rowId xmlns:a16="http://schemas.microsoft.com/office/drawing/2014/main" val="753184582"/>
                  </a:ext>
                </a:extLst>
              </a:tr>
              <a:tr h="398300">
                <a:tc>
                  <a:txBody>
                    <a:bodyPr/>
                    <a:lstStyle/>
                    <a:p>
                      <a:pPr marL="0" marR="0" lvl="0" indent="0" algn="l" defTabSz="1266984" rtl="0" eaLnBrk="1" fontAlgn="auto" latinLnBrk="0" hangingPunct="1">
                        <a:lnSpc>
                          <a:spcPct val="100000"/>
                        </a:lnSpc>
                        <a:spcBef>
                          <a:spcPts val="0"/>
                        </a:spcBef>
                        <a:spcAft>
                          <a:spcPts val="0"/>
                        </a:spcAft>
                        <a:buClrTx/>
                        <a:buSzTx/>
                        <a:buFontTx/>
                        <a:buNone/>
                        <a:tabLst/>
                        <a:defRPr/>
                      </a:pPr>
                      <a:r>
                        <a:rPr lang="en-GB" sz="900" kern="1200" dirty="0">
                          <a:solidFill>
                            <a:schemeClr val="tx1"/>
                          </a:solidFill>
                          <a:effectLst/>
                          <a:latin typeface="Arial" pitchFamily="34" charset="0"/>
                          <a:ea typeface="+mn-ea"/>
                          <a:cs typeface="Arial" pitchFamily="34" charset="0"/>
                        </a:rPr>
                        <a:t>5. Are you aware of any changes in circumstances that would lead to impairment of non-current assets? If so, what are they?</a:t>
                      </a:r>
                    </a:p>
                  </a:txBody>
                  <a:tcPr marL="0" marR="0" marT="17780" marB="17780"/>
                </a:tc>
                <a:tc>
                  <a:txBody>
                    <a:bodyPr/>
                    <a:lstStyle/>
                    <a:p>
                      <a:pPr marL="0" marR="90170" lvl="1" indent="0" algn="l" defTabSz="914400" rtl="0" eaLnBrk="1" fontAlgn="base" latinLnBrk="0" hangingPunct="1">
                        <a:lnSpc>
                          <a:spcPct val="100000"/>
                        </a:lnSpc>
                        <a:spcBef>
                          <a:spcPts val="400"/>
                        </a:spcBef>
                        <a:spcAft>
                          <a:spcPts val="0"/>
                        </a:spcAft>
                        <a:buClr>
                          <a:schemeClr val="bg2"/>
                        </a:buClr>
                        <a:buSzPct val="70000"/>
                        <a:buFont typeface="Wingdings 2" pitchFamily="18" charset="2"/>
                        <a:buNone/>
                        <a:tabLst/>
                        <a:defRPr/>
                      </a:pPr>
                      <a:r>
                        <a:rPr lang="en-GB" sz="900" dirty="0"/>
                        <a:t>None that are likely to have a material impact on the Council’s non-current assets as at the Balance Sheet date. </a:t>
                      </a:r>
                      <a:endParaRPr lang="en-GB" sz="900" kern="1200" dirty="0">
                        <a:solidFill>
                          <a:schemeClr val="tx1"/>
                        </a:solidFill>
                        <a:effectLst/>
                        <a:latin typeface="Arial" pitchFamily="34" charset="0"/>
                        <a:ea typeface="+mn-ea"/>
                        <a:cs typeface="Arial" pitchFamily="34" charset="0"/>
                      </a:endParaRPr>
                    </a:p>
                    <a:p>
                      <a:pPr marL="0" marR="90170" lvl="1" indent="0" algn="l" defTabSz="914400" rtl="0" eaLnBrk="1" fontAlgn="base" latinLnBrk="0" hangingPunct="1">
                        <a:lnSpc>
                          <a:spcPct val="100000"/>
                        </a:lnSpc>
                        <a:spcBef>
                          <a:spcPts val="400"/>
                        </a:spcBef>
                        <a:spcAft>
                          <a:spcPts val="0"/>
                        </a:spcAft>
                        <a:buClr>
                          <a:schemeClr val="bg2"/>
                        </a:buClr>
                        <a:buSzPct val="70000"/>
                        <a:buFont typeface="Wingdings 2" pitchFamily="18" charset="2"/>
                        <a:buNone/>
                        <a:tabLst/>
                        <a:defRPr/>
                      </a:pPr>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2581893831"/>
                  </a:ext>
                </a:extLst>
              </a:tr>
              <a:tr h="345989">
                <a:tc>
                  <a:txBody>
                    <a:bodyPr/>
                    <a:lstStyle/>
                    <a:p>
                      <a:r>
                        <a:rPr lang="en-GB" sz="900" kern="1200" dirty="0">
                          <a:solidFill>
                            <a:schemeClr val="tx1"/>
                          </a:solidFill>
                          <a:effectLst/>
                          <a:latin typeface="Arial" pitchFamily="34" charset="0"/>
                          <a:ea typeface="+mn-ea"/>
                          <a:cs typeface="Arial" pitchFamily="34" charset="0"/>
                        </a:rPr>
                        <a:t>6. Are you aware of any guarantee contracts? If so, please provide further details</a:t>
                      </a:r>
                    </a:p>
                  </a:txBody>
                  <a:tcPr marL="0" marR="0" marT="17780" marB="17780"/>
                </a:tc>
                <a:tc>
                  <a:txBody>
                    <a:bodyPr/>
                    <a:lstStyle/>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pPr>
                      <a:r>
                        <a:rPr lang="en-GB" sz="900" kern="1200" dirty="0">
                          <a:solidFill>
                            <a:schemeClr val="tx1"/>
                          </a:solidFill>
                          <a:effectLst/>
                          <a:latin typeface="Arial" pitchFamily="34" charset="0"/>
                          <a:ea typeface="+mn-ea"/>
                          <a:cs typeface="Arial" pitchFamily="34" charset="0"/>
                        </a:rPr>
                        <a:t>None.</a:t>
                      </a: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pPr>
                      <a:endParaRPr lang="en-GB" sz="900" kern="1200" dirty="0">
                        <a:solidFill>
                          <a:schemeClr val="tx1"/>
                        </a:solidFill>
                        <a:effectLst/>
                        <a:latin typeface="Arial" pitchFamily="34" charset="0"/>
                        <a:ea typeface="+mn-ea"/>
                        <a:cs typeface="Arial" pitchFamily="34" charset="0"/>
                      </a:endParaRP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pPr>
                      <a:endParaRPr lang="en-GB" sz="900" kern="1200" dirty="0">
                        <a:solidFill>
                          <a:schemeClr val="tx1"/>
                        </a:solidFill>
                        <a:effectLst/>
                        <a:latin typeface="Arial" pitchFamily="34" charset="0"/>
                        <a:ea typeface="+mn-ea"/>
                        <a:cs typeface="Arial" pitchFamily="34" charset="0"/>
                      </a:endParaRP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pPr>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2350732088"/>
                  </a:ext>
                </a:extLst>
              </a:tr>
              <a:tr h="543697">
                <a:tc>
                  <a:txBody>
                    <a:bodyPr/>
                    <a:lstStyle/>
                    <a:p>
                      <a:pPr marL="0" algn="l" defTabSz="1266984" rtl="0" eaLnBrk="1" latinLnBrk="0" hangingPunct="1"/>
                      <a:r>
                        <a:rPr lang="en-GB" sz="900" kern="1200" dirty="0">
                          <a:solidFill>
                            <a:schemeClr val="tx1"/>
                          </a:solidFill>
                          <a:effectLst/>
                          <a:latin typeface="Arial" pitchFamily="34" charset="0"/>
                          <a:ea typeface="+mn-ea"/>
                          <a:cs typeface="Arial" pitchFamily="34" charset="0"/>
                        </a:rPr>
                        <a:t>7. Are you aware of the existence of loss contingencies and/or un-asserted claims that may affect the financial statements? If so, please provide further details</a:t>
                      </a:r>
                    </a:p>
                  </a:txBody>
                  <a:tcPr marL="0" marR="0" marT="17780" marB="17780"/>
                </a:tc>
                <a:tc>
                  <a:txBody>
                    <a:bodyPr/>
                    <a:lstStyle/>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r>
                        <a:rPr lang="en-GB" sz="900" dirty="0"/>
                        <a:t>None that are considered material and that will affect the reported financial position of the Council.</a:t>
                      </a:r>
                      <a:endParaRPr lang="en-GB" sz="900" kern="1200" dirty="0">
                        <a:solidFill>
                          <a:schemeClr val="tx1"/>
                        </a:solidFill>
                        <a:effectLst/>
                        <a:latin typeface="Arial" pitchFamily="34" charset="0"/>
                        <a:ea typeface="+mn-ea"/>
                        <a:cs typeface="Arial" pitchFamily="34" charset="0"/>
                      </a:endParaRP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2012387022"/>
                  </a:ext>
                </a:extLst>
              </a:tr>
              <a:tr h="663363">
                <a:tc>
                  <a:txBody>
                    <a:bodyPr/>
                    <a:lstStyle/>
                    <a:p>
                      <a:pPr marL="0" marR="0" lvl="0" indent="0" algn="l" defTabSz="1266984" rtl="0" eaLnBrk="1" fontAlgn="auto" latinLnBrk="0" hangingPunct="1">
                        <a:lnSpc>
                          <a:spcPct val="100000"/>
                        </a:lnSpc>
                        <a:spcBef>
                          <a:spcPts val="0"/>
                        </a:spcBef>
                        <a:spcAft>
                          <a:spcPts val="0"/>
                        </a:spcAft>
                        <a:buClrTx/>
                        <a:buSzTx/>
                        <a:buFontTx/>
                        <a:buNone/>
                        <a:tabLst/>
                        <a:defRPr/>
                      </a:pPr>
                      <a:r>
                        <a:rPr lang="en-GB" sz="900" kern="1200" dirty="0">
                          <a:solidFill>
                            <a:schemeClr val="tx1"/>
                          </a:solidFill>
                          <a:effectLst/>
                          <a:latin typeface="Arial" pitchFamily="34" charset="0"/>
                          <a:ea typeface="+mn-ea"/>
                          <a:cs typeface="Arial" pitchFamily="34" charset="0"/>
                        </a:rPr>
                        <a:t>8. Other than in house solicitors, can you provide details of those solicitors utilised by </a:t>
                      </a:r>
                      <a:r>
                        <a:rPr lang="en-GB" sz="900" dirty="0">
                          <a:solidFill>
                            <a:schemeClr val="tx1"/>
                          </a:solidFill>
                          <a:latin typeface="Arial" pitchFamily="34" charset="0"/>
                          <a:cs typeface="Arial" pitchFamily="34" charset="0"/>
                        </a:rPr>
                        <a:t>Pendle Borough Council</a:t>
                      </a:r>
                      <a:r>
                        <a:rPr lang="en-GB" sz="900" kern="1200" dirty="0">
                          <a:solidFill>
                            <a:schemeClr val="tx1"/>
                          </a:solidFill>
                          <a:effectLst/>
                          <a:latin typeface="Arial" pitchFamily="34" charset="0"/>
                          <a:ea typeface="+mn-ea"/>
                          <a:cs typeface="Arial" pitchFamily="34" charset="0"/>
                        </a:rPr>
                        <a:t> during the year. Please indicate where they are working on open litigation or contingencies from prior years?</a:t>
                      </a:r>
                    </a:p>
                  </a:txBody>
                  <a:tcPr marL="0" marR="0" marT="17780" marB="17780"/>
                </a:tc>
                <a:tc>
                  <a:txBody>
                    <a:bodyPr/>
                    <a:lstStyle/>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r>
                        <a:rPr lang="en-GB" sz="900" dirty="0"/>
                        <a:t>The Council has used Solicitors in the normal course of its activities. This includes, for example, advising on legal agreements to do with the acquisition and disposals of land and property interests, contracting with suppliers to deliver services etc.</a:t>
                      </a:r>
                      <a:endParaRPr lang="en-GB" sz="900" kern="1200" dirty="0">
                        <a:solidFill>
                          <a:schemeClr val="tx1"/>
                        </a:solidFill>
                        <a:effectLst/>
                        <a:latin typeface="Arial" pitchFamily="34" charset="0"/>
                        <a:ea typeface="+mn-ea"/>
                        <a:cs typeface="Arial" pitchFamily="34" charset="0"/>
                      </a:endParaRP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endParaRPr lang="en-GB" sz="900" kern="1200" dirty="0">
                        <a:solidFill>
                          <a:schemeClr val="tx1"/>
                        </a:solidFill>
                        <a:effectLst/>
                        <a:latin typeface="Arial" pitchFamily="34" charset="0"/>
                        <a:ea typeface="+mn-ea"/>
                        <a:cs typeface="Arial" pitchFamily="34" charset="0"/>
                      </a:endParaRP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330923929"/>
                  </a:ext>
                </a:extLst>
              </a:tr>
            </a:tbl>
          </a:graphicData>
        </a:graphic>
      </p:graphicFrame>
      <p:sp>
        <p:nvSpPr>
          <p:cNvPr id="2" name="Slide Number Placeholder 1">
            <a:extLst>
              <a:ext uri="{FF2B5EF4-FFF2-40B4-BE49-F238E27FC236}">
                <a16:creationId xmlns:a16="http://schemas.microsoft.com/office/drawing/2014/main" id="{ED93FB12-6770-44FC-9937-FCAED85567E8}"/>
              </a:ext>
            </a:extLst>
          </p:cNvPr>
          <p:cNvSpPr>
            <a:spLocks noGrp="1"/>
          </p:cNvSpPr>
          <p:nvPr>
            <p:ph type="sldNum" sz="quarter" idx="13"/>
            <p:custDataLst>
              <p:tags r:id="rId3"/>
            </p:custDataLst>
          </p:nvPr>
        </p:nvSpPr>
        <p:spPr/>
        <p:txBody>
          <a:bodyPr/>
          <a:lstStyle/>
          <a:p>
            <a:pPr algn="l"/>
            <a:fld id="{37B4438D-29B8-4FC7-9D64-F44FE400D0A9}" type="slidenum">
              <a:rPr lang="en-GB" smtClean="0"/>
              <a:pPr algn="l"/>
              <a:t>7</a:t>
            </a:fld>
            <a:endParaRPr lang="en-GB" dirty="0"/>
          </a:p>
        </p:txBody>
      </p:sp>
    </p:spTree>
    <p:custDataLst>
      <p:tags r:id="rId1"/>
    </p:custDataLst>
    <p:extLst>
      <p:ext uri="{BB962C8B-B14F-4D97-AF65-F5344CB8AC3E}">
        <p14:creationId xmlns:p14="http://schemas.microsoft.com/office/powerpoint/2010/main" val="2760158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EB946D25-B278-4640-8401-C642355FD2D4}"/>
              </a:ext>
            </a:extLst>
          </p:cNvPr>
          <p:cNvSpPr>
            <a:spLocks noGrp="1"/>
          </p:cNvSpPr>
          <p:nvPr>
            <p:ph type="title"/>
            <p:custDataLst>
              <p:tags r:id="rId2"/>
            </p:custDataLst>
          </p:nvPr>
        </p:nvSpPr>
        <p:spPr>
          <a:xfrm>
            <a:off x="468313" y="395288"/>
            <a:ext cx="8207375" cy="792162"/>
          </a:xfrm>
        </p:spPr>
        <p:txBody>
          <a:bodyPr/>
          <a:lstStyle/>
          <a:p>
            <a:r>
              <a:rPr lang="en-GB" sz="1800" dirty="0"/>
              <a:t>General Enquiries of Management</a:t>
            </a:r>
          </a:p>
        </p:txBody>
      </p:sp>
      <p:graphicFrame>
        <p:nvGraphicFramePr>
          <p:cNvPr id="6" name="Content Placeholder 4">
            <a:extLst>
              <a:ext uri="{FF2B5EF4-FFF2-40B4-BE49-F238E27FC236}">
                <a16:creationId xmlns:a16="http://schemas.microsoft.com/office/drawing/2014/main" id="{0D6D47AE-E979-4503-812A-0690DF9EB60C}"/>
              </a:ext>
            </a:extLst>
          </p:cNvPr>
          <p:cNvGraphicFramePr>
            <a:graphicFrameLocks/>
          </p:cNvGraphicFramePr>
          <p:nvPr>
            <p:extLst>
              <p:ext uri="{D42A27DB-BD31-4B8C-83A1-F6EECF244321}">
                <p14:modId xmlns:p14="http://schemas.microsoft.com/office/powerpoint/2010/main" val="1705789945"/>
              </p:ext>
            </p:extLst>
          </p:nvPr>
        </p:nvGraphicFramePr>
        <p:xfrm>
          <a:off x="468000" y="926504"/>
          <a:ext cx="8437795" cy="3098065"/>
        </p:xfrm>
        <a:graphic>
          <a:graphicData uri="http://schemas.openxmlformats.org/drawingml/2006/table">
            <a:tbl>
              <a:tblPr firstRow="1" bandRow="1">
                <a:tableStyleId>{5C22544A-7EE6-4342-B048-85BDC9FD1C3A}</a:tableStyleId>
              </a:tblPr>
              <a:tblGrid>
                <a:gridCol w="2851039">
                  <a:extLst>
                    <a:ext uri="{9D8B030D-6E8A-4147-A177-3AD203B41FA5}">
                      <a16:colId xmlns:a16="http://schemas.microsoft.com/office/drawing/2014/main" val="580827679"/>
                    </a:ext>
                  </a:extLst>
                </a:gridCol>
                <a:gridCol w="5586756">
                  <a:extLst>
                    <a:ext uri="{9D8B030D-6E8A-4147-A177-3AD203B41FA5}">
                      <a16:colId xmlns:a16="http://schemas.microsoft.com/office/drawing/2014/main" val="3595791505"/>
                    </a:ext>
                  </a:extLst>
                </a:gridCol>
              </a:tblGrid>
              <a:tr h="382705">
                <a:tc>
                  <a:txBody>
                    <a:bodyPr/>
                    <a:lstStyle/>
                    <a:p>
                      <a:r>
                        <a:rPr lang="en-GB" sz="1200" dirty="0"/>
                        <a:t>Question</a:t>
                      </a:r>
                    </a:p>
                  </a:txBody>
                  <a:tcPr/>
                </a:tc>
                <a:tc>
                  <a:txBody>
                    <a:bodyPr/>
                    <a:lstStyle/>
                    <a:p>
                      <a:r>
                        <a:rPr lang="en-GB" sz="1200" dirty="0"/>
                        <a:t>Management response</a:t>
                      </a:r>
                    </a:p>
                  </a:txBody>
                  <a:tcPr/>
                </a:tc>
                <a:extLst>
                  <a:ext uri="{0D108BD9-81ED-4DB2-BD59-A6C34878D82A}">
                    <a16:rowId xmlns:a16="http://schemas.microsoft.com/office/drawing/2014/main" val="753184582"/>
                  </a:ext>
                </a:extLst>
              </a:tr>
              <a:tr h="625642">
                <a:tc>
                  <a:txBody>
                    <a:bodyPr/>
                    <a:lstStyle/>
                    <a:p>
                      <a:pPr marL="0" marR="0" lvl="0" indent="0" algn="l" defTabSz="1266984" rtl="0" eaLnBrk="1" fontAlgn="auto" latinLnBrk="0" hangingPunct="1">
                        <a:lnSpc>
                          <a:spcPct val="100000"/>
                        </a:lnSpc>
                        <a:spcBef>
                          <a:spcPts val="0"/>
                        </a:spcBef>
                        <a:spcAft>
                          <a:spcPts val="0"/>
                        </a:spcAft>
                        <a:buClrTx/>
                        <a:buSzTx/>
                        <a:buFontTx/>
                        <a:buNone/>
                        <a:tabLst/>
                        <a:defRPr/>
                      </a:pPr>
                      <a:r>
                        <a:rPr lang="en-GB" sz="900" kern="1200" dirty="0">
                          <a:solidFill>
                            <a:schemeClr val="tx1"/>
                          </a:solidFill>
                          <a:effectLst/>
                          <a:latin typeface="Arial" pitchFamily="34" charset="0"/>
                          <a:ea typeface="+mn-ea"/>
                          <a:cs typeface="Arial" pitchFamily="34" charset="0"/>
                        </a:rPr>
                        <a:t>9. Have any of the </a:t>
                      </a:r>
                      <a:r>
                        <a:rPr lang="en-GB" sz="900" dirty="0">
                          <a:solidFill>
                            <a:schemeClr val="tx1"/>
                          </a:solidFill>
                          <a:latin typeface="Arial" pitchFamily="34" charset="0"/>
                          <a:cs typeface="Arial" pitchFamily="34" charset="0"/>
                        </a:rPr>
                        <a:t>Pendle Borough Council</a:t>
                      </a:r>
                      <a:r>
                        <a:rPr lang="en-GB" sz="900" kern="1200" dirty="0">
                          <a:solidFill>
                            <a:schemeClr val="tx1"/>
                          </a:solidFill>
                          <a:effectLst/>
                          <a:latin typeface="Arial" pitchFamily="34" charset="0"/>
                          <a:ea typeface="+mn-ea"/>
                          <a:cs typeface="Arial" pitchFamily="34" charset="0"/>
                        </a:rPr>
                        <a:t>’s service providers reported any items of fraud, non-compliance with laws and regulations or uncorrected misstatements which would affect the financial statements? If so, please provide further details</a:t>
                      </a:r>
                    </a:p>
                  </a:txBody>
                  <a:tcPr marL="0" marR="0" marT="17780" marB="17780"/>
                </a:tc>
                <a:tc>
                  <a:txBody>
                    <a:bodyPr/>
                    <a:lstStyle/>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r>
                        <a:rPr lang="en-GB" sz="900" dirty="0"/>
                        <a:t>None that are known.</a:t>
                      </a:r>
                      <a:endParaRPr lang="en-GB" sz="900" kern="1200" dirty="0">
                        <a:solidFill>
                          <a:schemeClr val="tx1"/>
                        </a:solidFill>
                        <a:effectLst/>
                        <a:latin typeface="Arial" pitchFamily="34" charset="0"/>
                        <a:ea typeface="+mn-ea"/>
                        <a:cs typeface="Arial" pitchFamily="34" charset="0"/>
                      </a:endParaRP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endParaRPr lang="en-GB" sz="900" kern="1200" dirty="0">
                        <a:solidFill>
                          <a:schemeClr val="tx1"/>
                        </a:solidFill>
                        <a:effectLst/>
                        <a:latin typeface="Arial" pitchFamily="34" charset="0"/>
                        <a:ea typeface="+mn-ea"/>
                        <a:cs typeface="Arial" pitchFamily="34" charset="0"/>
                      </a:endParaRP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endParaRPr lang="en-GB" sz="900" kern="1200" dirty="0">
                        <a:solidFill>
                          <a:schemeClr val="tx1"/>
                        </a:solidFill>
                        <a:effectLst/>
                        <a:latin typeface="Arial" pitchFamily="34" charset="0"/>
                        <a:ea typeface="+mn-ea"/>
                        <a:cs typeface="Arial" pitchFamily="34" charset="0"/>
                      </a:endParaRP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3922600538"/>
                  </a:ext>
                </a:extLst>
              </a:tr>
              <a:tr h="577516">
                <a:tc>
                  <a:txBody>
                    <a:bodyPr/>
                    <a:lstStyle/>
                    <a:p>
                      <a:pPr marL="0" marR="0" lvl="0" indent="0" algn="l" defTabSz="1266984" rtl="0" eaLnBrk="1" fontAlgn="auto" latinLnBrk="0" hangingPunct="1">
                        <a:lnSpc>
                          <a:spcPct val="100000"/>
                        </a:lnSpc>
                        <a:spcBef>
                          <a:spcPts val="0"/>
                        </a:spcBef>
                        <a:spcAft>
                          <a:spcPts val="0"/>
                        </a:spcAft>
                        <a:buClrTx/>
                        <a:buSzTx/>
                        <a:buFontTx/>
                        <a:buNone/>
                        <a:tabLst/>
                        <a:defRPr/>
                      </a:pPr>
                      <a:r>
                        <a:rPr lang="en-GB" sz="900" kern="1200" dirty="0">
                          <a:solidFill>
                            <a:schemeClr val="tx1"/>
                          </a:solidFill>
                          <a:effectLst/>
                          <a:latin typeface="Arial" pitchFamily="34" charset="0"/>
                          <a:ea typeface="+mn-ea"/>
                          <a:cs typeface="Arial" pitchFamily="34" charset="0"/>
                        </a:rPr>
                        <a:t>10. Can you provide details of other advisors consulted during the year and the issue on which they were consulted?</a:t>
                      </a:r>
                    </a:p>
                  </a:txBody>
                  <a:tcPr marL="0" marR="0" marT="17780" marB="17780"/>
                </a:tc>
                <a:tc>
                  <a:txBody>
                    <a:bodyPr/>
                    <a:lstStyle/>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r>
                        <a:rPr lang="en-GB" sz="900" b="0" kern="1200" dirty="0">
                          <a:solidFill>
                            <a:schemeClr val="tx1"/>
                          </a:solidFill>
                          <a:effectLst/>
                          <a:latin typeface="Arial" pitchFamily="34" charset="0"/>
                          <a:ea typeface="+mn-ea"/>
                          <a:cs typeface="Arial" pitchFamily="34" charset="0"/>
                        </a:rPr>
                        <a:t>LINK – Treasury</a:t>
                      </a: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r>
                        <a:rPr lang="en-GB" sz="900" b="0" kern="1200" dirty="0">
                          <a:solidFill>
                            <a:schemeClr val="tx1"/>
                          </a:solidFill>
                          <a:effectLst/>
                          <a:latin typeface="Arial" pitchFamily="34" charset="0"/>
                          <a:ea typeface="+mn-ea"/>
                          <a:cs typeface="Arial" pitchFamily="34" charset="0"/>
                        </a:rPr>
                        <a:t>ANALYSE LOCAL – NNDR Appeals</a:t>
                      </a: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r>
                        <a:rPr lang="en-GB" sz="900" b="0" i="0" kern="1200" dirty="0">
                          <a:solidFill>
                            <a:schemeClr val="dk1"/>
                          </a:solidFill>
                          <a:effectLst/>
                          <a:latin typeface="+mn-lt"/>
                          <a:ea typeface="+mn-ea"/>
                          <a:cs typeface="+mn-cs"/>
                        </a:rPr>
                        <a:t>MBSP CONSULTANCY LTD</a:t>
                      </a:r>
                      <a:r>
                        <a:rPr lang="en-GB" sz="900" b="0" kern="1200" dirty="0">
                          <a:solidFill>
                            <a:schemeClr val="tx1"/>
                          </a:solidFill>
                          <a:effectLst/>
                          <a:latin typeface="Arial" pitchFamily="34" charset="0"/>
                          <a:ea typeface="+mn-ea"/>
                          <a:cs typeface="Arial" pitchFamily="34" charset="0"/>
                        </a:rPr>
                        <a:t>– Transformation Project</a:t>
                      </a: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r>
                        <a:rPr lang="en-GB" sz="900" b="0" i="0" kern="1200" dirty="0">
                          <a:solidFill>
                            <a:schemeClr val="dk1"/>
                          </a:solidFill>
                          <a:effectLst/>
                          <a:latin typeface="+mn-lt"/>
                          <a:ea typeface="+mn-ea"/>
                          <a:cs typeface="+mn-cs"/>
                        </a:rPr>
                        <a:t>RAISE PARTNERSHIP LTD – Town Deal / Levelling Up Funding</a:t>
                      </a: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r>
                        <a:rPr lang="en-GB" sz="900" b="0" dirty="0"/>
                        <a:t>KNIGHT, KAVANAGH &amp; PAGE LTD</a:t>
                      </a:r>
                      <a:r>
                        <a:rPr lang="en-GB" sz="900" b="0" kern="1200" dirty="0">
                          <a:solidFill>
                            <a:schemeClr val="tx1"/>
                          </a:solidFill>
                          <a:effectLst/>
                          <a:latin typeface="Arial" pitchFamily="34" charset="0"/>
                          <a:ea typeface="+mn-ea"/>
                          <a:cs typeface="Arial" pitchFamily="34" charset="0"/>
                        </a:rPr>
                        <a:t> – Leisure Review</a:t>
                      </a:r>
                    </a:p>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endParaRPr lang="en-GB" sz="900" kern="1200" dirty="0">
                        <a:solidFill>
                          <a:schemeClr val="tx1"/>
                        </a:solidFill>
                        <a:effectLst/>
                        <a:latin typeface="Arial" pitchFamily="34" charset="0"/>
                        <a:ea typeface="+mn-ea"/>
                        <a:cs typeface="Arial" pitchFamily="34" charset="0"/>
                      </a:endParaRPr>
                    </a:p>
                  </a:txBody>
                  <a:tcPr marL="54000" marR="54000" marT="54000" marB="54000" horzOverflow="overflow"/>
                </a:tc>
                <a:extLst>
                  <a:ext uri="{0D108BD9-81ED-4DB2-BD59-A6C34878D82A}">
                    <a16:rowId xmlns:a16="http://schemas.microsoft.com/office/drawing/2014/main" val="3718393650"/>
                  </a:ext>
                </a:extLst>
              </a:tr>
              <a:tr h="577516">
                <a:tc>
                  <a:txBody>
                    <a:bodyPr/>
                    <a:lstStyle/>
                    <a:p>
                      <a:pPr marL="0" marR="0" lvl="0" indent="0" algn="l" defTabSz="1266984" rtl="0" eaLnBrk="1" fontAlgn="auto" latinLnBrk="0" hangingPunct="1">
                        <a:lnSpc>
                          <a:spcPct val="100000"/>
                        </a:lnSpc>
                        <a:spcBef>
                          <a:spcPts val="0"/>
                        </a:spcBef>
                        <a:spcAft>
                          <a:spcPts val="0"/>
                        </a:spcAft>
                        <a:buClrTx/>
                        <a:buSzTx/>
                        <a:buFontTx/>
                        <a:buNone/>
                        <a:tabLst/>
                        <a:defRPr/>
                      </a:pPr>
                      <a:r>
                        <a:rPr lang="en-GB" sz="900" kern="1200" dirty="0">
                          <a:solidFill>
                            <a:schemeClr val="tx1"/>
                          </a:solidFill>
                          <a:effectLst/>
                          <a:latin typeface="Arial" pitchFamily="34" charset="0"/>
                          <a:ea typeface="+mn-ea"/>
                          <a:cs typeface="Arial" pitchFamily="34" charset="0"/>
                        </a:rPr>
                        <a:t>11. Have you considered and identified assets for which expected credit loss provisions may be required under IFRS 9, such as debtors (including loans) and investments? If so, please provide further details</a:t>
                      </a:r>
                    </a:p>
                    <a:p>
                      <a:pPr marL="0" marR="0" lvl="0" indent="0" algn="l" defTabSz="1266984"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Arial" pitchFamily="34" charset="0"/>
                        <a:ea typeface="+mn-ea"/>
                        <a:cs typeface="Arial" pitchFamily="34" charset="0"/>
                      </a:endParaRPr>
                    </a:p>
                  </a:txBody>
                  <a:tcPr marL="0" marR="0" marT="17780" marB="17780"/>
                </a:tc>
                <a:tc>
                  <a:txBody>
                    <a:bodyPr/>
                    <a:lstStyle/>
                    <a:p>
                      <a:pPr marL="1588" marR="0" lvl="1" indent="0" algn="l" defTabSz="762000" rtl="0" eaLnBrk="1" fontAlgn="base" latinLnBrk="0" hangingPunct="1">
                        <a:lnSpc>
                          <a:spcPct val="100000"/>
                        </a:lnSpc>
                        <a:spcBef>
                          <a:spcPts val="400"/>
                        </a:spcBef>
                        <a:spcAft>
                          <a:spcPct val="0"/>
                        </a:spcAft>
                        <a:buClr>
                          <a:schemeClr val="bg2"/>
                        </a:buClr>
                        <a:buSzPct val="70000"/>
                        <a:buFont typeface="Wingdings 2" pitchFamily="18" charset="2"/>
                        <a:buNone/>
                        <a:tabLst/>
                        <a:defRPr/>
                      </a:pPr>
                      <a:r>
                        <a:rPr lang="en-GB" sz="900" kern="1200" dirty="0">
                          <a:solidFill>
                            <a:schemeClr val="tx1"/>
                          </a:solidFill>
                          <a:effectLst/>
                          <a:latin typeface="Arial" pitchFamily="34" charset="0"/>
                          <a:ea typeface="+mn-ea"/>
                          <a:cs typeface="Arial" pitchFamily="34" charset="0"/>
                        </a:rPr>
                        <a:t>Credit loss expectation calculations are performed as part of preparing the Financial Statements each year.</a:t>
                      </a:r>
                    </a:p>
                  </a:txBody>
                  <a:tcPr marL="54000" marR="54000" marT="54000" marB="54000" horzOverflow="overflow"/>
                </a:tc>
                <a:extLst>
                  <a:ext uri="{0D108BD9-81ED-4DB2-BD59-A6C34878D82A}">
                    <a16:rowId xmlns:a16="http://schemas.microsoft.com/office/drawing/2014/main" val="2832300172"/>
                  </a:ext>
                </a:extLst>
              </a:tr>
            </a:tbl>
          </a:graphicData>
        </a:graphic>
      </p:graphicFrame>
      <p:sp>
        <p:nvSpPr>
          <p:cNvPr id="3" name="Slide Number Placeholder 2">
            <a:extLst>
              <a:ext uri="{FF2B5EF4-FFF2-40B4-BE49-F238E27FC236}">
                <a16:creationId xmlns:a16="http://schemas.microsoft.com/office/drawing/2014/main" id="{58B51071-58AC-4D68-8EFF-EA02FC7B84CE}"/>
              </a:ext>
            </a:extLst>
          </p:cNvPr>
          <p:cNvSpPr>
            <a:spLocks noGrp="1"/>
          </p:cNvSpPr>
          <p:nvPr>
            <p:ph type="sldNum" sz="quarter" idx="13"/>
          </p:nvPr>
        </p:nvSpPr>
        <p:spPr/>
        <p:txBody>
          <a:bodyPr/>
          <a:lstStyle/>
          <a:p>
            <a:pPr algn="l"/>
            <a:fld id="{37B4438D-29B8-4FC7-9D64-F44FE400D0A9}" type="slidenum">
              <a:rPr lang="en-GB" smtClean="0"/>
              <a:pPr algn="l"/>
              <a:t>8</a:t>
            </a:fld>
            <a:endParaRPr lang="en-GB" dirty="0"/>
          </a:p>
        </p:txBody>
      </p:sp>
    </p:spTree>
    <p:custDataLst>
      <p:tags r:id="rId1"/>
    </p:custDataLst>
    <p:extLst>
      <p:ext uri="{BB962C8B-B14F-4D97-AF65-F5344CB8AC3E}">
        <p14:creationId xmlns:p14="http://schemas.microsoft.com/office/powerpoint/2010/main" val="1497299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CEE2227-C8BA-4F99-942B-F7CC52CC49D0}"/>
              </a:ext>
            </a:extLst>
          </p:cNvPr>
          <p:cNvSpPr>
            <a:spLocks noGrp="1"/>
          </p:cNvSpPr>
          <p:nvPr>
            <p:ph type="title"/>
            <p:custDataLst>
              <p:tags r:id="rId2"/>
            </p:custDataLst>
          </p:nvPr>
        </p:nvSpPr>
        <p:spPr>
          <a:xfrm>
            <a:off x="357306" y="242638"/>
            <a:ext cx="8208000" cy="792000"/>
          </a:xfrm>
        </p:spPr>
        <p:txBody>
          <a:bodyPr/>
          <a:lstStyle/>
          <a:p>
            <a:r>
              <a:rPr lang="en-GB" sz="1800" dirty="0"/>
              <a:t>Fraud</a:t>
            </a:r>
          </a:p>
        </p:txBody>
      </p:sp>
      <p:sp>
        <p:nvSpPr>
          <p:cNvPr id="4" name="Content Placeholder 3">
            <a:extLst>
              <a:ext uri="{FF2B5EF4-FFF2-40B4-BE49-F238E27FC236}">
                <a16:creationId xmlns:a16="http://schemas.microsoft.com/office/drawing/2014/main" id="{160498F0-F730-429F-B8E4-A9014362CD70}"/>
              </a:ext>
            </a:extLst>
          </p:cNvPr>
          <p:cNvSpPr>
            <a:spLocks noGrp="1"/>
          </p:cNvSpPr>
          <p:nvPr>
            <p:ph sz="quarter" idx="14"/>
            <p:custDataLst>
              <p:tags r:id="rId3"/>
            </p:custDataLst>
          </p:nvPr>
        </p:nvSpPr>
        <p:spPr>
          <a:xfrm>
            <a:off x="357305" y="561477"/>
            <a:ext cx="8640697" cy="4288317"/>
          </a:xfrm>
        </p:spPr>
        <p:txBody>
          <a:bodyPr/>
          <a:lstStyle/>
          <a:p>
            <a:pPr marL="0" marR="90170" lvl="2" indent="0" defTabSz="914400">
              <a:spcBef>
                <a:spcPts val="400"/>
              </a:spcBef>
              <a:spcAft>
                <a:spcPts val="600"/>
              </a:spcAft>
              <a:buClr>
                <a:schemeClr val="bg2"/>
              </a:buClr>
              <a:buNone/>
            </a:pPr>
            <a:endParaRPr lang="en-GB" sz="1100" b="1" dirty="0">
              <a:solidFill>
                <a:schemeClr val="accent1"/>
              </a:solidFill>
              <a:latin typeface="Arial" pitchFamily="34" charset="0"/>
              <a:cs typeface="Arial" pitchFamily="34" charset="0"/>
            </a:endParaRPr>
          </a:p>
          <a:p>
            <a:pPr marL="0" marR="90170" lvl="2" indent="0" defTabSz="914400">
              <a:spcBef>
                <a:spcPts val="400"/>
              </a:spcBef>
              <a:spcAft>
                <a:spcPts val="600"/>
              </a:spcAft>
              <a:buClr>
                <a:schemeClr val="bg2"/>
              </a:buClr>
              <a:buNone/>
            </a:pPr>
            <a:r>
              <a:rPr lang="en-GB" sz="1100" b="1" dirty="0">
                <a:solidFill>
                  <a:schemeClr val="accent1"/>
                </a:solidFill>
                <a:latin typeface="Arial" pitchFamily="34" charset="0"/>
                <a:cs typeface="Arial" pitchFamily="34" charset="0"/>
              </a:rPr>
              <a:t>Matters in relation to fraud</a:t>
            </a:r>
          </a:p>
          <a:p>
            <a:r>
              <a:rPr lang="en-GB" sz="1100" dirty="0">
                <a:solidFill>
                  <a:schemeClr val="dk1"/>
                </a:solidFill>
                <a:latin typeface="Arial" pitchFamily="34" charset="0"/>
                <a:cs typeface="Arial" pitchFamily="34" charset="0"/>
              </a:rPr>
              <a:t>ISA (UK) 240 covers auditors responsibilities relating to fraud in an audit of financial statements.</a:t>
            </a:r>
          </a:p>
          <a:p>
            <a:r>
              <a:rPr lang="en-GB" sz="1100" dirty="0">
                <a:solidFill>
                  <a:schemeClr val="dk1"/>
                </a:solidFill>
                <a:latin typeface="Arial" pitchFamily="34" charset="0"/>
                <a:cs typeface="Arial" pitchFamily="34" charset="0"/>
              </a:rPr>
              <a:t>The primary </a:t>
            </a:r>
            <a:r>
              <a:rPr lang="en-GB" sz="1100" dirty="0">
                <a:latin typeface="Arial" pitchFamily="34" charset="0"/>
                <a:cs typeface="Arial" pitchFamily="34" charset="0"/>
              </a:rPr>
              <a:t>responsibility to prevent and detect fraud rests with both the Accounts and Audit Committee and management. Management, with the oversight of the Accounts and Audit Committee, needs to ensure a strong emphasis on fraud prevention and deterrence and encourage a culture of honest and ethical behaviour. As part of its oversight, the Accounts and Audit Committee should consider the potential for override of controls and inappropriate influence over the financial reporting process.</a:t>
            </a:r>
          </a:p>
          <a:p>
            <a:r>
              <a:rPr lang="en-GB" sz="1100" dirty="0">
                <a:latin typeface="Arial" pitchFamily="34" charset="0"/>
                <a:cs typeface="Arial" pitchFamily="34" charset="0"/>
              </a:rPr>
              <a:t>As Pendle Borough Council’s external auditor, we are responsible for obtaining reasonable assurance that the financial statements are free from material misstatement due to fraud or error. We are required to maintain professional scepticism throughout the audit, considering the potential for management override of controls.</a:t>
            </a:r>
          </a:p>
          <a:p>
            <a:r>
              <a:rPr lang="en-GB" sz="1100" dirty="0">
                <a:latin typeface="Arial" pitchFamily="34" charset="0"/>
                <a:cs typeface="Arial" pitchFamily="34" charset="0"/>
              </a:rPr>
              <a:t>As part of our audit risk assessment procedures we are required to consider risks of fraud. This includes considering the arrangements management has put in place with regard to fraud risks including: </a:t>
            </a:r>
          </a:p>
          <a:p>
            <a:pPr marL="171450" lvl="0" indent="-171450">
              <a:buFont typeface="Arial" pitchFamily="34" charset="0"/>
              <a:buChar char="•"/>
            </a:pPr>
            <a:r>
              <a:rPr lang="en-GB" sz="1100" dirty="0">
                <a:latin typeface="Arial" pitchFamily="34" charset="0"/>
                <a:cs typeface="Arial" pitchFamily="34" charset="0"/>
              </a:rPr>
              <a:t>assessment that the financial statements could be materially misstated due to fraud,</a:t>
            </a:r>
          </a:p>
          <a:p>
            <a:pPr marL="171450" lvl="0" indent="-171450">
              <a:buFont typeface="Arial" pitchFamily="34" charset="0"/>
              <a:buChar char="•"/>
            </a:pPr>
            <a:r>
              <a:rPr lang="en-GB" sz="1100" dirty="0">
                <a:latin typeface="Arial" pitchFamily="34" charset="0"/>
                <a:cs typeface="Arial" pitchFamily="34" charset="0"/>
              </a:rPr>
              <a:t>process for identifying and responding to risks of fraud, including any identified specific risks, </a:t>
            </a:r>
          </a:p>
          <a:p>
            <a:pPr marL="171450" lvl="0" indent="-171450">
              <a:buFont typeface="Arial" pitchFamily="34" charset="0"/>
              <a:buChar char="•"/>
            </a:pPr>
            <a:r>
              <a:rPr lang="en-GB" sz="1100" dirty="0">
                <a:latin typeface="Arial" pitchFamily="34" charset="0"/>
                <a:cs typeface="Arial" pitchFamily="34" charset="0"/>
              </a:rPr>
              <a:t>communication with the Accounts and Audit Committee regarding its processes for identifying and responding to risks of fraud, and</a:t>
            </a:r>
          </a:p>
          <a:p>
            <a:pPr marL="171450" lvl="0" indent="-171450">
              <a:buFont typeface="Arial" pitchFamily="34" charset="0"/>
              <a:buChar char="•"/>
            </a:pPr>
            <a:r>
              <a:rPr lang="en-GB" sz="1100" dirty="0">
                <a:latin typeface="Arial" pitchFamily="34" charset="0"/>
                <a:cs typeface="Arial" pitchFamily="34" charset="0"/>
              </a:rPr>
              <a:t>communication to employees regarding business practices and ethical behaviour. </a:t>
            </a:r>
          </a:p>
          <a:p>
            <a:r>
              <a:rPr lang="en-GB" sz="1100" dirty="0">
                <a:latin typeface="Arial" pitchFamily="34" charset="0"/>
                <a:cs typeface="Arial" pitchFamily="34" charset="0"/>
              </a:rPr>
              <a:t>We need to understand how the Accounts and Audit Committee oversees the above processes. We are also required to make inquiries of both management and the Accounts and Audit Committee as to their knowledge of any actual, suspected or alleged fraud. These areas have been set out in the fraud risk assessment questions below together with responses from Pendle Borough Council’s management. </a:t>
            </a:r>
          </a:p>
          <a:p>
            <a:pPr lvl="0"/>
            <a:endParaRPr lang="en-GB" sz="1100" dirty="0">
              <a:solidFill>
                <a:schemeClr val="dk1"/>
              </a:solidFill>
              <a:latin typeface="Arial" pitchFamily="34" charset="0"/>
              <a:cs typeface="Arial" pitchFamily="34" charset="0"/>
            </a:endParaRPr>
          </a:p>
          <a:p>
            <a:endParaRPr lang="en-GB" dirty="0"/>
          </a:p>
        </p:txBody>
      </p:sp>
      <p:sp>
        <p:nvSpPr>
          <p:cNvPr id="2" name="Slide Number Placeholder 1">
            <a:extLst>
              <a:ext uri="{FF2B5EF4-FFF2-40B4-BE49-F238E27FC236}">
                <a16:creationId xmlns:a16="http://schemas.microsoft.com/office/drawing/2014/main" id="{3DF6D060-556D-4CB3-AD9A-4108DB013415}"/>
              </a:ext>
            </a:extLst>
          </p:cNvPr>
          <p:cNvSpPr>
            <a:spLocks noGrp="1"/>
          </p:cNvSpPr>
          <p:nvPr>
            <p:ph type="sldNum" sz="quarter" idx="13"/>
          </p:nvPr>
        </p:nvSpPr>
        <p:spPr/>
        <p:txBody>
          <a:bodyPr/>
          <a:lstStyle/>
          <a:p>
            <a:pPr algn="l"/>
            <a:fld id="{37B4438D-29B8-4FC7-9D64-F44FE400D0A9}" type="slidenum">
              <a:rPr lang="en-GB" smtClean="0"/>
              <a:pPr algn="l"/>
              <a:t>9</a:t>
            </a:fld>
            <a:endParaRPr lang="en-GB" dirty="0"/>
          </a:p>
        </p:txBody>
      </p:sp>
    </p:spTree>
    <p:custDataLst>
      <p:tags r:id="rId1"/>
    </p:custDataLst>
    <p:extLst>
      <p:ext uri="{BB962C8B-B14F-4D97-AF65-F5344CB8AC3E}">
        <p14:creationId xmlns:p14="http://schemas.microsoft.com/office/powerpoint/2010/main" val="320912322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NGUAGE" val="English (UK)"/>
  <p:tag name="THEMEOPTION2SELECTED" val="Logo with strapline"/>
  <p:tag name="THEMEOPTION1SELECTED" val="Purple-Green"/>
  <p:tag name="COVERDATE" val="21 February 2019"/>
  <p:tag name="COVERDAY" val="21"/>
  <p:tag name="COVERMONTH" val="February"/>
  <p:tag name="COVERYEAR" val="2019"/>
  <p:tag name="FOOTERCLASSIFICATION" val="Draft"/>
  <p:tag name="FOOTERCOPYRIGHTTEXT" val="Grant Thornton UK LLP."/>
  <p:tag name="FOOTERCOPYRIGHTYEAR" val="2019"/>
  <p:tag name="FOOTERHIDEPAGENUMBERS" val="True"/>
  <p:tag name="FOOTERHIDELOGO" val="False"/>
  <p:tag name="COVERTITLE" val="Informing the audit risk assessment for Worcestershire County Council and Pension Fund"/>
  <p:tag name="MSOBJECTISCOVERSUBTITLE" val="False"/>
  <p:tag name="TEMPLATELOADED" val="Presentation Landscape 16x9_Purple-Green_Logo with strapline"/>
  <p:tag name="PRESENTATION TOC SHOW NUMBERS" val="True"/>
  <p:tag name="PRESENTATION TOC OUTLINE LEVEL TOP" val="2"/>
  <p:tag name="PRESENTATION TOC INCLUDE DIVIDERS" val="True"/>
  <p:tag name="ADMINPROTECTIONOFF" val="False"/>
  <p:tag name="PRESENTATION TOC TITLE" val="Agenda"/>
</p:tagLst>
</file>

<file path=ppt/tags/tag10.xml><?xml version="1.0" encoding="utf-8"?>
<p:tagLst xmlns:a="http://schemas.openxmlformats.org/drawingml/2006/main" xmlns:r="http://schemas.openxmlformats.org/officeDocument/2006/relationships" xmlns:p="http://schemas.openxmlformats.org/presentationml/2006/main">
  <p:tag name="MS_PLACEHOLDERID" val="PlaceholderID43073.5051273148096246"/>
</p:tagLst>
</file>

<file path=ppt/tags/tag100.xml><?xml version="1.0" encoding="utf-8"?>
<p:tagLst xmlns:a="http://schemas.openxmlformats.org/drawingml/2006/main" xmlns:r="http://schemas.openxmlformats.org/officeDocument/2006/relationships" xmlns:p="http://schemas.openxmlformats.org/presentationml/2006/main">
  <p:tag name="STYLEXMLFILE" val="Default Style List"/>
  <p:tag name="MS_PLACEHOLDERID" val="PlaceholderID43073.5051273148090576"/>
</p:tagLst>
</file>

<file path=ppt/tags/tag101.xml><?xml version="1.0" encoding="utf-8"?>
<p:tagLst xmlns:a="http://schemas.openxmlformats.org/drawingml/2006/main" xmlns:r="http://schemas.openxmlformats.org/officeDocument/2006/relationships" xmlns:p="http://schemas.openxmlformats.org/presentationml/2006/main">
  <p:tag name="SLIDEUNIQUEID" val="Slide43517.4706597222070554"/>
  <p:tag name="SLIDELAYOUTNAME" val="Agenda"/>
  <p:tag name="SLIDEAUTOMATIONTYPE" val="Table of Contents"/>
  <p:tag name="AUTOMATIONTAG" val="Agenda"/>
  <p:tag name="SLIDEPROJECTVERSION" val="6.5.12"/>
  <p:tag name="SLIDEISINMEDIASTERLINGPROJECT" val="True"/>
  <p:tag name="SLIDETITLE" val="Table of Contents"/>
  <p:tag name="SLIDETOCOUTLINELEVEL" val="0"/>
</p:tagLst>
</file>

<file path=ppt/tags/tag102.xml><?xml version="1.0" encoding="utf-8"?>
<p:tagLst xmlns:a="http://schemas.openxmlformats.org/drawingml/2006/main" xmlns:r="http://schemas.openxmlformats.org/officeDocument/2006/relationships" xmlns:p="http://schemas.openxmlformats.org/presentationml/2006/main">
  <p:tag name="MS_PLACEHOLDERID" val="PlaceholderID43073.5051273148078848"/>
</p:tagLst>
</file>

<file path=ppt/tags/tag103.xml><?xml version="1.0" encoding="utf-8"?>
<p:tagLst xmlns:a="http://schemas.openxmlformats.org/drawingml/2006/main" xmlns:r="http://schemas.openxmlformats.org/officeDocument/2006/relationships" xmlns:p="http://schemas.openxmlformats.org/presentationml/2006/main">
  <p:tag name="STYLEXMLFILE" val="Default Style List"/>
  <p:tag name="PLACEHOLDERAUTOMATIONTAG" val="TableOfContentsText"/>
  <p:tag name="MS_PLACEHOLDERID" val="PlaceholderID43073.5051273148061470"/>
</p:tagLst>
</file>

<file path=ppt/tags/tag104.xml><?xml version="1.0" encoding="utf-8"?>
<p:tagLst xmlns:a="http://schemas.openxmlformats.org/drawingml/2006/main" xmlns:r="http://schemas.openxmlformats.org/officeDocument/2006/relationships" xmlns:p="http://schemas.openxmlformats.org/presentationml/2006/main">
  <p:tag name="SLIDEUNIQUEID" val="Slide43517.4752893519053342"/>
  <p:tag name="SLIDELAYOUTNAME" val="One column"/>
  <p:tag name="SLIDEAUTOMATIONTYPE" val="Standard"/>
  <p:tag name="AUTOMATIONTAG" val="One column"/>
  <p:tag name="SLIDETOCOUTLINELEVEL" val="2"/>
  <p:tag name="SLIDEPROJECTVERSION" val="6.5.12"/>
  <p:tag name="SLIDEISINMEDIASTERLINGPROJECT" val="True"/>
</p:tagLst>
</file>

<file path=ppt/tags/tag105.xml><?xml version="1.0" encoding="utf-8"?>
<p:tagLst xmlns:a="http://schemas.openxmlformats.org/drawingml/2006/main" xmlns:r="http://schemas.openxmlformats.org/officeDocument/2006/relationships" xmlns:p="http://schemas.openxmlformats.org/presentationml/2006/main">
  <p:tag name="MS_PLACEHOLDERID" val="PlaceholderID43073.5051273148015245"/>
</p:tagLst>
</file>

<file path=ppt/tags/tag106.xml><?xml version="1.0" encoding="utf-8"?>
<p:tagLst xmlns:a="http://schemas.openxmlformats.org/drawingml/2006/main" xmlns:r="http://schemas.openxmlformats.org/officeDocument/2006/relationships" xmlns:p="http://schemas.openxmlformats.org/presentationml/2006/main">
  <p:tag name="STYLEXMLFILE" val="Default Style List"/>
  <p:tag name="MS_PLACEHOLDERID" val="PlaceholderID43073.5051273148090576"/>
</p:tagLst>
</file>

<file path=ppt/tags/tag107.xml><?xml version="1.0" encoding="utf-8"?>
<p:tagLst xmlns:a="http://schemas.openxmlformats.org/drawingml/2006/main" xmlns:r="http://schemas.openxmlformats.org/officeDocument/2006/relationships" xmlns:p="http://schemas.openxmlformats.org/presentationml/2006/main">
  <p:tag name="SLIDEUNIQUEID" val="Slide43517.4752893519053342"/>
  <p:tag name="SLIDELAYOUTNAME" val="One column"/>
  <p:tag name="SLIDEAUTOMATIONTYPE" val="Standard"/>
  <p:tag name="AUTOMATIONTAG" val="One column"/>
  <p:tag name="SLIDETOCOUTLINELEVEL" val="2"/>
  <p:tag name="SLIDEPROJECTVERSION" val="6.5.12"/>
  <p:tag name="SLIDEISINMEDIASTERLINGPROJECT" val="True"/>
</p:tagLst>
</file>

<file path=ppt/tags/tag108.xml><?xml version="1.0" encoding="utf-8"?>
<p:tagLst xmlns:a="http://schemas.openxmlformats.org/drawingml/2006/main" xmlns:r="http://schemas.openxmlformats.org/officeDocument/2006/relationships" xmlns:p="http://schemas.openxmlformats.org/presentationml/2006/main">
  <p:tag name="MS_PLACEHOLDERID" val="PlaceholderID43073.5051273148015245"/>
</p:tagLst>
</file>

<file path=ppt/tags/tag109.xml><?xml version="1.0" encoding="utf-8"?>
<p:tagLst xmlns:a="http://schemas.openxmlformats.org/drawingml/2006/main" xmlns:r="http://schemas.openxmlformats.org/officeDocument/2006/relationships" xmlns:p="http://schemas.openxmlformats.org/presentationml/2006/main">
  <p:tag name="STYLEXMLFILE" val="Default Style List"/>
  <p:tag name="MS_PLACEHOLDERID" val="PlaceholderID43073.5051273148090576"/>
</p:tagLst>
</file>

<file path=ppt/tags/tag11.xml><?xml version="1.0" encoding="utf-8"?>
<p:tagLst xmlns:a="http://schemas.openxmlformats.org/drawingml/2006/main" xmlns:r="http://schemas.openxmlformats.org/officeDocument/2006/relationships" xmlns:p="http://schemas.openxmlformats.org/presentationml/2006/main">
  <p:tag name="MS_PLACEHOLDERID" val="PlaceholderID43073.5051273148037111"/>
</p:tagLst>
</file>

<file path=ppt/tags/tag110.xml><?xml version="1.0" encoding="utf-8"?>
<p:tagLst xmlns:a="http://schemas.openxmlformats.org/drawingml/2006/main" xmlns:r="http://schemas.openxmlformats.org/officeDocument/2006/relationships" xmlns:p="http://schemas.openxmlformats.org/presentationml/2006/main">
  <p:tag name="SLIDEUNIQUEID" val="Slide43517.4804513889028956"/>
  <p:tag name="SLIDELAYOUTNAME" val="Agenda"/>
  <p:tag name="SLIDEAUTOMATIONTYPE" val="Table of Contents"/>
  <p:tag name="AUTOMATIONTAG" val="Agenda"/>
  <p:tag name="SLIDETOCOUTLINELEVEL" val="0"/>
  <p:tag name="SLIDEISINMEDIASTERLINGPROJECT" val="True"/>
  <p:tag name="SLIDEPROJECTVERSION" val="6.5.19"/>
</p:tagLst>
</file>

<file path=ppt/tags/tag111.xml><?xml version="1.0" encoding="utf-8"?>
<p:tagLst xmlns:a="http://schemas.openxmlformats.org/drawingml/2006/main" xmlns:r="http://schemas.openxmlformats.org/officeDocument/2006/relationships" xmlns:p="http://schemas.openxmlformats.org/presentationml/2006/main">
  <p:tag name="MS_PLACEHOLDERID" val="PlaceholderID43073.5051273148078848"/>
</p:tagLst>
</file>

<file path=ppt/tags/tag112.xml><?xml version="1.0" encoding="utf-8"?>
<p:tagLst xmlns:a="http://schemas.openxmlformats.org/drawingml/2006/main" xmlns:r="http://schemas.openxmlformats.org/officeDocument/2006/relationships" xmlns:p="http://schemas.openxmlformats.org/presentationml/2006/main">
  <p:tag name="MS_PLACEHOLDERID" val="PlaceholderID43073.5051273148051076"/>
</p:tagLst>
</file>

<file path=ppt/tags/tag113.xml><?xml version="1.0" encoding="utf-8"?>
<p:tagLst xmlns:a="http://schemas.openxmlformats.org/drawingml/2006/main" xmlns:r="http://schemas.openxmlformats.org/officeDocument/2006/relationships" xmlns:p="http://schemas.openxmlformats.org/presentationml/2006/main">
  <p:tag name="SLIDEUNIQUEID" val="Slide43517.4804513889028956"/>
  <p:tag name="SLIDELAYOUTNAME" val="Agenda"/>
  <p:tag name="SLIDEAUTOMATIONTYPE" val="Table of Contents"/>
  <p:tag name="AUTOMATIONTAG" val="Agenda"/>
  <p:tag name="SLIDETOCOUTLINELEVEL" val="0"/>
  <p:tag name="SLIDEPROJECTVERSION" val="6.5.15"/>
  <p:tag name="SLIDEISINMEDIASTERLINGPROJECT" val="True"/>
</p:tagLst>
</file>

<file path=ppt/tags/tag114.xml><?xml version="1.0" encoding="utf-8"?>
<p:tagLst xmlns:a="http://schemas.openxmlformats.org/drawingml/2006/main" xmlns:r="http://schemas.openxmlformats.org/officeDocument/2006/relationships" xmlns:p="http://schemas.openxmlformats.org/presentationml/2006/main">
  <p:tag name="MS_PLACEHOLDERID" val="PlaceholderID43073.5051273148078848"/>
</p:tagLst>
</file>

<file path=ppt/tags/tag115.xml><?xml version="1.0" encoding="utf-8"?>
<p:tagLst xmlns:a="http://schemas.openxmlformats.org/drawingml/2006/main" xmlns:r="http://schemas.openxmlformats.org/officeDocument/2006/relationships" xmlns:p="http://schemas.openxmlformats.org/presentationml/2006/main">
  <p:tag name="MS_PLACEHOLDERID" val="PlaceholderID43073.5051273148051076"/>
</p:tagLst>
</file>

<file path=ppt/tags/tag116.xml><?xml version="1.0" encoding="utf-8"?>
<p:tagLst xmlns:a="http://schemas.openxmlformats.org/drawingml/2006/main" xmlns:r="http://schemas.openxmlformats.org/officeDocument/2006/relationships" xmlns:p="http://schemas.openxmlformats.org/presentationml/2006/main">
  <p:tag name="SLIDEUNIQUEID" val="Slide44034.648912037070554"/>
  <p:tag name="SLIDELAYOUTNAME" val="Agenda"/>
  <p:tag name="SLIDEAUTOMATIONTYPE" val="Table of Contents"/>
  <p:tag name="AUTOMATIONTAG" val="Agenda"/>
  <p:tag name="SLIDETOCOUTLINELEVEL" val="0"/>
  <p:tag name="SLIDEPROJECTVERSION" val="6.5.15"/>
  <p:tag name="SLIDEISINMEDIASTERLINGPROJECT" val="True"/>
</p:tagLst>
</file>

<file path=ppt/tags/tag117.xml><?xml version="1.0" encoding="utf-8"?>
<p:tagLst xmlns:a="http://schemas.openxmlformats.org/drawingml/2006/main" xmlns:r="http://schemas.openxmlformats.org/officeDocument/2006/relationships" xmlns:p="http://schemas.openxmlformats.org/presentationml/2006/main">
  <p:tag name="MS_PLACEHOLDERID" val="PlaceholderID43073.5051273148078848"/>
</p:tagLst>
</file>

<file path=ppt/tags/tag118.xml><?xml version="1.0" encoding="utf-8"?>
<p:tagLst xmlns:a="http://schemas.openxmlformats.org/drawingml/2006/main" xmlns:r="http://schemas.openxmlformats.org/officeDocument/2006/relationships" xmlns:p="http://schemas.openxmlformats.org/presentationml/2006/main">
  <p:tag name="SLIDEUNIQUEID" val="Slide43517.4762615741057951"/>
  <p:tag name="SLIDELAYOUTNAME" val="One column"/>
  <p:tag name="SLIDEAUTOMATIONTYPE" val="Standard"/>
  <p:tag name="AUTOMATIONTAG" val="One column"/>
  <p:tag name="SLIDETOCOUTLINELEVEL" val="2"/>
  <p:tag name="SLIDEPROJECTVERSION" val="6.5.12"/>
  <p:tag name="SLIDEISINMEDIASTERLINGPROJECT" val="True"/>
</p:tagLst>
</file>

<file path=ppt/tags/tag119.xml><?xml version="1.0" encoding="utf-8"?>
<p:tagLst xmlns:a="http://schemas.openxmlformats.org/drawingml/2006/main" xmlns:r="http://schemas.openxmlformats.org/officeDocument/2006/relationships" xmlns:p="http://schemas.openxmlformats.org/presentationml/2006/main">
  <p:tag name="MS_PLACEHOLDERID" val="PlaceholderID43073.5051273148015245"/>
</p:tagLst>
</file>

<file path=ppt/tags/tag12.xml><?xml version="1.0" encoding="utf-8"?>
<p:tagLst xmlns:a="http://schemas.openxmlformats.org/drawingml/2006/main" xmlns:r="http://schemas.openxmlformats.org/officeDocument/2006/relationships" xmlns:p="http://schemas.openxmlformats.org/presentationml/2006/main">
  <p:tag name="PICTUREXMLFILE" val="Default Picture Settings"/>
  <p:tag name="PLACEHOLDERAUTOMATIONTAG" val="NoAutomation"/>
  <p:tag name="MS_XMLFILE_REGKEY" val=""/>
  <p:tag name="MS_PLACEHOLDERID" val="PlaceholderID43073.5051273148030355"/>
</p:tagLst>
</file>

<file path=ppt/tags/tag120.xml><?xml version="1.0" encoding="utf-8"?>
<p:tagLst xmlns:a="http://schemas.openxmlformats.org/drawingml/2006/main" xmlns:r="http://schemas.openxmlformats.org/officeDocument/2006/relationships" xmlns:p="http://schemas.openxmlformats.org/presentationml/2006/main">
  <p:tag name="STYLEXMLFILE" val="Default Style List"/>
  <p:tag name="MS_PLACEHOLDERID" val="PlaceholderID43073.5051273148090576"/>
</p:tagLst>
</file>

<file path=ppt/tags/tag121.xml><?xml version="1.0" encoding="utf-8"?>
<p:tagLst xmlns:a="http://schemas.openxmlformats.org/drawingml/2006/main" xmlns:r="http://schemas.openxmlformats.org/officeDocument/2006/relationships" xmlns:p="http://schemas.openxmlformats.org/presentationml/2006/main">
  <p:tag name="SLIDEUNIQUEID" val="Slide43517.4804513889028956"/>
  <p:tag name="SLIDELAYOUTNAME" val="Agenda"/>
  <p:tag name="SLIDEAUTOMATIONTYPE" val="Table of Contents"/>
  <p:tag name="AUTOMATIONTAG" val="Agenda"/>
  <p:tag name="SLIDETOCOUTLINELEVEL" val="0"/>
  <p:tag name="SLIDEPROJECTVERSION" val="6.5.15"/>
  <p:tag name="SLIDEISINMEDIASTERLINGPROJECT" val="True"/>
</p:tagLst>
</file>

<file path=ppt/tags/tag122.xml><?xml version="1.0" encoding="utf-8"?>
<p:tagLst xmlns:a="http://schemas.openxmlformats.org/drawingml/2006/main" xmlns:r="http://schemas.openxmlformats.org/officeDocument/2006/relationships" xmlns:p="http://schemas.openxmlformats.org/presentationml/2006/main">
  <p:tag name="MS_PLACEHOLDERID" val="PlaceholderID43073.5051273148078848"/>
</p:tagLst>
</file>

<file path=ppt/tags/tag123.xml><?xml version="1.0" encoding="utf-8"?>
<p:tagLst xmlns:a="http://schemas.openxmlformats.org/drawingml/2006/main" xmlns:r="http://schemas.openxmlformats.org/officeDocument/2006/relationships" xmlns:p="http://schemas.openxmlformats.org/presentationml/2006/main">
  <p:tag name="MS_PLACEHOLDERID" val="PlaceholderID43073.5051273148051076"/>
</p:tagLst>
</file>

<file path=ppt/tags/tag124.xml><?xml version="1.0" encoding="utf-8"?>
<p:tagLst xmlns:a="http://schemas.openxmlformats.org/drawingml/2006/main" xmlns:r="http://schemas.openxmlformats.org/officeDocument/2006/relationships" xmlns:p="http://schemas.openxmlformats.org/presentationml/2006/main">
  <p:tag name="SLIDEUNIQUEID" val="Slide43517.4804513889028956"/>
  <p:tag name="SLIDELAYOUTNAME" val="Agenda"/>
  <p:tag name="SLIDEAUTOMATIONTYPE" val="Table of Contents"/>
  <p:tag name="AUTOMATIONTAG" val="Agenda"/>
  <p:tag name="SLIDETOCOUTLINELEVEL" val="0"/>
  <p:tag name="SLIDEPROJECTVERSION" val="6.5.15"/>
  <p:tag name="SLIDEISINMEDIASTERLINGPROJECT" val="True"/>
</p:tagLst>
</file>

<file path=ppt/tags/tag125.xml><?xml version="1.0" encoding="utf-8"?>
<p:tagLst xmlns:a="http://schemas.openxmlformats.org/drawingml/2006/main" xmlns:r="http://schemas.openxmlformats.org/officeDocument/2006/relationships" xmlns:p="http://schemas.openxmlformats.org/presentationml/2006/main">
  <p:tag name="MS_PLACEHOLDERID" val="PlaceholderID43073.5051273148078848"/>
</p:tagLst>
</file>

<file path=ppt/tags/tag126.xml><?xml version="1.0" encoding="utf-8"?>
<p:tagLst xmlns:a="http://schemas.openxmlformats.org/drawingml/2006/main" xmlns:r="http://schemas.openxmlformats.org/officeDocument/2006/relationships" xmlns:p="http://schemas.openxmlformats.org/presentationml/2006/main">
  <p:tag name="MS_PLACEHOLDERID" val="PlaceholderID43073.5051273148051076"/>
</p:tagLst>
</file>

<file path=ppt/tags/tag127.xml><?xml version="1.0" encoding="utf-8"?>
<p:tagLst xmlns:a="http://schemas.openxmlformats.org/drawingml/2006/main" xmlns:r="http://schemas.openxmlformats.org/officeDocument/2006/relationships" xmlns:p="http://schemas.openxmlformats.org/presentationml/2006/main">
  <p:tag name="SLIDEUNIQUEID" val="Slide43517.4804513889028956"/>
  <p:tag name="SLIDELAYOUTNAME" val="Agenda"/>
  <p:tag name="SLIDEAUTOMATIONTYPE" val="Table of Contents"/>
  <p:tag name="AUTOMATIONTAG" val="Agenda"/>
  <p:tag name="SLIDETOCOUTLINELEVEL" val="0"/>
  <p:tag name="SLIDEISINMEDIASTERLINGPROJECT" val="True"/>
  <p:tag name="SLIDEPROJECTVERSION" val="6.5.19"/>
</p:tagLst>
</file>

<file path=ppt/tags/tag128.xml><?xml version="1.0" encoding="utf-8"?>
<p:tagLst xmlns:a="http://schemas.openxmlformats.org/drawingml/2006/main" xmlns:r="http://schemas.openxmlformats.org/officeDocument/2006/relationships" xmlns:p="http://schemas.openxmlformats.org/presentationml/2006/main">
  <p:tag name="MS_PLACEHOLDERID" val="PlaceholderID43073.5051273148078848"/>
</p:tagLst>
</file>

<file path=ppt/tags/tag129.xml><?xml version="1.0" encoding="utf-8"?>
<p:tagLst xmlns:a="http://schemas.openxmlformats.org/drawingml/2006/main" xmlns:r="http://schemas.openxmlformats.org/officeDocument/2006/relationships" xmlns:p="http://schemas.openxmlformats.org/presentationml/2006/main">
  <p:tag name="MS_PLACEHOLDERID" val="PlaceholderID43073.5051273148051076"/>
</p:tagLst>
</file>

<file path=ppt/tags/tag13.xml><?xml version="1.0" encoding="utf-8"?>
<p:tagLst xmlns:a="http://schemas.openxmlformats.org/drawingml/2006/main" xmlns:r="http://schemas.openxmlformats.org/officeDocument/2006/relationships" xmlns:p="http://schemas.openxmlformats.org/presentationml/2006/main">
  <p:tag name="MS_PLACEHOLDERID" val="PlaceholderID43073.5051273148021857"/>
</p:tagLst>
</file>

<file path=ppt/tags/tag130.xml><?xml version="1.0" encoding="utf-8"?>
<p:tagLst xmlns:a="http://schemas.openxmlformats.org/drawingml/2006/main" xmlns:r="http://schemas.openxmlformats.org/officeDocument/2006/relationships" xmlns:p="http://schemas.openxmlformats.org/presentationml/2006/main">
  <p:tag name="SLIDEUNIQUEID" val="Slide43517.4804513889028956"/>
  <p:tag name="SLIDELAYOUTNAME" val="Agenda"/>
  <p:tag name="SLIDEAUTOMATIONTYPE" val="Table of Contents"/>
  <p:tag name="AUTOMATIONTAG" val="Agenda"/>
  <p:tag name="SLIDETOCOUTLINELEVEL" val="0"/>
  <p:tag name="SLIDEPROJECTVERSION" val="6.5.15"/>
  <p:tag name="SLIDEISINMEDIASTERLINGPROJECT" val="True"/>
</p:tagLst>
</file>

<file path=ppt/tags/tag131.xml><?xml version="1.0" encoding="utf-8"?>
<p:tagLst xmlns:a="http://schemas.openxmlformats.org/drawingml/2006/main" xmlns:r="http://schemas.openxmlformats.org/officeDocument/2006/relationships" xmlns:p="http://schemas.openxmlformats.org/presentationml/2006/main">
  <p:tag name="MS_PLACEHOLDERID" val="PlaceholderID43073.5051273148078848"/>
</p:tagLst>
</file>

<file path=ppt/tags/tag132.xml><?xml version="1.0" encoding="utf-8"?>
<p:tagLst xmlns:a="http://schemas.openxmlformats.org/drawingml/2006/main" xmlns:r="http://schemas.openxmlformats.org/officeDocument/2006/relationships" xmlns:p="http://schemas.openxmlformats.org/presentationml/2006/main">
  <p:tag name="MS_PLACEHOLDERID" val="PlaceholderID43073.5051273148051076"/>
</p:tagLst>
</file>

<file path=ppt/tags/tag133.xml><?xml version="1.0" encoding="utf-8"?>
<p:tagLst xmlns:a="http://schemas.openxmlformats.org/drawingml/2006/main" xmlns:r="http://schemas.openxmlformats.org/officeDocument/2006/relationships" xmlns:p="http://schemas.openxmlformats.org/presentationml/2006/main">
  <p:tag name="SLIDEUNIQUEID" val="Slide43517.4804513889028956"/>
  <p:tag name="SLIDELAYOUTNAME" val="Agenda"/>
  <p:tag name="SLIDEAUTOMATIONTYPE" val="Table of Contents"/>
  <p:tag name="AUTOMATIONTAG" val="Agenda"/>
  <p:tag name="SLIDETOCOUTLINELEVEL" val="0"/>
  <p:tag name="SLIDEPROJECTVERSION" val="6.5.15"/>
  <p:tag name="SLIDEISINMEDIASTERLINGPROJECT" val="True"/>
</p:tagLst>
</file>

<file path=ppt/tags/tag134.xml><?xml version="1.0" encoding="utf-8"?>
<p:tagLst xmlns:a="http://schemas.openxmlformats.org/drawingml/2006/main" xmlns:r="http://schemas.openxmlformats.org/officeDocument/2006/relationships" xmlns:p="http://schemas.openxmlformats.org/presentationml/2006/main">
  <p:tag name="MS_PLACEHOLDERID" val="PlaceholderID43073.5051273148078848"/>
</p:tagLst>
</file>

<file path=ppt/tags/tag135.xml><?xml version="1.0" encoding="utf-8"?>
<p:tagLst xmlns:a="http://schemas.openxmlformats.org/drawingml/2006/main" xmlns:r="http://schemas.openxmlformats.org/officeDocument/2006/relationships" xmlns:p="http://schemas.openxmlformats.org/presentationml/2006/main">
  <p:tag name="MS_PLACEHOLDERID" val="PlaceholderID43073.5051273148051076"/>
</p:tagLst>
</file>

<file path=ppt/tags/tag136.xml><?xml version="1.0" encoding="utf-8"?>
<p:tagLst xmlns:a="http://schemas.openxmlformats.org/drawingml/2006/main" xmlns:r="http://schemas.openxmlformats.org/officeDocument/2006/relationships" xmlns:p="http://schemas.openxmlformats.org/presentationml/2006/main">
  <p:tag name="SLIDEUNIQUEID" val="Slide43517.4804513889028956"/>
  <p:tag name="SLIDELAYOUTNAME" val="Agenda"/>
  <p:tag name="SLIDEAUTOMATIONTYPE" val="Table of Contents"/>
  <p:tag name="AUTOMATIONTAG" val="Agenda"/>
  <p:tag name="SLIDETOCOUTLINELEVEL" val="0"/>
  <p:tag name="SLIDEPROJECTVERSION" val="6.5.15"/>
  <p:tag name="SLIDEISINMEDIASTERLINGPROJECT" val="True"/>
</p:tagLst>
</file>

<file path=ppt/tags/tag137.xml><?xml version="1.0" encoding="utf-8"?>
<p:tagLst xmlns:a="http://schemas.openxmlformats.org/drawingml/2006/main" xmlns:r="http://schemas.openxmlformats.org/officeDocument/2006/relationships" xmlns:p="http://schemas.openxmlformats.org/presentationml/2006/main">
  <p:tag name="MS_PLACEHOLDERID" val="PlaceholderID43073.5051273148078848"/>
</p:tagLst>
</file>

<file path=ppt/tags/tag138.xml><?xml version="1.0" encoding="utf-8"?>
<p:tagLst xmlns:a="http://schemas.openxmlformats.org/drawingml/2006/main" xmlns:r="http://schemas.openxmlformats.org/officeDocument/2006/relationships" xmlns:p="http://schemas.openxmlformats.org/presentationml/2006/main">
  <p:tag name="MS_PLACEHOLDERID" val="PlaceholderID43073.5051273148051076"/>
</p:tagLst>
</file>

<file path=ppt/tags/tag139.xml><?xml version="1.0" encoding="utf-8"?>
<p:tagLst xmlns:a="http://schemas.openxmlformats.org/drawingml/2006/main" xmlns:r="http://schemas.openxmlformats.org/officeDocument/2006/relationships" xmlns:p="http://schemas.openxmlformats.org/presentationml/2006/main">
  <p:tag name="SLIDEUNIQUEID" val="Slide43517.4804513889028956"/>
  <p:tag name="SLIDELAYOUTNAME" val="Agenda"/>
  <p:tag name="SLIDEAUTOMATIONTYPE" val="Table of Contents"/>
  <p:tag name="AUTOMATIONTAG" val="Agenda"/>
  <p:tag name="SLIDETOCOUTLINELEVEL" val="0"/>
  <p:tag name="SLIDEPROJECTVERSION" val="6.5.15"/>
  <p:tag name="SLIDEISINMEDIASTERLINGPROJECT" val="True"/>
</p:tagLst>
</file>

<file path=ppt/tags/tag14.xml><?xml version="1.0" encoding="utf-8"?>
<p:tagLst xmlns:a="http://schemas.openxmlformats.org/drawingml/2006/main" xmlns:r="http://schemas.openxmlformats.org/officeDocument/2006/relationships" xmlns:p="http://schemas.openxmlformats.org/presentationml/2006/main">
  <p:tag name="MS_PLACEHOLDERID" val="PlaceholderID43073.5051273148077399"/>
</p:tagLst>
</file>

<file path=ppt/tags/tag140.xml><?xml version="1.0" encoding="utf-8"?>
<p:tagLst xmlns:a="http://schemas.openxmlformats.org/drawingml/2006/main" xmlns:r="http://schemas.openxmlformats.org/officeDocument/2006/relationships" xmlns:p="http://schemas.openxmlformats.org/presentationml/2006/main">
  <p:tag name="MS_PLACEHOLDERID" val="PlaceholderID43073.5051273148078848"/>
</p:tagLst>
</file>

<file path=ppt/tags/tag141.xml><?xml version="1.0" encoding="utf-8"?>
<p:tagLst xmlns:a="http://schemas.openxmlformats.org/drawingml/2006/main" xmlns:r="http://schemas.openxmlformats.org/officeDocument/2006/relationships" xmlns:p="http://schemas.openxmlformats.org/presentationml/2006/main">
  <p:tag name="MS_PLACEHOLDERID" val="PlaceholderID43073.5051273148051076"/>
</p:tagLst>
</file>

<file path=ppt/tags/tag142.xml><?xml version="1.0" encoding="utf-8"?>
<p:tagLst xmlns:a="http://schemas.openxmlformats.org/drawingml/2006/main" xmlns:r="http://schemas.openxmlformats.org/officeDocument/2006/relationships" xmlns:p="http://schemas.openxmlformats.org/presentationml/2006/main">
  <p:tag name="SLIDEUNIQUEID" val="Slide43517.4804513889028956"/>
  <p:tag name="SLIDELAYOUTNAME" val="Agenda"/>
  <p:tag name="SLIDEAUTOMATIONTYPE" val="Table of Contents"/>
  <p:tag name="AUTOMATIONTAG" val="Agenda"/>
  <p:tag name="SLIDETOCOUTLINELEVEL" val="0"/>
  <p:tag name="SLIDEPROJECTVERSION" val="6.5.15"/>
  <p:tag name="SLIDEISINMEDIASTERLINGPROJECT" val="True"/>
</p:tagLst>
</file>

<file path=ppt/tags/tag143.xml><?xml version="1.0" encoding="utf-8"?>
<p:tagLst xmlns:a="http://schemas.openxmlformats.org/drawingml/2006/main" xmlns:r="http://schemas.openxmlformats.org/officeDocument/2006/relationships" xmlns:p="http://schemas.openxmlformats.org/presentationml/2006/main">
  <p:tag name="MS_PLACEHOLDERID" val="PlaceholderID43073.5051273148078848"/>
</p:tagLst>
</file>

<file path=ppt/tags/tag144.xml><?xml version="1.0" encoding="utf-8"?>
<p:tagLst xmlns:a="http://schemas.openxmlformats.org/drawingml/2006/main" xmlns:r="http://schemas.openxmlformats.org/officeDocument/2006/relationships" xmlns:p="http://schemas.openxmlformats.org/presentationml/2006/main">
  <p:tag name="MS_PLACEHOLDERID" val="PlaceholderID43073.5051273148051076"/>
</p:tagLst>
</file>

<file path=ppt/tags/tag145.xml><?xml version="1.0" encoding="utf-8"?>
<p:tagLst xmlns:a="http://schemas.openxmlformats.org/drawingml/2006/main" xmlns:r="http://schemas.openxmlformats.org/officeDocument/2006/relationships" xmlns:p="http://schemas.openxmlformats.org/presentationml/2006/main">
  <p:tag name="SLIDEUNIQUEID" val="Slide43517.5625347222077474"/>
  <p:tag name="SLIDELAYOUTNAME" val="Agenda"/>
  <p:tag name="SLIDEAUTOMATIONTYPE" val="Table of Contents"/>
  <p:tag name="AUTOMATIONTAG" val="Agenda"/>
  <p:tag name="SLIDETOCOUTLINELEVEL" val="0"/>
  <p:tag name="SLIDEPROJECTVERSION" val="6.5.15"/>
  <p:tag name="SLIDEISINMEDIASTERLINGPROJECT" val="True"/>
</p:tagLst>
</file>

<file path=ppt/tags/tag146.xml><?xml version="1.0" encoding="utf-8"?>
<p:tagLst xmlns:a="http://schemas.openxmlformats.org/drawingml/2006/main" xmlns:r="http://schemas.openxmlformats.org/officeDocument/2006/relationships" xmlns:p="http://schemas.openxmlformats.org/presentationml/2006/main">
  <p:tag name="MS_PLACEHOLDERID" val="PlaceholderID43073.5051273148078848"/>
</p:tagLst>
</file>

<file path=ppt/tags/tag147.xml><?xml version="1.0" encoding="utf-8"?>
<p:tagLst xmlns:a="http://schemas.openxmlformats.org/drawingml/2006/main" xmlns:r="http://schemas.openxmlformats.org/officeDocument/2006/relationships" xmlns:p="http://schemas.openxmlformats.org/presentationml/2006/main">
  <p:tag name="STYLEXMLFILE" val="Default Style List"/>
  <p:tag name="PLACEHOLDERAUTOMATIONTAG" val="TableOfContentsText"/>
  <p:tag name="MS_PLACEHOLDERID" val="PlaceholderID43073.5051273148061470"/>
</p:tagLst>
</file>

<file path=ppt/tags/tag148.xml><?xml version="1.0" encoding="utf-8"?>
<p:tagLst xmlns:a="http://schemas.openxmlformats.org/drawingml/2006/main" xmlns:r="http://schemas.openxmlformats.org/officeDocument/2006/relationships" xmlns:p="http://schemas.openxmlformats.org/presentationml/2006/main">
  <p:tag name="SLIDEUNIQUEID" val="Slide43517.4804513889028956"/>
  <p:tag name="SLIDELAYOUTNAME" val="Agenda"/>
  <p:tag name="SLIDEAUTOMATIONTYPE" val="Table of Contents"/>
  <p:tag name="AUTOMATIONTAG" val="Agenda"/>
  <p:tag name="SLIDETOCOUTLINELEVEL" val="0"/>
  <p:tag name="SLIDEISINMEDIASTERLINGPROJECT" val="True"/>
  <p:tag name="SLIDEPROJECTVERSION" val="6.5.19"/>
</p:tagLst>
</file>

<file path=ppt/tags/tag149.xml><?xml version="1.0" encoding="utf-8"?>
<p:tagLst xmlns:a="http://schemas.openxmlformats.org/drawingml/2006/main" xmlns:r="http://schemas.openxmlformats.org/officeDocument/2006/relationships" xmlns:p="http://schemas.openxmlformats.org/presentationml/2006/main">
  <p:tag name="MS_PLACEHOLDERID" val="PlaceholderID43073.5051273148078848"/>
</p:tagLst>
</file>

<file path=ppt/tags/tag15.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073.5051273148089382"/>
</p:tagLst>
</file>

<file path=ppt/tags/tag150.xml><?xml version="1.0" encoding="utf-8"?>
<p:tagLst xmlns:a="http://schemas.openxmlformats.org/drawingml/2006/main" xmlns:r="http://schemas.openxmlformats.org/officeDocument/2006/relationships" xmlns:p="http://schemas.openxmlformats.org/presentationml/2006/main">
  <p:tag name="MS_PLACEHOLDERID" val="PlaceholderID43073.5051273148051076"/>
</p:tagLst>
</file>

<file path=ppt/tags/tag151.xml><?xml version="1.0" encoding="utf-8"?>
<p:tagLst xmlns:a="http://schemas.openxmlformats.org/drawingml/2006/main" xmlns:r="http://schemas.openxmlformats.org/officeDocument/2006/relationships" xmlns:p="http://schemas.openxmlformats.org/presentationml/2006/main">
  <p:tag name="SLIDEUNIQUEID" val="Slide43517.4804513889028956"/>
  <p:tag name="SLIDELAYOUTNAME" val="Agenda"/>
  <p:tag name="SLIDEAUTOMATIONTYPE" val="Table of Contents"/>
  <p:tag name="AUTOMATIONTAG" val="Agenda"/>
  <p:tag name="SLIDETOCOUTLINELEVEL" val="0"/>
  <p:tag name="SLIDEPROJECTVERSION" val="6.5.15"/>
  <p:tag name="SLIDEISINMEDIASTERLINGPROJECT" val="True"/>
</p:tagLst>
</file>

<file path=ppt/tags/tag152.xml><?xml version="1.0" encoding="utf-8"?>
<p:tagLst xmlns:a="http://schemas.openxmlformats.org/drawingml/2006/main" xmlns:r="http://schemas.openxmlformats.org/officeDocument/2006/relationships" xmlns:p="http://schemas.openxmlformats.org/presentationml/2006/main">
  <p:tag name="MS_PLACEHOLDERID" val="PlaceholderID43073.5051273148078848"/>
</p:tagLst>
</file>

<file path=ppt/tags/tag153.xml><?xml version="1.0" encoding="utf-8"?>
<p:tagLst xmlns:a="http://schemas.openxmlformats.org/drawingml/2006/main" xmlns:r="http://schemas.openxmlformats.org/officeDocument/2006/relationships" xmlns:p="http://schemas.openxmlformats.org/presentationml/2006/main">
  <p:tag name="MS_PLACEHOLDERID" val="PlaceholderID43073.5051273148051076"/>
</p:tagLst>
</file>

<file path=ppt/tags/tag154.xml><?xml version="1.0" encoding="utf-8"?>
<p:tagLst xmlns:a="http://schemas.openxmlformats.org/drawingml/2006/main" xmlns:r="http://schemas.openxmlformats.org/officeDocument/2006/relationships" xmlns:p="http://schemas.openxmlformats.org/presentationml/2006/main">
  <p:tag name="SLIDEUNIQUEID" val="Slide43517.5627546296001401"/>
  <p:tag name="SLIDELAYOUTNAME" val="One column"/>
  <p:tag name="SLIDEAUTOMATIONTYPE" val="Standard"/>
  <p:tag name="AUTOMATIONTAG" val="One column"/>
  <p:tag name="SLIDETOCOUTLINELEVEL" val="2"/>
  <p:tag name="SLIDEPROJECTVERSION" val="6.5.12"/>
  <p:tag name="SLIDEISINMEDIASTERLINGPROJECT" val="True"/>
</p:tagLst>
</file>

<file path=ppt/tags/tag155.xml><?xml version="1.0" encoding="utf-8"?>
<p:tagLst xmlns:a="http://schemas.openxmlformats.org/drawingml/2006/main" xmlns:r="http://schemas.openxmlformats.org/officeDocument/2006/relationships" xmlns:p="http://schemas.openxmlformats.org/presentationml/2006/main">
  <p:tag name="MS_PLACEHOLDERID" val="PlaceholderID43073.5051273148015245"/>
</p:tagLst>
</file>

<file path=ppt/tags/tag156.xml><?xml version="1.0" encoding="utf-8"?>
<p:tagLst xmlns:a="http://schemas.openxmlformats.org/drawingml/2006/main" xmlns:r="http://schemas.openxmlformats.org/officeDocument/2006/relationships" xmlns:p="http://schemas.openxmlformats.org/presentationml/2006/main">
  <p:tag name="STYLEXMLFILE" val="Default Style List"/>
  <p:tag name="MS_PLACEHOLDERID" val="PlaceholderID43073.5051273148090576"/>
</p:tagLst>
</file>

<file path=ppt/tags/tag157.xml><?xml version="1.0" encoding="utf-8"?>
<p:tagLst xmlns:a="http://schemas.openxmlformats.org/drawingml/2006/main" xmlns:r="http://schemas.openxmlformats.org/officeDocument/2006/relationships" xmlns:p="http://schemas.openxmlformats.org/presentationml/2006/main">
  <p:tag name="SLIDEUNIQUEID" val="Slide43517.4804513889028956"/>
  <p:tag name="SLIDELAYOUTNAME" val="Agenda"/>
  <p:tag name="SLIDEAUTOMATIONTYPE" val="Table of Contents"/>
  <p:tag name="AUTOMATIONTAG" val="Agenda"/>
  <p:tag name="SLIDETOCOUTLINELEVEL" val="0"/>
  <p:tag name="SLIDEISINMEDIASTERLINGPROJECT" val="True"/>
  <p:tag name="SLIDEPROJECTVERSION" val="6.5.15"/>
</p:tagLst>
</file>

<file path=ppt/tags/tag158.xml><?xml version="1.0" encoding="utf-8"?>
<p:tagLst xmlns:a="http://schemas.openxmlformats.org/drawingml/2006/main" xmlns:r="http://schemas.openxmlformats.org/officeDocument/2006/relationships" xmlns:p="http://schemas.openxmlformats.org/presentationml/2006/main">
  <p:tag name="MS_PLACEHOLDERID" val="PlaceholderID43073.5051273148078848"/>
</p:tagLst>
</file>

<file path=ppt/tags/tag159.xml><?xml version="1.0" encoding="utf-8"?>
<p:tagLst xmlns:a="http://schemas.openxmlformats.org/drawingml/2006/main" xmlns:r="http://schemas.openxmlformats.org/officeDocument/2006/relationships" xmlns:p="http://schemas.openxmlformats.org/presentationml/2006/main">
  <p:tag name="MS_PLACEHOLDERID" val="PlaceholderID43073.5051273148051076"/>
</p:tagLst>
</file>

<file path=ppt/tags/tag16.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073.5051273148011361"/>
</p:tagLst>
</file>

<file path=ppt/tags/tag160.xml><?xml version="1.0" encoding="utf-8"?>
<p:tagLst xmlns:a="http://schemas.openxmlformats.org/drawingml/2006/main" xmlns:r="http://schemas.openxmlformats.org/officeDocument/2006/relationships" xmlns:p="http://schemas.openxmlformats.org/presentationml/2006/main">
  <p:tag name="SLIDEUNIQUEID" val="Slide43517.4804513889028956"/>
  <p:tag name="SLIDELAYOUTNAME" val="Agenda"/>
  <p:tag name="SLIDEAUTOMATIONTYPE" val="Table of Contents"/>
  <p:tag name="AUTOMATIONTAG" val="Agenda"/>
  <p:tag name="SLIDETOCOUTLINELEVEL" val="0"/>
  <p:tag name="SLIDEISINMEDIASTERLINGPROJECT" val="True"/>
  <p:tag name="SLIDEPROJECTVERSION" val="6.5.15"/>
</p:tagLst>
</file>

<file path=ppt/tags/tag161.xml><?xml version="1.0" encoding="utf-8"?>
<p:tagLst xmlns:a="http://schemas.openxmlformats.org/drawingml/2006/main" xmlns:r="http://schemas.openxmlformats.org/officeDocument/2006/relationships" xmlns:p="http://schemas.openxmlformats.org/presentationml/2006/main">
  <p:tag name="MS_PLACEHOLDERID" val="PlaceholderID43073.5051273148078848"/>
</p:tagLst>
</file>

<file path=ppt/tags/tag162.xml><?xml version="1.0" encoding="utf-8"?>
<p:tagLst xmlns:a="http://schemas.openxmlformats.org/drawingml/2006/main" xmlns:r="http://schemas.openxmlformats.org/officeDocument/2006/relationships" xmlns:p="http://schemas.openxmlformats.org/presentationml/2006/main">
  <p:tag name="MS_PLACEHOLDERID" val="PlaceholderID43073.5051273148051076"/>
</p:tagLst>
</file>

<file path=ppt/tags/tag163.xml><?xml version="1.0" encoding="utf-8"?>
<p:tagLst xmlns:a="http://schemas.openxmlformats.org/drawingml/2006/main" xmlns:r="http://schemas.openxmlformats.org/officeDocument/2006/relationships" xmlns:p="http://schemas.openxmlformats.org/presentationml/2006/main">
  <p:tag name="SLIDEUNIQUEID" val="Slide43517.5627546296001401"/>
  <p:tag name="SLIDELAYOUTNAME" val="One column"/>
  <p:tag name="SLIDEAUTOMATIONTYPE" val="Standard"/>
  <p:tag name="AUTOMATIONTAG" val="One column"/>
  <p:tag name="SLIDETOCOUTLINELEVEL" val="2"/>
  <p:tag name="SLIDEPROJECTVERSION" val="6.5.18"/>
  <p:tag name="SLIDEISINMEDIASTERLINGPROJECT" val="True"/>
</p:tagLst>
</file>

<file path=ppt/tags/tag164.xml><?xml version="1.0" encoding="utf-8"?>
<p:tagLst xmlns:a="http://schemas.openxmlformats.org/drawingml/2006/main" xmlns:r="http://schemas.openxmlformats.org/officeDocument/2006/relationships" xmlns:p="http://schemas.openxmlformats.org/presentationml/2006/main">
  <p:tag name="MS_PLACEHOLDERID" val="PlaceholderID43073.5051273148015245"/>
</p:tagLst>
</file>

<file path=ppt/tags/tag165.xml><?xml version="1.0" encoding="utf-8"?>
<p:tagLst xmlns:a="http://schemas.openxmlformats.org/drawingml/2006/main" xmlns:r="http://schemas.openxmlformats.org/officeDocument/2006/relationships" xmlns:p="http://schemas.openxmlformats.org/presentationml/2006/main">
  <p:tag name="STYLEXMLFILE" val="Default Style List"/>
  <p:tag name="MS_PLACEHOLDERID" val="PlaceholderID43073.5051273148090576"/>
</p:tagLst>
</file>

<file path=ppt/tags/tag166.xml><?xml version="1.0" encoding="utf-8"?>
<p:tagLst xmlns:a="http://schemas.openxmlformats.org/drawingml/2006/main" xmlns:r="http://schemas.openxmlformats.org/officeDocument/2006/relationships" xmlns:p="http://schemas.openxmlformats.org/presentationml/2006/main">
  <p:tag name="SLIDEUNIQUEID" val="Slide43517.4804513889028956"/>
  <p:tag name="SLIDELAYOUTNAME" val="Agenda"/>
  <p:tag name="SLIDEAUTOMATIONTYPE" val="Table of Contents"/>
  <p:tag name="AUTOMATIONTAG" val="Agenda"/>
  <p:tag name="SLIDETOCOUTLINELEVEL" val="0"/>
  <p:tag name="SLIDEPROJECTVERSION" val="6.5.18"/>
  <p:tag name="SLIDEISINMEDIASTERLINGPROJECT" val="True"/>
</p:tagLst>
</file>

<file path=ppt/tags/tag167.xml><?xml version="1.0" encoding="utf-8"?>
<p:tagLst xmlns:a="http://schemas.openxmlformats.org/drawingml/2006/main" xmlns:r="http://schemas.openxmlformats.org/officeDocument/2006/relationships" xmlns:p="http://schemas.openxmlformats.org/presentationml/2006/main">
  <p:tag name="MS_PLACEHOLDERID" val="PlaceholderID43073.5051273148078848"/>
</p:tagLst>
</file>

<file path=ppt/tags/tag168.xml><?xml version="1.0" encoding="utf-8"?>
<p:tagLst xmlns:a="http://schemas.openxmlformats.org/drawingml/2006/main" xmlns:r="http://schemas.openxmlformats.org/officeDocument/2006/relationships" xmlns:p="http://schemas.openxmlformats.org/presentationml/2006/main">
  <p:tag name="SLIDEUNIQUEID" val="Slide43517.5627546296001401"/>
  <p:tag name="SLIDELAYOUTNAME" val="One column"/>
  <p:tag name="SLIDEAUTOMATIONTYPE" val="Standard"/>
  <p:tag name="AUTOMATIONTAG" val="One column"/>
  <p:tag name="SLIDETOCOUTLINELEVEL" val="2"/>
  <p:tag name="SLIDEPROJECTVERSION" val="6.5.12"/>
  <p:tag name="SLIDEISINMEDIASTERLINGPROJECT" val="True"/>
</p:tagLst>
</file>

<file path=ppt/tags/tag169.xml><?xml version="1.0" encoding="utf-8"?>
<p:tagLst xmlns:a="http://schemas.openxmlformats.org/drawingml/2006/main" xmlns:r="http://schemas.openxmlformats.org/officeDocument/2006/relationships" xmlns:p="http://schemas.openxmlformats.org/presentationml/2006/main">
  <p:tag name="MS_PLACEHOLDERID" val="PlaceholderID43073.5051273148015245"/>
</p:tagLst>
</file>

<file path=ppt/tags/tag17.xml><?xml version="1.0" encoding="utf-8"?>
<p:tagLst xmlns:a="http://schemas.openxmlformats.org/drawingml/2006/main" xmlns:r="http://schemas.openxmlformats.org/officeDocument/2006/relationships" xmlns:p="http://schemas.openxmlformats.org/presentationml/2006/main">
  <p:tag name="MS_PLACEHOLDERID" val="PlaceholderID43073.5051273148090387"/>
</p:tagLst>
</file>

<file path=ppt/tags/tag170.xml><?xml version="1.0" encoding="utf-8"?>
<p:tagLst xmlns:a="http://schemas.openxmlformats.org/drawingml/2006/main" xmlns:r="http://schemas.openxmlformats.org/officeDocument/2006/relationships" xmlns:p="http://schemas.openxmlformats.org/presentationml/2006/main">
  <p:tag name="STYLEXMLFILE" val="Default Style List"/>
  <p:tag name="MS_PLACEHOLDERID" val="PlaceholderID43073.5051273148090576"/>
</p:tagLst>
</file>

<file path=ppt/tags/tag171.xml><?xml version="1.0" encoding="utf-8"?>
<p:tagLst xmlns:a="http://schemas.openxmlformats.org/drawingml/2006/main" xmlns:r="http://schemas.openxmlformats.org/officeDocument/2006/relationships" xmlns:p="http://schemas.openxmlformats.org/presentationml/2006/main">
  <p:tag name="SLIDEUNIQUEID" val="Slide43517.4804513889028956"/>
  <p:tag name="SLIDELAYOUTNAME" val="Agenda"/>
  <p:tag name="SLIDEAUTOMATIONTYPE" val="Table of Contents"/>
  <p:tag name="AUTOMATIONTAG" val="Agenda"/>
  <p:tag name="SLIDETOCOUTLINELEVEL" val="0"/>
  <p:tag name="SLIDEPROJECTVERSION" val="6.5.18"/>
  <p:tag name="SLIDEISINMEDIASTERLINGPROJECT" val="True"/>
</p:tagLst>
</file>

<file path=ppt/tags/tag172.xml><?xml version="1.0" encoding="utf-8"?>
<p:tagLst xmlns:a="http://schemas.openxmlformats.org/drawingml/2006/main" xmlns:r="http://schemas.openxmlformats.org/officeDocument/2006/relationships" xmlns:p="http://schemas.openxmlformats.org/presentationml/2006/main">
  <p:tag name="MS_PLACEHOLDERID" val="PlaceholderID43073.5051273148078848"/>
</p:tagLst>
</file>

<file path=ppt/tags/tag173.xml><?xml version="1.0" encoding="utf-8"?>
<p:tagLst xmlns:a="http://schemas.openxmlformats.org/drawingml/2006/main" xmlns:r="http://schemas.openxmlformats.org/officeDocument/2006/relationships" xmlns:p="http://schemas.openxmlformats.org/presentationml/2006/main">
  <p:tag name="SLIDEUNIQUEID" val="Slide43517.4804513889028956"/>
  <p:tag name="SLIDELAYOUTNAME" val="Agenda"/>
  <p:tag name="SLIDEAUTOMATIONTYPE" val="Table of Contents"/>
  <p:tag name="AUTOMATIONTAG" val="Agenda"/>
  <p:tag name="SLIDETOCOUTLINELEVEL" val="0"/>
  <p:tag name="SLIDEPROJECTVERSION" val="6.5.18"/>
  <p:tag name="SLIDEISINMEDIASTERLINGPROJECT" val="True"/>
</p:tagLst>
</file>

<file path=ppt/tags/tag174.xml><?xml version="1.0" encoding="utf-8"?>
<p:tagLst xmlns:a="http://schemas.openxmlformats.org/drawingml/2006/main" xmlns:r="http://schemas.openxmlformats.org/officeDocument/2006/relationships" xmlns:p="http://schemas.openxmlformats.org/presentationml/2006/main">
  <p:tag name="MS_PLACEHOLDERID" val="PlaceholderID43073.5051273148078848"/>
</p:tagLst>
</file>

<file path=ppt/tags/tag175.xml><?xml version="1.0" encoding="utf-8"?>
<p:tagLst xmlns:a="http://schemas.openxmlformats.org/drawingml/2006/main" xmlns:r="http://schemas.openxmlformats.org/officeDocument/2006/relationships" xmlns:p="http://schemas.openxmlformats.org/presentationml/2006/main">
  <p:tag name="SLIDEUNIQUEID" val="Slide43517.4804513889028956"/>
  <p:tag name="SLIDELAYOUTNAME" val="Agenda"/>
  <p:tag name="SLIDEAUTOMATIONTYPE" val="Table of Contents"/>
  <p:tag name="AUTOMATIONTAG" val="Agenda"/>
  <p:tag name="SLIDETOCOUTLINELEVEL" val="0"/>
  <p:tag name="SLIDEPROJECTVERSION" val="6.5.15"/>
  <p:tag name="SLIDEISINMEDIASTERLINGPROJECT" val="True"/>
</p:tagLst>
</file>

<file path=ppt/tags/tag176.xml><?xml version="1.0" encoding="utf-8"?>
<p:tagLst xmlns:a="http://schemas.openxmlformats.org/drawingml/2006/main" xmlns:r="http://schemas.openxmlformats.org/officeDocument/2006/relationships" xmlns:p="http://schemas.openxmlformats.org/presentationml/2006/main">
  <p:tag name="MS_PLACEHOLDERID" val="PlaceholderID43073.5051273148078848"/>
</p:tagLst>
</file>

<file path=ppt/tags/tag177.xml><?xml version="1.0" encoding="utf-8"?>
<p:tagLst xmlns:a="http://schemas.openxmlformats.org/drawingml/2006/main" xmlns:r="http://schemas.openxmlformats.org/officeDocument/2006/relationships" xmlns:p="http://schemas.openxmlformats.org/presentationml/2006/main">
  <p:tag name="MS_PLACEHOLDERID" val="PlaceholderID43073.5051273148051076"/>
</p:tagLst>
</file>

<file path=ppt/tags/tag178.xml><?xml version="1.0" encoding="utf-8"?>
<p:tagLst xmlns:a="http://schemas.openxmlformats.org/drawingml/2006/main" xmlns:r="http://schemas.openxmlformats.org/officeDocument/2006/relationships" xmlns:p="http://schemas.openxmlformats.org/presentationml/2006/main">
  <p:tag name="SLIDEUNIQUEID" val="Slide43517.6611111111076711"/>
</p:tagLst>
</file>

<file path=ppt/tags/tag179.xml><?xml version="1.0" encoding="utf-8"?>
<p:tagLst xmlns:a="http://schemas.openxmlformats.org/drawingml/2006/main" xmlns:r="http://schemas.openxmlformats.org/officeDocument/2006/relationships" xmlns:p="http://schemas.openxmlformats.org/presentationml/2006/main">
  <p:tag name="MS_OBJECTUNIQUEID" val="Table 343518.4174768519070554"/>
</p:tagLst>
</file>

<file path=ppt/tags/tag18.xml><?xml version="1.0" encoding="utf-8"?>
<p:tagLst xmlns:a="http://schemas.openxmlformats.org/drawingml/2006/main" xmlns:r="http://schemas.openxmlformats.org/officeDocument/2006/relationships" xmlns:p="http://schemas.openxmlformats.org/presentationml/2006/main">
  <p:tag name="MS_PLACEHOLDERID" val="PlaceholderID43073.5051273148062166"/>
</p:tagLst>
</file>

<file path=ppt/tags/tag180.xml><?xml version="1.0" encoding="utf-8"?>
<p:tagLst xmlns:a="http://schemas.openxmlformats.org/drawingml/2006/main" xmlns:r="http://schemas.openxmlformats.org/officeDocument/2006/relationships" xmlns:p="http://schemas.openxmlformats.org/presentationml/2006/main">
  <p:tag name="MS_ISTEXTBOXPLACEHOLDER" val="True"/>
</p:tagLst>
</file>

<file path=ppt/tags/tag181.xml><?xml version="1.0" encoding="utf-8"?>
<p:tagLst xmlns:a="http://schemas.openxmlformats.org/drawingml/2006/main" xmlns:r="http://schemas.openxmlformats.org/officeDocument/2006/relationships" xmlns:p="http://schemas.openxmlformats.org/presentationml/2006/main">
  <p:tag name="SLIDEUNIQUEID" val="Slide43517.6611111111076711"/>
</p:tagLst>
</file>

<file path=ppt/tags/tag182.xml><?xml version="1.0" encoding="utf-8"?>
<p:tagLst xmlns:a="http://schemas.openxmlformats.org/drawingml/2006/main" xmlns:r="http://schemas.openxmlformats.org/officeDocument/2006/relationships" xmlns:p="http://schemas.openxmlformats.org/presentationml/2006/main">
  <p:tag name="MS_OBJECTUNIQUEID" val="Table 343518.4174768519070554"/>
</p:tagLst>
</file>

<file path=ppt/tags/tag183.xml><?xml version="1.0" encoding="utf-8"?>
<p:tagLst xmlns:a="http://schemas.openxmlformats.org/drawingml/2006/main" xmlns:r="http://schemas.openxmlformats.org/officeDocument/2006/relationships" xmlns:p="http://schemas.openxmlformats.org/presentationml/2006/main">
  <p:tag name="MS_ISTEXTBOXPLACEHOLDER" val="True"/>
</p:tagLst>
</file>

<file path=ppt/tags/tag184.xml><?xml version="1.0" encoding="utf-8"?>
<p:tagLst xmlns:a="http://schemas.openxmlformats.org/drawingml/2006/main" xmlns:r="http://schemas.openxmlformats.org/officeDocument/2006/relationships" xmlns:p="http://schemas.openxmlformats.org/presentationml/2006/main">
  <p:tag name="SLIDEUNIQUEID" val="Slide43517.6438310185086261"/>
  <p:tag name="SLIDELAYOUTNAME" val="Disclaimer"/>
  <p:tag name="SLIDEAUTOMATIONTYPE" val="Disclaimer"/>
  <p:tag name="AUTOMATIONTAG" val="Disclaimer"/>
  <p:tag name="SLIDETOCOUTLINELEVEL" val="0"/>
  <p:tag name="SLIDEPROJECTVERSION" val="6.5.12"/>
  <p:tag name="SLIDEISINMEDIASTERLINGPROJECT" val="True"/>
</p:tagLst>
</file>

<file path=ppt/tags/tag19.xml><?xml version="1.0" encoding="utf-8"?>
<p:tagLst xmlns:a="http://schemas.openxmlformats.org/drawingml/2006/main" xmlns:r="http://schemas.openxmlformats.org/officeDocument/2006/relationships" xmlns:p="http://schemas.openxmlformats.org/presentationml/2006/main">
  <p:tag name="MS_PLACEHOLDERID" val="PlaceholderID43073.5051273148089010"/>
</p:tagLst>
</file>

<file path=ppt/tags/tag2.xml><?xml version="1.0" encoding="utf-8"?>
<p:tagLst xmlns:a="http://schemas.openxmlformats.org/drawingml/2006/main" xmlns:r="http://schemas.openxmlformats.org/officeDocument/2006/relationships" xmlns:p="http://schemas.openxmlformats.org/presentationml/2006/main">
  <p:tag name="PLACEHOLDERAUTOMATIONTAG" val="FooterShape"/>
  <p:tag name="MS_XMLFILE_REGKEY" val=""/>
</p:tagLst>
</file>

<file path=ppt/tags/tag20.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073.5051273148075685"/>
</p:tagLst>
</file>

<file path=ppt/tags/tag21.xml><?xml version="1.0" encoding="utf-8"?>
<p:tagLst xmlns:a="http://schemas.openxmlformats.org/drawingml/2006/main" xmlns:r="http://schemas.openxmlformats.org/officeDocument/2006/relationships" xmlns:p="http://schemas.openxmlformats.org/presentationml/2006/main">
  <p:tag name="MS_PLACEHOLDERID" val="PlaceholderID43073.5051273148032791"/>
</p:tagLst>
</file>

<file path=ppt/tags/tag22.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073.5051273148053827"/>
</p:tagLst>
</file>

<file path=ppt/tags/tag23.xml><?xml version="1.0" encoding="utf-8"?>
<p:tagLst xmlns:a="http://schemas.openxmlformats.org/drawingml/2006/main" xmlns:r="http://schemas.openxmlformats.org/officeDocument/2006/relationships" xmlns:p="http://schemas.openxmlformats.org/presentationml/2006/main">
  <p:tag name="MS_PLACEHOLDERID" val="PlaceholderID43073.5051273148082413"/>
</p:tagLst>
</file>

<file path=ppt/tags/tag24.xml><?xml version="1.0" encoding="utf-8"?>
<p:tagLst xmlns:a="http://schemas.openxmlformats.org/drawingml/2006/main" xmlns:r="http://schemas.openxmlformats.org/officeDocument/2006/relationships" xmlns:p="http://schemas.openxmlformats.org/presentationml/2006/main">
  <p:tag name="MS_PLACEHOLDERID" val="PlaceholderID43073.5051273148015326"/>
</p:tagLst>
</file>

<file path=ppt/tags/tag25.xml><?xml version="1.0" encoding="utf-8"?>
<p:tagLst xmlns:a="http://schemas.openxmlformats.org/drawingml/2006/main" xmlns:r="http://schemas.openxmlformats.org/officeDocument/2006/relationships" xmlns:p="http://schemas.openxmlformats.org/presentationml/2006/main">
  <p:tag name="MS_PLACEHOLDERID" val="PlaceholderID43073.5051273148079324"/>
</p:tagLst>
</file>

<file path=ppt/tags/tag26.xml><?xml version="1.0" encoding="utf-8"?>
<p:tagLst xmlns:a="http://schemas.openxmlformats.org/drawingml/2006/main" xmlns:r="http://schemas.openxmlformats.org/officeDocument/2006/relationships" xmlns:p="http://schemas.openxmlformats.org/presentationml/2006/main">
  <p:tag name="MS_PLACEHOLDERID" val="PlaceholderID43073.5051273148042864"/>
</p:tagLst>
</file>

<file path=ppt/tags/tag27.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073.5051273148054386"/>
</p:tagLst>
</file>

<file path=ppt/tags/tag28.xml><?xml version="1.0" encoding="utf-8"?>
<p:tagLst xmlns:a="http://schemas.openxmlformats.org/drawingml/2006/main" xmlns:r="http://schemas.openxmlformats.org/officeDocument/2006/relationships" xmlns:p="http://schemas.openxmlformats.org/presentationml/2006/main">
  <p:tag name="MS_PLACEHOLDERID" val="PlaceholderID43073.5051273148007144"/>
</p:tagLst>
</file>

<file path=ppt/tags/tag29.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073.5051273148005652"/>
</p:tagLst>
</file>

<file path=ppt/tags/tag3.xml><?xml version="1.0" encoding="utf-8"?>
<p:tagLst xmlns:a="http://schemas.openxmlformats.org/drawingml/2006/main" xmlns:r="http://schemas.openxmlformats.org/officeDocument/2006/relationships" xmlns:p="http://schemas.openxmlformats.org/presentationml/2006/main">
  <p:tag name="MS_PLACEHOLDERID" val="PlaceholderID43073.5051273148033994"/>
</p:tagLst>
</file>

<file path=ppt/tags/tag30.xml><?xml version="1.0" encoding="utf-8"?>
<p:tagLst xmlns:a="http://schemas.openxmlformats.org/drawingml/2006/main" xmlns:r="http://schemas.openxmlformats.org/officeDocument/2006/relationships" xmlns:p="http://schemas.openxmlformats.org/presentationml/2006/main">
  <p:tag name="MS_PLACEHOLDERID" val="PlaceholderID43073.5051273148083534"/>
</p:tagLst>
</file>

<file path=ppt/tags/tag31.xml><?xml version="1.0" encoding="utf-8"?>
<p:tagLst xmlns:a="http://schemas.openxmlformats.org/drawingml/2006/main" xmlns:r="http://schemas.openxmlformats.org/officeDocument/2006/relationships" xmlns:p="http://schemas.openxmlformats.org/presentationml/2006/main">
  <p:tag name="MS_PLACEHOLDERID" val="PlaceholderID43073.5051273148098418"/>
</p:tagLst>
</file>

<file path=ppt/tags/tag32.xml><?xml version="1.0" encoding="utf-8"?>
<p:tagLst xmlns:a="http://schemas.openxmlformats.org/drawingml/2006/main" xmlns:r="http://schemas.openxmlformats.org/officeDocument/2006/relationships" xmlns:p="http://schemas.openxmlformats.org/presentationml/2006/main">
  <p:tag name="PLACEHOLDERAUTOMATIONTAG" val="NoAutomation"/>
  <p:tag name="MS_XMLFILE_REGKEY" val=""/>
  <p:tag name="MS_PLACEHOLDERID" val="PlaceholderID43073.5051273148001927"/>
</p:tagLst>
</file>

<file path=ppt/tags/tag33.xml><?xml version="1.0" encoding="utf-8"?>
<p:tagLst xmlns:a="http://schemas.openxmlformats.org/drawingml/2006/main" xmlns:r="http://schemas.openxmlformats.org/officeDocument/2006/relationships" xmlns:p="http://schemas.openxmlformats.org/presentationml/2006/main">
  <p:tag name="PLACEHOLDERAUTOMATIONTAG" val="NoAutomation"/>
  <p:tag name="MS_XMLFILE_REGKEY" val=""/>
  <p:tag name="MS_PLACEHOLDERID" val="PlaceholderID43073.5051273148065663"/>
</p:tagLst>
</file>

<file path=ppt/tags/tag34.xml><?xml version="1.0" encoding="utf-8"?>
<p:tagLst xmlns:a="http://schemas.openxmlformats.org/drawingml/2006/main" xmlns:r="http://schemas.openxmlformats.org/officeDocument/2006/relationships" xmlns:p="http://schemas.openxmlformats.org/presentationml/2006/main">
  <p:tag name="PLACEHOLDERAUTOMATIONTAG" val="NoAutomation"/>
  <p:tag name="MS_XMLFILE_REGKEY" val=""/>
  <p:tag name="MS_PLACEHOLDERID" val="PlaceholderID43073.5051273148095421"/>
</p:tagLst>
</file>

<file path=ppt/tags/tag35.xml><?xml version="1.0" encoding="utf-8"?>
<p:tagLst xmlns:a="http://schemas.openxmlformats.org/drawingml/2006/main" xmlns:r="http://schemas.openxmlformats.org/officeDocument/2006/relationships" xmlns:p="http://schemas.openxmlformats.org/presentationml/2006/main">
  <p:tag name="PLACEHOLDERAUTOMATIONTAG" val="NoAutomation"/>
  <p:tag name="MS_XMLFILE_REGKEY" val=""/>
  <p:tag name="MS_PLACEHOLDERID" val="PlaceholderID43073.5051273148012001"/>
</p:tagLst>
</file>

<file path=ppt/tags/tag36.xml><?xml version="1.0" encoding="utf-8"?>
<p:tagLst xmlns:a="http://schemas.openxmlformats.org/drawingml/2006/main" xmlns:r="http://schemas.openxmlformats.org/officeDocument/2006/relationships" xmlns:p="http://schemas.openxmlformats.org/presentationml/2006/main">
  <p:tag name="MS_PLACEHOLDERID" val="PlaceholderID43073.5051273148038451"/>
</p:tagLst>
</file>

<file path=ppt/tags/tag37.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073.5051273148049279"/>
</p:tagLst>
</file>

<file path=ppt/tags/tag38.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073.5051273148090006"/>
</p:tagLst>
</file>

<file path=ppt/tags/tag39.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073.5051273148016941"/>
</p:tagLst>
</file>

<file path=ppt/tags/tag4.xml><?xml version="1.0" encoding="utf-8"?>
<p:tagLst xmlns:a="http://schemas.openxmlformats.org/drawingml/2006/main" xmlns:r="http://schemas.openxmlformats.org/officeDocument/2006/relationships" xmlns:p="http://schemas.openxmlformats.org/presentationml/2006/main">
  <p:tag name="MS_PLACEHOLDERID" val="PlaceholderID43073.5051273148015245"/>
</p:tagLst>
</file>

<file path=ppt/tags/tag40.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073.5051273148082542"/>
</p:tagLst>
</file>

<file path=ppt/tags/tag41.xml><?xml version="1.0" encoding="utf-8"?>
<p:tagLst xmlns:a="http://schemas.openxmlformats.org/drawingml/2006/main" xmlns:r="http://schemas.openxmlformats.org/officeDocument/2006/relationships" xmlns:p="http://schemas.openxmlformats.org/presentationml/2006/main">
  <p:tag name="MS_PLACEHOLDERID" val="PlaceholderID43073.5051273148065272"/>
</p:tagLst>
</file>

<file path=ppt/tags/tag42.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073.5051273148022228"/>
</p:tagLst>
</file>

<file path=ppt/tags/tag43.xml><?xml version="1.0" encoding="utf-8"?>
<p:tagLst xmlns:a="http://schemas.openxmlformats.org/drawingml/2006/main" xmlns:r="http://schemas.openxmlformats.org/officeDocument/2006/relationships" xmlns:p="http://schemas.openxmlformats.org/presentationml/2006/main">
  <p:tag name="MS_PLACEHOLDERID" val="PlaceholderID43073.5051273148004675"/>
</p:tagLst>
</file>

<file path=ppt/tags/tag44.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073.5051273148091140"/>
</p:tagLst>
</file>

<file path=ppt/tags/tag45.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073.5051273148049072"/>
</p:tagLst>
</file>

<file path=ppt/tags/tag46.xml><?xml version="1.0" encoding="utf-8"?>
<p:tagLst xmlns:a="http://schemas.openxmlformats.org/drawingml/2006/main" xmlns:r="http://schemas.openxmlformats.org/officeDocument/2006/relationships" xmlns:p="http://schemas.openxmlformats.org/presentationml/2006/main">
  <p:tag name="MS_PLACEHOLDERID" val="PlaceholderID43073.5051273148067043"/>
</p:tagLst>
</file>

<file path=ppt/tags/tag47.xml><?xml version="1.0" encoding="utf-8"?>
<p:tagLst xmlns:a="http://schemas.openxmlformats.org/drawingml/2006/main" xmlns:r="http://schemas.openxmlformats.org/officeDocument/2006/relationships" xmlns:p="http://schemas.openxmlformats.org/presentationml/2006/main">
  <p:tag name="MS_PLACEHOLDERID" val="PlaceholderID43073.5051273148006582"/>
</p:tagLst>
</file>

<file path=ppt/tags/tag48.xml><?xml version="1.0" encoding="utf-8"?>
<p:tagLst xmlns:a="http://schemas.openxmlformats.org/drawingml/2006/main" xmlns:r="http://schemas.openxmlformats.org/officeDocument/2006/relationships" xmlns:p="http://schemas.openxmlformats.org/presentationml/2006/main">
  <p:tag name="MS_PLACEHOLDERID" val="PlaceholderID43073.5051273148001361"/>
</p:tagLst>
</file>

<file path=ppt/tags/tag49.xml><?xml version="1.0" encoding="utf-8"?>
<p:tagLst xmlns:a="http://schemas.openxmlformats.org/drawingml/2006/main" xmlns:r="http://schemas.openxmlformats.org/officeDocument/2006/relationships" xmlns:p="http://schemas.openxmlformats.org/presentationml/2006/main">
  <p:tag name="MS_PLACEHOLDERID" val="PlaceholderID43073.5051273148095584"/>
</p:tagLst>
</file>

<file path=ppt/tags/tag5.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073.5051273148090576"/>
</p:tagLst>
</file>

<file path=ppt/tags/tag50.xml><?xml version="1.0" encoding="utf-8"?>
<p:tagLst xmlns:a="http://schemas.openxmlformats.org/drawingml/2006/main" xmlns:r="http://schemas.openxmlformats.org/officeDocument/2006/relationships" xmlns:p="http://schemas.openxmlformats.org/presentationml/2006/main">
  <p:tag name="STYLEXMLFILE" val="Quote Styles"/>
  <p:tag name="MS_XMLFILE_REGKEY" val=""/>
  <p:tag name="MS_PLACEHOLDERID" val="PlaceholderID43073.5051273148020991"/>
</p:tagLst>
</file>

<file path=ppt/tags/tag51.xml><?xml version="1.0" encoding="utf-8"?>
<p:tagLst xmlns:a="http://schemas.openxmlformats.org/drawingml/2006/main" xmlns:r="http://schemas.openxmlformats.org/officeDocument/2006/relationships" xmlns:p="http://schemas.openxmlformats.org/presentationml/2006/main">
  <p:tag name="MS_PLACEHOLDERID" val="PlaceholderID43073.5051273148089294"/>
</p:tagLst>
</file>

<file path=ppt/tags/tag52.xml><?xml version="1.0" encoding="utf-8"?>
<p:tagLst xmlns:a="http://schemas.openxmlformats.org/drawingml/2006/main" xmlns:r="http://schemas.openxmlformats.org/officeDocument/2006/relationships" xmlns:p="http://schemas.openxmlformats.org/presentationml/2006/main">
  <p:tag name="MS_PLACEHOLDERID" val="PlaceholderID43073.5051273148044558"/>
</p:tagLst>
</file>

<file path=ppt/tags/tag53.xml><?xml version="1.0" encoding="utf-8"?>
<p:tagLst xmlns:a="http://schemas.openxmlformats.org/drawingml/2006/main" xmlns:r="http://schemas.openxmlformats.org/officeDocument/2006/relationships" xmlns:p="http://schemas.openxmlformats.org/presentationml/2006/main">
  <p:tag name="MS_PLACEHOLDERID" val="PlaceholderID43073.5051273148016994"/>
</p:tagLst>
</file>

<file path=ppt/tags/tag54.xml><?xml version="1.0" encoding="utf-8"?>
<p:tagLst xmlns:a="http://schemas.openxmlformats.org/drawingml/2006/main" xmlns:r="http://schemas.openxmlformats.org/officeDocument/2006/relationships" xmlns:p="http://schemas.openxmlformats.org/presentationml/2006/main">
  <p:tag name="MS_PLACEHOLDERID" val="PlaceholderID43073.5051273148028755"/>
</p:tagLst>
</file>

<file path=ppt/tags/tag55.xml><?xml version="1.0" encoding="utf-8"?>
<p:tagLst xmlns:a="http://schemas.openxmlformats.org/drawingml/2006/main" xmlns:r="http://schemas.openxmlformats.org/officeDocument/2006/relationships" xmlns:p="http://schemas.openxmlformats.org/presentationml/2006/main">
  <p:tag name="MS_PLACEHOLDERID" val="PlaceholderID43073.5051273148075010"/>
</p:tagLst>
</file>

<file path=ppt/tags/tag56.xml><?xml version="1.0" encoding="utf-8"?>
<p:tagLst xmlns:a="http://schemas.openxmlformats.org/drawingml/2006/main" xmlns:r="http://schemas.openxmlformats.org/officeDocument/2006/relationships" xmlns:p="http://schemas.openxmlformats.org/presentationml/2006/main">
  <p:tag name="PLACEHOLDERAUTOMATIONTAG" val="NoAutomation"/>
  <p:tag name="MS_XMLFILE_REGKEY" val=""/>
  <p:tag name="MS_PLACEHOLDERID" val="PlaceholderID43073.5051273148085385"/>
</p:tagLst>
</file>

<file path=ppt/tags/tag57.xml><?xml version="1.0" encoding="utf-8"?>
<p:tagLst xmlns:a="http://schemas.openxmlformats.org/drawingml/2006/main" xmlns:r="http://schemas.openxmlformats.org/officeDocument/2006/relationships" xmlns:p="http://schemas.openxmlformats.org/presentationml/2006/main">
  <p:tag name="STYLEXMLFILE" val="Quote Styles"/>
  <p:tag name="MS_XMLFILE_REGKEY" val=""/>
  <p:tag name="MS_PLACEHOLDERID" val="PlaceholderID43073.5051273148025591"/>
</p:tagLst>
</file>

<file path=ppt/tags/tag58.xml><?xml version="1.0" encoding="utf-8"?>
<p:tagLst xmlns:a="http://schemas.openxmlformats.org/drawingml/2006/main" xmlns:r="http://schemas.openxmlformats.org/officeDocument/2006/relationships" xmlns:p="http://schemas.openxmlformats.org/presentationml/2006/main">
  <p:tag name="MS_PLACEHOLDERID" val="PlaceholderID43073.5051273148034727"/>
</p:tagLst>
</file>

<file path=ppt/tags/tag59.xml><?xml version="1.0" encoding="utf-8"?>
<p:tagLst xmlns:a="http://schemas.openxmlformats.org/drawingml/2006/main" xmlns:r="http://schemas.openxmlformats.org/officeDocument/2006/relationships" xmlns:p="http://schemas.openxmlformats.org/presentationml/2006/main">
  <p:tag name="MS_PLACEHOLDERID" val="PlaceholderID43073.5051273148086806"/>
</p:tagLst>
</file>

<file path=ppt/tags/tag6.xml><?xml version="1.0" encoding="utf-8"?>
<p:tagLst xmlns:a="http://schemas.openxmlformats.org/drawingml/2006/main" xmlns:r="http://schemas.openxmlformats.org/officeDocument/2006/relationships" xmlns:p="http://schemas.openxmlformats.org/presentationml/2006/main">
  <p:tag name="MS_PLACEHOLDERID" val="PlaceholderID43073.5051273148051076"/>
</p:tagLst>
</file>

<file path=ppt/tags/tag60.xml><?xml version="1.0" encoding="utf-8"?>
<p:tagLst xmlns:a="http://schemas.openxmlformats.org/drawingml/2006/main" xmlns:r="http://schemas.openxmlformats.org/officeDocument/2006/relationships" xmlns:p="http://schemas.openxmlformats.org/presentationml/2006/main">
  <p:tag name="MS_PLACEHOLDERID" val="PlaceholderID43073.5051273148041571"/>
</p:tagLst>
</file>

<file path=ppt/tags/tag61.xml><?xml version="1.0" encoding="utf-8"?>
<p:tagLst xmlns:a="http://schemas.openxmlformats.org/drawingml/2006/main" xmlns:r="http://schemas.openxmlformats.org/officeDocument/2006/relationships" xmlns:p="http://schemas.openxmlformats.org/presentationml/2006/main">
  <p:tag name="MS_PLACEHOLDERID" val="PlaceholderID43073.5051273148059567"/>
</p:tagLst>
</file>

<file path=ppt/tags/tag62.xml><?xml version="1.0" encoding="utf-8"?>
<p:tagLst xmlns:a="http://schemas.openxmlformats.org/drawingml/2006/main" xmlns:r="http://schemas.openxmlformats.org/officeDocument/2006/relationships" xmlns:p="http://schemas.openxmlformats.org/presentationml/2006/main">
  <p:tag name="STYLEXMLFILE" val="Quote Styles"/>
  <p:tag name="MS_XMLFILE_REGKEY" val=""/>
  <p:tag name="MS_PLACEHOLDERID" val="PlaceholderID43073.5051273148018952"/>
</p:tagLst>
</file>

<file path=ppt/tags/tag63.xml><?xml version="1.0" encoding="utf-8"?>
<p:tagLst xmlns:a="http://schemas.openxmlformats.org/drawingml/2006/main" xmlns:r="http://schemas.openxmlformats.org/officeDocument/2006/relationships" xmlns:p="http://schemas.openxmlformats.org/presentationml/2006/main">
  <p:tag name="MS_PLACEHOLDERID" val="PlaceholderID43073.5051273148094429"/>
</p:tagLst>
</file>

<file path=ppt/tags/tag64.xml><?xml version="1.0" encoding="utf-8"?>
<p:tagLst xmlns:a="http://schemas.openxmlformats.org/drawingml/2006/main" xmlns:r="http://schemas.openxmlformats.org/officeDocument/2006/relationships" xmlns:p="http://schemas.openxmlformats.org/presentationml/2006/main">
  <p:tag name="MS_PLACEHOLDERID" val="PlaceholderID43073.5051273148025852"/>
</p:tagLst>
</file>

<file path=ppt/tags/tag65.xml><?xml version="1.0" encoding="utf-8"?>
<p:tagLst xmlns:a="http://schemas.openxmlformats.org/drawingml/2006/main" xmlns:r="http://schemas.openxmlformats.org/officeDocument/2006/relationships" xmlns:p="http://schemas.openxmlformats.org/presentationml/2006/main">
  <p:tag name="MS_PLACEHOLDERID" val="PlaceholderID43073.5051273148001767"/>
</p:tagLst>
</file>

<file path=ppt/tags/tag66.xml><?xml version="1.0" encoding="utf-8"?>
<p:tagLst xmlns:a="http://schemas.openxmlformats.org/drawingml/2006/main" xmlns:r="http://schemas.openxmlformats.org/officeDocument/2006/relationships" xmlns:p="http://schemas.openxmlformats.org/presentationml/2006/main">
  <p:tag name="STYLEXMLFILE" val="Quote Styles"/>
  <p:tag name="MS_XMLFILE_REGKEY" val=""/>
  <p:tag name="MS_PLACEHOLDERID" val="PlaceholderID43073.5051273148032219"/>
</p:tagLst>
</file>

<file path=ppt/tags/tag67.xml><?xml version="1.0" encoding="utf-8"?>
<p:tagLst xmlns:a="http://schemas.openxmlformats.org/drawingml/2006/main" xmlns:r="http://schemas.openxmlformats.org/officeDocument/2006/relationships" xmlns:p="http://schemas.openxmlformats.org/presentationml/2006/main">
  <p:tag name="MS_PLACEHOLDERID" val="PlaceholderID43073.5051273148060021"/>
</p:tagLst>
</file>

<file path=ppt/tags/tag68.xml><?xml version="1.0" encoding="utf-8"?>
<p:tagLst xmlns:a="http://schemas.openxmlformats.org/drawingml/2006/main" xmlns:r="http://schemas.openxmlformats.org/officeDocument/2006/relationships" xmlns:p="http://schemas.openxmlformats.org/presentationml/2006/main">
  <p:tag name="MS_PLACEHOLDERID" val="PlaceholderID43073.5051273148037890"/>
</p:tagLst>
</file>

<file path=ppt/tags/tag69.xml><?xml version="1.0" encoding="utf-8"?>
<p:tagLst xmlns:a="http://schemas.openxmlformats.org/drawingml/2006/main" xmlns:r="http://schemas.openxmlformats.org/officeDocument/2006/relationships" xmlns:p="http://schemas.openxmlformats.org/presentationml/2006/main">
  <p:tag name="PLACEHOLDERAUTOMATIONTAG" val="NoAutomation"/>
  <p:tag name="MS_XMLFILE_REGKEY" val=""/>
  <p:tag name="MS_PLACEHOLDERID" val="PlaceholderID43073.5051273148064214"/>
</p:tagLst>
</file>

<file path=ppt/tags/tag7.xml><?xml version="1.0" encoding="utf-8"?>
<p:tagLst xmlns:a="http://schemas.openxmlformats.org/drawingml/2006/main" xmlns:r="http://schemas.openxmlformats.org/officeDocument/2006/relationships" xmlns:p="http://schemas.openxmlformats.org/presentationml/2006/main">
  <p:tag name="MS_PLACEHOLDERID" val="PlaceholderID43073.5051273148078848"/>
</p:tagLst>
</file>

<file path=ppt/tags/tag70.xml><?xml version="1.0" encoding="utf-8"?>
<p:tagLst xmlns:a="http://schemas.openxmlformats.org/drawingml/2006/main" xmlns:r="http://schemas.openxmlformats.org/officeDocument/2006/relationships" xmlns:p="http://schemas.openxmlformats.org/presentationml/2006/main">
  <p:tag name="MS_PLACEHOLDERID" val="PlaceholderID43073.5051273148074199"/>
</p:tagLst>
</file>

<file path=ppt/tags/tag71.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073.5051273148071120"/>
</p:tagLst>
</file>

<file path=ppt/tags/tag72.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073.5051273148018485"/>
</p:tagLst>
</file>

<file path=ppt/tags/tag73.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073.5051273148005753"/>
</p:tagLst>
</file>

<file path=ppt/tags/tag74.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073.5051273148024607"/>
</p:tagLst>
</file>

<file path=ppt/tags/tag75.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073.5051273148019821"/>
</p:tagLst>
</file>

<file path=ppt/tags/tag76.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073.5051273148097601"/>
</p:tagLst>
</file>

<file path=ppt/tags/tag77.xml><?xml version="1.0" encoding="utf-8"?>
<p:tagLst xmlns:a="http://schemas.openxmlformats.org/drawingml/2006/main" xmlns:r="http://schemas.openxmlformats.org/officeDocument/2006/relationships" xmlns:p="http://schemas.openxmlformats.org/presentationml/2006/main">
  <p:tag name="MS_PLACEHOLDERID" val="PlaceholderID43073.5051273148017746"/>
</p:tagLst>
</file>

<file path=ppt/tags/tag78.xml><?xml version="1.0" encoding="utf-8"?>
<p:tagLst xmlns:a="http://schemas.openxmlformats.org/drawingml/2006/main" xmlns:r="http://schemas.openxmlformats.org/officeDocument/2006/relationships" xmlns:p="http://schemas.openxmlformats.org/presentationml/2006/main">
  <p:tag name="MS_PLACEHOLDERID" val="PlaceholderID43073.5051273148065604"/>
</p:tagLst>
</file>

<file path=ppt/tags/tag79.xml><?xml version="1.0" encoding="utf-8"?>
<p:tagLst xmlns:a="http://schemas.openxmlformats.org/drawingml/2006/main" xmlns:r="http://schemas.openxmlformats.org/officeDocument/2006/relationships" xmlns:p="http://schemas.openxmlformats.org/presentationml/2006/main">
  <p:tag name="MS_PLACEHOLDERID" val="PlaceholderID43073.5051273148090897"/>
</p:tagLst>
</file>

<file path=ppt/tags/tag8.xml><?xml version="1.0" encoding="utf-8"?>
<p:tagLst xmlns:a="http://schemas.openxmlformats.org/drawingml/2006/main" xmlns:r="http://schemas.openxmlformats.org/officeDocument/2006/relationships" xmlns:p="http://schemas.openxmlformats.org/presentationml/2006/main">
  <p:tag name="STYLEXMLFILE" val="Default Style List"/>
  <p:tag name="PLACEHOLDERAUTOMATIONTAG" val="TableOfContentsText"/>
  <p:tag name="MS_XMLFILE_REGKEY" val=""/>
  <p:tag name="MS_PLACEHOLDERID" val="PlaceholderID43073.5051273148061470"/>
</p:tagLst>
</file>

<file path=ppt/tags/tag80.xml><?xml version="1.0" encoding="utf-8"?>
<p:tagLst xmlns:a="http://schemas.openxmlformats.org/drawingml/2006/main" xmlns:r="http://schemas.openxmlformats.org/officeDocument/2006/relationships" xmlns:p="http://schemas.openxmlformats.org/presentationml/2006/main">
  <p:tag name="MS_PLACEHOLDERID" val="PlaceholderID43073.5051273148027172"/>
</p:tagLst>
</file>

<file path=ppt/tags/tag81.xml><?xml version="1.0" encoding="utf-8"?>
<p:tagLst xmlns:a="http://schemas.openxmlformats.org/drawingml/2006/main" xmlns:r="http://schemas.openxmlformats.org/officeDocument/2006/relationships" xmlns:p="http://schemas.openxmlformats.org/presentationml/2006/main">
  <p:tag name="STYLEXMLFILE" val="Divider Styles"/>
  <p:tag name="MS_XMLFILE_REGKEY" val=""/>
  <p:tag name="MS_PLACEHOLDERID" val="PlaceholderID43073.5051273148025640"/>
</p:tagLst>
</file>

<file path=ppt/tags/tag82.xml><?xml version="1.0" encoding="utf-8"?>
<p:tagLst xmlns:a="http://schemas.openxmlformats.org/drawingml/2006/main" xmlns:r="http://schemas.openxmlformats.org/officeDocument/2006/relationships" xmlns:p="http://schemas.openxmlformats.org/presentationml/2006/main">
  <p:tag name="MS_PLACEHOLDERID" val="PlaceholderID43073.5051273148077104"/>
</p:tagLst>
</file>

<file path=ppt/tags/tag83.xml><?xml version="1.0" encoding="utf-8"?>
<p:tagLst xmlns:a="http://schemas.openxmlformats.org/drawingml/2006/main" xmlns:r="http://schemas.openxmlformats.org/officeDocument/2006/relationships" xmlns:p="http://schemas.openxmlformats.org/presentationml/2006/main">
  <p:tag name="PLACEHOLDERAUTOMATIONTAG" val="FooterShape"/>
  <p:tag name="MS_XMLFILE_REGKEY" val=""/>
  <p:tag name="MS_PLACEHOLDERID" val="PlaceholderID43073.5051273148075857"/>
</p:tagLst>
</file>

<file path=ppt/tags/tag84.xml><?xml version="1.0" encoding="utf-8"?>
<p:tagLst xmlns:a="http://schemas.openxmlformats.org/drawingml/2006/main" xmlns:r="http://schemas.openxmlformats.org/officeDocument/2006/relationships" xmlns:p="http://schemas.openxmlformats.org/presentationml/2006/main">
  <p:tag name="MS_PLACEHOLDERID" val="PlaceholderID43073.5051273148038918"/>
</p:tagLst>
</file>

<file path=ppt/tags/tag85.xml><?xml version="1.0" encoding="utf-8"?>
<p:tagLst xmlns:a="http://schemas.openxmlformats.org/drawingml/2006/main" xmlns:r="http://schemas.openxmlformats.org/officeDocument/2006/relationships" xmlns:p="http://schemas.openxmlformats.org/presentationml/2006/main">
  <p:tag name="STYLEXMLFILE" val="Divider Styles"/>
  <p:tag name="MS_XMLFILE_REGKEY" val=""/>
  <p:tag name="MS_PLACEHOLDERID" val="PlaceholderID43073.5051273148015524"/>
</p:tagLst>
</file>

<file path=ppt/tags/tag86.xml><?xml version="1.0" encoding="utf-8"?>
<p:tagLst xmlns:a="http://schemas.openxmlformats.org/drawingml/2006/main" xmlns:r="http://schemas.openxmlformats.org/officeDocument/2006/relationships" xmlns:p="http://schemas.openxmlformats.org/presentationml/2006/main">
  <p:tag name="MS_PLACEHOLDERID" val="PlaceholderID43073.5051273148057085"/>
</p:tagLst>
</file>

<file path=ppt/tags/tag87.xml><?xml version="1.0" encoding="utf-8"?>
<p:tagLst xmlns:a="http://schemas.openxmlformats.org/drawingml/2006/main" xmlns:r="http://schemas.openxmlformats.org/officeDocument/2006/relationships" xmlns:p="http://schemas.openxmlformats.org/presentationml/2006/main">
  <p:tag name="PLACEHOLDERAUTOMATIONTAG" val="FooterShape"/>
  <p:tag name="MS_XMLFILE_REGKEY" val=""/>
  <p:tag name="MS_PLACEHOLDERID" val="PlaceholderID43073.5051273148012012"/>
</p:tagLst>
</file>

<file path=ppt/tags/tag88.xml><?xml version="1.0" encoding="utf-8"?>
<p:tagLst xmlns:a="http://schemas.openxmlformats.org/drawingml/2006/main" xmlns:r="http://schemas.openxmlformats.org/officeDocument/2006/relationships" xmlns:p="http://schemas.openxmlformats.org/presentationml/2006/main">
  <p:tag name="MS_PLACEHOLDERID" val="PlaceholderID43073.5051273148027156"/>
</p:tagLst>
</file>

<file path=ppt/tags/tag89.xml><?xml version="1.0" encoding="utf-8"?>
<p:tagLst xmlns:a="http://schemas.openxmlformats.org/drawingml/2006/main" xmlns:r="http://schemas.openxmlformats.org/officeDocument/2006/relationships" xmlns:p="http://schemas.openxmlformats.org/presentationml/2006/main">
  <p:tag name="MS_PLACEHOLDERID" val="PlaceholderID43073.5051273148085696"/>
</p:tagLst>
</file>

<file path=ppt/tags/tag9.xml><?xml version="1.0" encoding="utf-8"?>
<p:tagLst xmlns:a="http://schemas.openxmlformats.org/drawingml/2006/main" xmlns:r="http://schemas.openxmlformats.org/officeDocument/2006/relationships" xmlns:p="http://schemas.openxmlformats.org/presentationml/2006/main">
  <p:tag name="STYLEXMLFILE" val="Default Style List"/>
  <p:tag name="MS_XMLFILE_REGKEY" val=""/>
  <p:tag name="MS_PLACEHOLDERID" val="PlaceholderID43073.5051273148034545"/>
</p:tagLst>
</file>

<file path=ppt/tags/tag90.xml><?xml version="1.0" encoding="utf-8"?>
<p:tagLst xmlns:a="http://schemas.openxmlformats.org/drawingml/2006/main" xmlns:r="http://schemas.openxmlformats.org/officeDocument/2006/relationships" xmlns:p="http://schemas.openxmlformats.org/presentationml/2006/main">
  <p:tag name="STYLEXMLFILE" val="Cover Contact"/>
  <p:tag name="MS_XMLFILE_REGKEY" val=""/>
  <p:tag name="MS_PLACEHOLDERID" val="PlaceholderID43073.5051273148066906"/>
</p:tagLst>
</file>

<file path=ppt/tags/tag91.xml><?xml version="1.0" encoding="utf-8"?>
<p:tagLst xmlns:a="http://schemas.openxmlformats.org/drawingml/2006/main" xmlns:r="http://schemas.openxmlformats.org/officeDocument/2006/relationships" xmlns:p="http://schemas.openxmlformats.org/presentationml/2006/main">
  <p:tag name="PLACEHOLDERAUTOMATIONTAG" val="NoAutomation"/>
  <p:tag name="MS_XMLFILE_REGKEY" val=""/>
  <p:tag name="MS_PLACEHOLDERID" val="PlaceholderID43073.5051273148046536"/>
</p:tagLst>
</file>

<file path=ppt/tags/tag92.xml><?xml version="1.0" encoding="utf-8"?>
<p:tagLst xmlns:a="http://schemas.openxmlformats.org/drawingml/2006/main" xmlns:r="http://schemas.openxmlformats.org/officeDocument/2006/relationships" xmlns:p="http://schemas.openxmlformats.org/presentationml/2006/main">
  <p:tag name="PLACEHOLDERAUTOMATIONTAG" val="FooterShape"/>
  <p:tag name="MS_XMLFILE_REGKEY" val=""/>
  <p:tag name="MS_PLACEHOLDERID" val="PlaceholderID43073.5051273148056615"/>
</p:tagLst>
</file>

<file path=ppt/tags/tag93.xml><?xml version="1.0" encoding="utf-8"?>
<p:tagLst xmlns:a="http://schemas.openxmlformats.org/drawingml/2006/main" xmlns:r="http://schemas.openxmlformats.org/officeDocument/2006/relationships" xmlns:p="http://schemas.openxmlformats.org/presentationml/2006/main">
  <p:tag name="PLACEHOLDERAUTOMATIONTAG" val="DisclaimerShape"/>
  <p:tag name="MS_XMLFILE_REGKEY" val=""/>
  <p:tag name="MS_PLACEHOLDERID" val="PlaceholderID43073.5051273148023222"/>
</p:tagLst>
</file>

<file path=ppt/tags/tag94.xml><?xml version="1.0" encoding="utf-8"?>
<p:tagLst xmlns:a="http://schemas.openxmlformats.org/drawingml/2006/main" xmlns:r="http://schemas.openxmlformats.org/officeDocument/2006/relationships" xmlns:p="http://schemas.openxmlformats.org/presentationml/2006/main">
  <p:tag name="PLACEHOLDERAUTOMATIONTAG" val="NoAutomation"/>
  <p:tag name="MS_XMLFILE_REGKEY" val=""/>
  <p:tag name="MS_PLACEHOLDERID" val="PlaceholderID43073.5051273148001619"/>
</p:tagLst>
</file>

<file path=ppt/tags/tag95.xml><?xml version="1.0" encoding="utf-8"?>
<p:tagLst xmlns:a="http://schemas.openxmlformats.org/drawingml/2006/main" xmlns:r="http://schemas.openxmlformats.org/officeDocument/2006/relationships" xmlns:p="http://schemas.openxmlformats.org/presentationml/2006/main">
  <p:tag name="MS_PLACEHOLDERID" val="PlaceholderID43073.5051273148025530"/>
</p:tagLst>
</file>

<file path=ppt/tags/tag96.xml><?xml version="1.0" encoding="utf-8"?>
<p:tagLst xmlns:a="http://schemas.openxmlformats.org/drawingml/2006/main" xmlns:r="http://schemas.openxmlformats.org/officeDocument/2006/relationships" xmlns:p="http://schemas.openxmlformats.org/presentationml/2006/main">
  <p:tag name="SLIDEGROUPTYPE" val=""/>
  <p:tag name="SLIDEGROUP" val=""/>
  <p:tag name="SLIDELAYOUTNAME" val="Title"/>
  <p:tag name="SLIDEAUTOMATIONTYPE" val="Cover"/>
  <p:tag name="AUTOMATIONTAG" val="Title"/>
  <p:tag name="SLIDETOCOUTLINELEVEL" val="0"/>
  <p:tag name="SLIDEPROJECTVERSION" val="6.5.12"/>
  <p:tag name="SLIDEISINMEDIASTERLINGPROJECT" val="True"/>
  <p:tag name="SLIDETITLE" val="Informing the audit risk assessment for Worcestershire County Council and Pension Fund"/>
</p:tagLst>
</file>

<file path=ppt/tags/tag97.xml><?xml version="1.0" encoding="utf-8"?>
<p:tagLst xmlns:a="http://schemas.openxmlformats.org/drawingml/2006/main" xmlns:r="http://schemas.openxmlformats.org/officeDocument/2006/relationships" xmlns:p="http://schemas.openxmlformats.org/presentationml/2006/main">
  <p:tag name="PLACEHOLDERAUTOMATIONTAG" val="NoAutomation"/>
  <p:tag name="MS_PLACEHOLDERID" val="PlaceholderID43073.5051273148046536"/>
</p:tagLst>
</file>

<file path=ppt/tags/tag98.xml><?xml version="1.0" encoding="utf-8"?>
<p:tagLst xmlns:a="http://schemas.openxmlformats.org/drawingml/2006/main" xmlns:r="http://schemas.openxmlformats.org/officeDocument/2006/relationships" xmlns:p="http://schemas.openxmlformats.org/presentationml/2006/main">
  <p:tag name="STYLEXMLFILE" val="Cover Contact"/>
  <p:tag name="MS_PLACEHOLDERID" val="PlaceholderID43073.5051273148066906"/>
</p:tagLst>
</file>

<file path=ppt/tags/tag99.xml><?xml version="1.0" encoding="utf-8"?>
<p:tagLst xmlns:a="http://schemas.openxmlformats.org/drawingml/2006/main" xmlns:r="http://schemas.openxmlformats.org/officeDocument/2006/relationships" xmlns:p="http://schemas.openxmlformats.org/presentationml/2006/main">
  <p:tag name="SLIDEGROUPTYPE" val=""/>
  <p:tag name="SLIDEGROUP" val=""/>
  <p:tag name="SLIDETITLE" val=""/>
  <p:tag name="SLIDELAYOUTNAME" val="One column"/>
  <p:tag name="SLIDEAUTOMATIONTYPE" val="Standard"/>
  <p:tag name="AUTOMATIONTAG" val="One column"/>
  <p:tag name="SLIDETOCOUTLINELEVEL" val="2"/>
  <p:tag name="SLIDEPROJECTVERSION" val="6.5.12"/>
  <p:tag name="SLIDEISINMEDIASTERLINGPROJECT" val="True"/>
</p:tagLst>
</file>

<file path=ppt/theme/theme1.xml><?xml version="1.0" encoding="utf-8"?>
<a:theme xmlns:a="http://schemas.openxmlformats.org/drawingml/2006/main" name="Presentation Landscape 16x9_Purple-Green_Logo with strapline">
  <a:themeElements>
    <a:clrScheme name="_Purple-Green">
      <a:dk1>
        <a:sysClr val="windowText" lastClr="000000"/>
      </a:dk1>
      <a:lt1>
        <a:sysClr val="window" lastClr="FFFFFF"/>
      </a:lt1>
      <a:dk2>
        <a:srgbClr val="4F2D7F"/>
      </a:dk2>
      <a:lt2>
        <a:srgbClr val="FFFFFF"/>
      </a:lt2>
      <a:accent1>
        <a:srgbClr val="4F2D7F"/>
      </a:accent1>
      <a:accent2>
        <a:srgbClr val="9581B2"/>
      </a:accent2>
      <a:accent3>
        <a:srgbClr val="9BD732"/>
      </a:accent3>
      <a:accent4>
        <a:srgbClr val="C3E784"/>
      </a:accent4>
      <a:accent5>
        <a:srgbClr val="C8BEAF"/>
      </a:accent5>
      <a:accent6>
        <a:srgbClr val="E9E5DF"/>
      </a:accent6>
      <a:hlink>
        <a:srgbClr val="4F2D7F"/>
      </a:hlink>
      <a:folHlink>
        <a:srgbClr val="4F2D7F"/>
      </a:folHlink>
    </a:clrScheme>
    <a:fontScheme name="_Grant_Thornton">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600" b="0" i="0" kern="1200" dirty="0" smtClean="0">
            <a:solidFill>
              <a:schemeClr val="tx1"/>
            </a:solidFill>
            <a:effectLst/>
            <a:latin typeface="+mn-lt"/>
            <a:ea typeface="+mn-ea"/>
            <a:cs typeface="+mn-cs"/>
          </a:defRPr>
        </a:defPPr>
      </a:lstStyle>
    </a:txDef>
  </a:objectDefaults>
  <a:extraClrSchemeLst/>
  <a:extLst>
    <a:ext uri="{05A4C25C-085E-4340-85A3-A5531E510DB2}">
      <thm15:themeFamily xmlns:thm15="http://schemas.microsoft.com/office/thememl/2012/main" name="Presentation Landscape 16x9_Purple-Green_Logo with strapline" id="{A5DCA73A-7892-4C89-91AD-718D62281B30}" vid="{17FE93EF-D129-4622-8D67-F3E13D854F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ositions xmlns="58f89d1b-bdc2-439c-901f-e68b9b7c4aae" xsi:nil="true"/>
    <RequiredorOptional xmlns="58f89d1b-bdc2-439c-901f-e68b9b7c4aae">Optional</RequiredorOptional>
    <Lastupdated xmlns="58f89d1b-bdc2-439c-901f-e68b9b7c4aae">Jan 22</Lastupdated>
    <Position xmlns="58f89d1b-bdc2-439c-901f-e68b9b7c4aae" xsi:nil="true"/>
    <Relatedguidance xmlns="58f89d1b-bdc2-439c-901f-e68b9b7c4aae">
      <Url xsi:nil="true"/>
      <Description xsi:nil="true"/>
    </Relatedguidance>
    <Whereused xmlns="58f89d1b-bdc2-439c-901f-e68b9b7c4aae">To obtain an understanding of management processes and the body’s oversight of key areas. 
To facilitate two-way communication between the engagement team and the Audit Committee.</Whereused>
    <Video xmlns="58f89d1b-bdc2-439c-901f-e68b9b7c4aae" xsi:nil="true"/>
    <Voyagerlocation xmlns="58f89d1b-bdc2-439c-901f-e68b9b7c4aae">Planning inquiries</Voyagerlocation>
    <Videos xmlns="58f89d1b-bdc2-439c-901f-e68b9b7c4aae">
      <Url xsi:nil="true"/>
      <Description xsi:nil="true"/>
    </Video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8022F66A601B04DA9464BFCC326AE63" ma:contentTypeVersion="15" ma:contentTypeDescription="Create a new document." ma:contentTypeScope="" ma:versionID="044f9895f6d9eefa0fd465ad8024c820">
  <xsd:schema xmlns:xsd="http://www.w3.org/2001/XMLSchema" xmlns:xs="http://www.w3.org/2001/XMLSchema" xmlns:p="http://schemas.microsoft.com/office/2006/metadata/properties" xmlns:ns2="58f89d1b-bdc2-439c-901f-e68b9b7c4aae" xmlns:ns3="583e75ef-6020-4a40-8c98-a2cd7e7bf82c" targetNamespace="http://schemas.microsoft.com/office/2006/metadata/properties" ma:root="true" ma:fieldsID="62937fa074ff80d5e3c0ad6713ae0085" ns2:_="" ns3:_="">
    <xsd:import namespace="58f89d1b-bdc2-439c-901f-e68b9b7c4aae"/>
    <xsd:import namespace="583e75ef-6020-4a40-8c98-a2cd7e7bf82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Whereused" minOccurs="0"/>
                <xsd:element ref="ns2:RequiredorOptional" minOccurs="0"/>
                <xsd:element ref="ns2:Lastupdated" minOccurs="0"/>
                <xsd:element ref="ns2:Voyagerlocation" minOccurs="0"/>
                <xsd:element ref="ns2:Video" minOccurs="0"/>
                <xsd:element ref="ns2:Position" minOccurs="0"/>
                <xsd:element ref="ns2:Positions" minOccurs="0"/>
                <xsd:element ref="ns2:Videos" minOccurs="0"/>
                <xsd:element ref="ns2:Relatedguidanc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f89d1b-bdc2-439c-901f-e68b9b7c4a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Whereused" ma:index="12" nillable="true" ma:displayName="Purpose" ma:format="Dropdown" ma:internalName="Whereused">
      <xsd:simpleType>
        <xsd:restriction base="dms:Note"/>
      </xsd:simpleType>
    </xsd:element>
    <xsd:element name="RequiredorOptional" ma:index="13" nillable="true" ma:displayName="Required or Optional" ma:format="Dropdown" ma:internalName="RequiredorOptional">
      <xsd:simpleType>
        <xsd:restriction base="dms:Text">
          <xsd:maxLength value="255"/>
        </xsd:restriction>
      </xsd:simpleType>
    </xsd:element>
    <xsd:element name="Lastupdated" ma:index="14" nillable="true" ma:displayName="Last updated" ma:format="Dropdown" ma:internalName="Lastupdated">
      <xsd:simpleType>
        <xsd:restriction base="dms:Note">
          <xsd:maxLength value="255"/>
        </xsd:restriction>
      </xsd:simpleType>
    </xsd:element>
    <xsd:element name="Voyagerlocation" ma:index="15" nillable="true" ma:displayName="File location" ma:format="Dropdown" ma:internalName="Voyagerlocation">
      <xsd:simpleType>
        <xsd:restriction base="dms:Note">
          <xsd:maxLength value="255"/>
        </xsd:restriction>
      </xsd:simpleType>
    </xsd:element>
    <xsd:element name="Video" ma:index="16" nillable="true" ma:displayName="Video" ma:format="Dropdown" ma:internalName="Video">
      <xsd:simpleType>
        <xsd:restriction base="dms:Note">
          <xsd:maxLength value="255"/>
        </xsd:restriction>
      </xsd:simpleType>
    </xsd:element>
    <xsd:element name="Position" ma:index="17" nillable="true" ma:displayName="Position" ma:format="Dropdown" ma:internalName="Position" ma:percentage="FALSE">
      <xsd:simpleType>
        <xsd:restriction base="dms:Number"/>
      </xsd:simpleType>
    </xsd:element>
    <xsd:element name="Positions" ma:index="18" nillable="true" ma:displayName="Positions" ma:format="Dropdown" ma:indexed="true" ma:internalName="Positions" ma:percentage="FALSE">
      <xsd:simpleType>
        <xsd:restriction base="dms:Number"/>
      </xsd:simpleType>
    </xsd:element>
    <xsd:element name="Videos" ma:index="19" nillable="true" ma:displayName="Videos" ma:format="Hyperlink" ma:internalName="Videos">
      <xsd:complexType>
        <xsd:complexContent>
          <xsd:extension base="dms:URL">
            <xsd:sequence>
              <xsd:element name="Url" type="dms:ValidUrl" minOccurs="0" nillable="true"/>
              <xsd:element name="Description" type="xsd:string" nillable="true"/>
            </xsd:sequence>
          </xsd:extension>
        </xsd:complexContent>
      </xsd:complexType>
    </xsd:element>
    <xsd:element name="Relatedguidance" ma:index="20" nillable="true" ma:displayName="Related guidance" ma:format="Hyperlink" ma:internalName="Relatedguidanc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83e75ef-6020-4a40-8c98-a2cd7e7bf82c" elementFormDefault="qualified">
    <xsd:import namespace="http://schemas.microsoft.com/office/2006/documentManagement/types"/>
    <xsd:import namespace="http://schemas.microsoft.com/office/infopath/2007/PartnerControls"/>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496FBA6-CB7B-41C2-B6C5-D16BC4A5F5A0}">
  <ds:schemaRefs>
    <ds:schemaRef ds:uri="http://purl.org/dc/terms/"/>
    <ds:schemaRef ds:uri="http://schemas.microsoft.com/office/2006/metadata/properties"/>
    <ds:schemaRef ds:uri="http://schemas.microsoft.com/office/2006/documentManagement/types"/>
    <ds:schemaRef ds:uri="58f89d1b-bdc2-439c-901f-e68b9b7c4aae"/>
    <ds:schemaRef ds:uri="http://purl.org/dc/elements/1.1/"/>
    <ds:schemaRef ds:uri="583e75ef-6020-4a40-8c98-a2cd7e7bf82c"/>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A92C5E88-27D3-4365-BDE3-73F7D352F5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f89d1b-bdc2-439c-901f-e68b9b7c4aae"/>
    <ds:schemaRef ds:uri="583e75ef-6020-4a40-8c98-a2cd7e7bf82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DFDB90-8631-40A6-80BC-C89C35C655F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 Landscape 16x9</Template>
  <TotalTime>2954</TotalTime>
  <Words>7517</Words>
  <Application>Microsoft Office PowerPoint</Application>
  <PresentationFormat>On-screen Show (16:9)</PresentationFormat>
  <Paragraphs>495</Paragraphs>
  <Slides>32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Wingdings 2</vt:lpstr>
      <vt:lpstr>Presentation Landscape 16x9_Purple-Green_Logo with strapline</vt:lpstr>
      <vt:lpstr>Informing the audit risk assessment for Pendle Borough Council 2022/23</vt:lpstr>
      <vt:lpstr>PowerPoint Presentation</vt:lpstr>
      <vt:lpstr>Table of Contents</vt:lpstr>
      <vt:lpstr>Purpose</vt:lpstr>
      <vt:lpstr>Purpose</vt:lpstr>
      <vt:lpstr>General Enquiries of Management</vt:lpstr>
      <vt:lpstr>General Enquiries of Management</vt:lpstr>
      <vt:lpstr>General Enquiries of Management</vt:lpstr>
      <vt:lpstr>Fraud</vt:lpstr>
      <vt:lpstr>Fraud risk assessment</vt:lpstr>
      <vt:lpstr>Fraud risk assessment</vt:lpstr>
      <vt:lpstr>Fraud risk assessment</vt:lpstr>
      <vt:lpstr>Fraud risk assessment</vt:lpstr>
      <vt:lpstr>Fraud risk assessment</vt:lpstr>
      <vt:lpstr>Fraud risk assessment</vt:lpstr>
      <vt:lpstr>Fraud risk assessment</vt:lpstr>
      <vt:lpstr>Fraud risk assessment</vt:lpstr>
      <vt:lpstr>Law and regulations</vt:lpstr>
      <vt:lpstr>Impact of laws and regulations</vt:lpstr>
      <vt:lpstr>Impact of laws and regulations</vt:lpstr>
      <vt:lpstr>Related Parties</vt:lpstr>
      <vt:lpstr>Related Parties</vt:lpstr>
      <vt:lpstr>Related Parties</vt:lpstr>
      <vt:lpstr>Going Concern</vt:lpstr>
      <vt:lpstr>Going Concern</vt:lpstr>
      <vt:lpstr>Accounting estimates</vt:lpstr>
      <vt:lpstr>Accounting Estimates - General Enquiries of Management</vt:lpstr>
      <vt:lpstr>Accounting Estimates - General Enquiries of Management</vt:lpstr>
      <vt:lpstr>Accounting Estimates - General Enquiries of Management</vt:lpstr>
      <vt:lpstr>Appendix A Accounting Estimates</vt:lpstr>
      <vt:lpstr>Appendix A Accounting Estimates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ISA Informing the audit risk assessment 2020-21</dc:title>
  <dc:creator>Penny L Bassnett</dc:creator>
  <cp:lastModifiedBy>WellsGemma-Louise</cp:lastModifiedBy>
  <cp:revision>108</cp:revision>
  <cp:lastPrinted>2019-02-25T09:21:52Z</cp:lastPrinted>
  <dcterms:created xsi:type="dcterms:W3CDTF">2019-02-21T11:07:33Z</dcterms:created>
  <dcterms:modified xsi:type="dcterms:W3CDTF">2023-07-24T10:20:55Z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 Version">
    <vt:lpwstr>2.0.0</vt:lpwstr>
  </property>
  <property fmtid="{D5CDD505-2E9C-101B-9397-08002B2CF9AE}" pid="3" name="MS_ThemeSubFolder">
    <vt:lpwstr>Presentation Landscape 16x9</vt:lpwstr>
  </property>
  <property fmtid="{D5CDD505-2E9C-101B-9397-08002B2CF9AE}" pid="4" name="MS_Mediasterling">
    <vt:bool>true</vt:bool>
  </property>
  <property fmtid="{D5CDD505-2E9C-101B-9397-08002B2CF9AE}" pid="5" name="MS_Version">
    <vt:lpwstr>6.5.9</vt:lpwstr>
  </property>
  <property fmtid="{D5CDD505-2E9C-101B-9397-08002B2CF9AE}" pid="6" name="MS_ClientFolder">
    <vt:lpwstr>Mediasterling</vt:lpwstr>
  </property>
  <property fmtid="{D5CDD505-2E9C-101B-9397-08002B2CF9AE}" pid="7" name="MS_ClientReg">
    <vt:lpwstr>GrantThornton</vt:lpwstr>
  </property>
  <property fmtid="{D5CDD505-2E9C-101B-9397-08002B2CF9AE}" pid="8" name="MS_CurrentTOC">
    <vt:lpwstr>Agenda</vt:lpwstr>
  </property>
  <property fmtid="{D5CDD505-2E9C-101B-9397-08002B2CF9AE}" pid="9" name="ContentTypeId">
    <vt:lpwstr>0x01010098022F66A601B04DA9464BFCC326AE63</vt:lpwstr>
  </property>
  <property fmtid="{D5CDD505-2E9C-101B-9397-08002B2CF9AE}" pid="10" name="AOP Client type">
    <vt:lpwstr>22;#Public Sector|3f0a12d1-a671-4ad1-9cbc-3866a2c75b46</vt:lpwstr>
  </property>
  <property fmtid="{D5CDD505-2E9C-101B-9397-08002B2CF9AE}" pid="11" name="AOP Primary category">
    <vt:lpwstr>13;#Audit|40518ea5-fe44-4f6c-8964-b0863d9e9df8</vt:lpwstr>
  </property>
  <property fmtid="{D5CDD505-2E9C-101B-9397-08002B2CF9AE}" pid="12" name="AOP Framework">
    <vt:lpwstr>32;#Auditing Standards and guidelines|bb19f241-c05a-4543-aa82-7b2033f043d3</vt:lpwstr>
  </property>
  <property fmtid="{D5CDD505-2E9C-101B-9397-08002B2CF9AE}" pid="13" name="AOP Sector">
    <vt:lpwstr>245;#NHS|b965b545-417a-41a4-8581-d6690bc7cdbf;#24;#Local government (incl fire, police and transport)|a2540d6c-df26-419f-8098-bc04017054c6</vt:lpwstr>
  </property>
  <property fmtid="{D5CDD505-2E9C-101B-9397-08002B2CF9AE}" pid="14" name="AOP Document type">
    <vt:lpwstr>186;#Template|6aceb4f8-a42a-40e5-b90d-b4e031a8e60f</vt:lpwstr>
  </property>
  <property fmtid="{D5CDD505-2E9C-101B-9397-08002B2CF9AE}" pid="15" name="GTUKOnePlaceAuditMenu">
    <vt:lpwstr>740;#PSA planning templates|b73bb342-d429-4ca3-ac3a-012cfc1fbebd</vt:lpwstr>
  </property>
  <property fmtid="{D5CDD505-2E9C-101B-9397-08002B2CF9AE}" pid="16" name="MSIP_Label_785837b0-ed5a-4fd4-94ae-ef361c98d083_Enabled">
    <vt:lpwstr>true</vt:lpwstr>
  </property>
  <property fmtid="{D5CDD505-2E9C-101B-9397-08002B2CF9AE}" pid="17" name="MSIP_Label_785837b0-ed5a-4fd4-94ae-ef361c98d083_SetDate">
    <vt:lpwstr>2021-12-01T12:26:50Z</vt:lpwstr>
  </property>
  <property fmtid="{D5CDD505-2E9C-101B-9397-08002B2CF9AE}" pid="18" name="MSIP_Label_785837b0-ed5a-4fd4-94ae-ef361c98d083_Method">
    <vt:lpwstr>Standard</vt:lpwstr>
  </property>
  <property fmtid="{D5CDD505-2E9C-101B-9397-08002B2CF9AE}" pid="19" name="MSIP_Label_785837b0-ed5a-4fd4-94ae-ef361c98d083_Name">
    <vt:lpwstr>785837b0-ed5a-4fd4-94ae-ef361c98d083</vt:lpwstr>
  </property>
  <property fmtid="{D5CDD505-2E9C-101B-9397-08002B2CF9AE}" pid="20" name="MSIP_Label_785837b0-ed5a-4fd4-94ae-ef361c98d083_SiteId">
    <vt:lpwstr>b723253f-7281-4adc-bc1c-fc9ef3674d78</vt:lpwstr>
  </property>
  <property fmtid="{D5CDD505-2E9C-101B-9397-08002B2CF9AE}" pid="21" name="MSIP_Label_785837b0-ed5a-4fd4-94ae-ef361c98d083_ActionId">
    <vt:lpwstr>1774083c-812a-4106-9f55-802d824a7e2c</vt:lpwstr>
  </property>
  <property fmtid="{D5CDD505-2E9C-101B-9397-08002B2CF9AE}" pid="22" name="MSIP_Label_785837b0-ed5a-4fd4-94ae-ef361c98d083_ContentBits">
    <vt:lpwstr>1</vt:lpwstr>
  </property>
</Properties>
</file>