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5" r:id="rId3"/>
    <p:sldId id="291" r:id="rId4"/>
    <p:sldId id="292" r:id="rId5"/>
    <p:sldId id="293" r:id="rId6"/>
    <p:sldId id="294" r:id="rId7"/>
    <p:sldId id="297" r:id="rId8"/>
    <p:sldId id="298" r:id="rId9"/>
    <p:sldId id="286" r:id="rId10"/>
    <p:sldId id="287" r:id="rId11"/>
    <p:sldId id="290" r:id="rId12"/>
    <p:sldId id="280" r:id="rId13"/>
    <p:sldId id="296" r:id="rId14"/>
    <p:sldId id="288" r:id="rId15"/>
  </p:sldIdLst>
  <p:sldSz cx="9144000" cy="6858000" type="screen4x3"/>
  <p:notesSz cx="6742113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CFFCC"/>
    <a:srgbClr val="5CC5ED"/>
    <a:srgbClr val="17A6BE"/>
    <a:srgbClr val="46378B"/>
    <a:srgbClr val="78B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512" autoAdjust="0"/>
  </p:normalViewPr>
  <p:slideViewPr>
    <p:cSldViewPr>
      <p:cViewPr>
        <p:scale>
          <a:sx n="90" d="100"/>
          <a:sy n="90" d="100"/>
        </p:scale>
        <p:origin x="-594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676" y="-90"/>
      </p:cViewPr>
      <p:guideLst>
        <p:guide orient="horz" pos="3110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D9443-8ECA-4662-8175-5D9711C9528B}" type="doc">
      <dgm:prSet loTypeId="urn:microsoft.com/office/officeart/2005/8/layout/radial5" loCatId="cycle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A7F0D974-EF25-4346-B53C-69F1DA465EFB}">
      <dgm:prSet phldrT="[Text]" custT="1"/>
      <dgm:spPr>
        <a:xfrm>
          <a:off x="3612451" y="2202568"/>
          <a:ext cx="2197921" cy="1881784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en-GB" sz="2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So</a:t>
          </a:r>
          <a:r>
            <a:rPr lang="en-GB" sz="2200" baseline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far…</a:t>
          </a:r>
          <a:endParaRPr lang="en-GB" sz="2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5C83EF50-4E0A-4C26-B4B5-6B871BF57F3A}" type="parTrans" cxnId="{6E9BBA16-DB3D-41B8-9107-9DBAE641411D}">
      <dgm:prSet/>
      <dgm:spPr/>
      <dgm:t>
        <a:bodyPr/>
        <a:lstStyle/>
        <a:p>
          <a:pPr algn="ctr"/>
          <a:endParaRPr lang="en-GB"/>
        </a:p>
      </dgm:t>
    </dgm:pt>
    <dgm:pt modelId="{45785E78-82ED-4FAC-8AB7-D728B9D02D24}" type="sibTrans" cxnId="{6E9BBA16-DB3D-41B8-9107-9DBAE641411D}">
      <dgm:prSet/>
      <dgm:spPr/>
      <dgm:t>
        <a:bodyPr/>
        <a:lstStyle/>
        <a:p>
          <a:pPr algn="ctr"/>
          <a:endParaRPr lang="en-GB"/>
        </a:p>
      </dgm:t>
    </dgm:pt>
    <dgm:pt modelId="{3F207BCA-966F-46C4-B338-7515DC621323}">
      <dgm:prSet phldrT="[Text]"/>
      <dgm:spPr>
        <a:xfrm>
          <a:off x="3862220" y="2753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en-GB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1864  CALLS</a:t>
          </a:r>
          <a:endParaRPr lang="en-GB" b="1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F419898B-B104-457B-9B0C-1B6AD782048C}" type="parTrans" cxnId="{34CF3023-CA7E-40DE-BD7D-36C5487122DD}">
      <dgm:prSet/>
      <dgm:spPr>
        <a:xfrm rot="16091176">
          <a:off x="4498737" y="1594179"/>
          <a:ext cx="345753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883F4184-009C-414D-923C-E286EA9F0E08}" type="sibTrans" cxnId="{34CF3023-CA7E-40DE-BD7D-36C5487122DD}">
      <dgm:prSet/>
      <dgm:spPr/>
      <dgm:t>
        <a:bodyPr/>
        <a:lstStyle/>
        <a:p>
          <a:pPr algn="ctr"/>
          <a:endParaRPr lang="en-GB"/>
        </a:p>
      </dgm:t>
    </dgm:pt>
    <dgm:pt modelId="{C78EA737-BECB-4763-A540-C8C0569069B3}">
      <dgm:prSet phldrT="[Text]"/>
      <dgm:spPr>
        <a:xfrm>
          <a:off x="5677212" y="876807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en-GB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2983 ERISS referrals  </a:t>
          </a:r>
          <a:endParaRPr lang="en-GB" b="1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50E51AC7-C47C-43C3-AE78-F996E9AC991D}" type="parTrans" cxnId="{BA46E80E-D5D2-4C6A-B4CA-6C74688803A3}">
      <dgm:prSet/>
      <dgm:spPr>
        <a:xfrm rot="19162873">
          <a:off x="5538896" y="2028683"/>
          <a:ext cx="262502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66029A3A-E225-47EB-9B0E-88D6ADF63CB6}" type="sibTrans" cxnId="{BA46E80E-D5D2-4C6A-B4CA-6C74688803A3}">
      <dgm:prSet/>
      <dgm:spPr/>
      <dgm:t>
        <a:bodyPr/>
        <a:lstStyle/>
        <a:p>
          <a:pPr algn="ctr"/>
          <a:endParaRPr lang="en-GB"/>
        </a:p>
      </dgm:t>
    </dgm:pt>
    <dgm:pt modelId="{8316213F-9A91-40A7-B793-EC258DCD370C}">
      <dgm:prSet phldrT="[Text]"/>
      <dgm:spPr>
        <a:xfrm>
          <a:off x="6125478" y="2840789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en-GB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30 to hospital post FRS within a week </a:t>
          </a:r>
          <a:endParaRPr lang="en-GB" b="1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4CD7E955-23FB-4A2A-8004-65D9672BDF35}" type="parTrans" cxnId="{AECC1D54-A017-4FA9-A8C8-B4FAAE03B520}">
      <dgm:prSet/>
      <dgm:spPr>
        <a:xfrm rot="729677">
          <a:off x="5855365" y="3118851"/>
          <a:ext cx="198282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14244E1B-03D0-4BD0-A064-42808D4A6B67}" type="sibTrans" cxnId="{AECC1D54-A017-4FA9-A8C8-B4FAAE03B520}">
      <dgm:prSet/>
      <dgm:spPr/>
      <dgm:t>
        <a:bodyPr/>
        <a:lstStyle/>
        <a:p>
          <a:pPr algn="ctr"/>
          <a:endParaRPr lang="en-GB"/>
        </a:p>
      </dgm:t>
    </dgm:pt>
    <dgm:pt modelId="{EF468E9F-E736-4872-AC2E-A8596D5F127E}">
      <dgm:prSet phldrT="[Text]"/>
      <dgm:spPr>
        <a:xfrm>
          <a:off x="2854975" y="4415780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444.5  days on the road</a:t>
          </a:r>
          <a:endParaRPr lang="en-GB" b="1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4422889B-146C-45F7-93F0-5DA1BAAC59A2}" type="parTrans" cxnId="{1A43AFA1-F041-4381-A372-BAC848605F60}">
      <dgm:prSet/>
      <dgm:spPr>
        <a:xfrm rot="7072131">
          <a:off x="3977295" y="3953021"/>
          <a:ext cx="302748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DE0CF910-44C8-463E-B0D6-3FA0CA009871}" type="sibTrans" cxnId="{1A43AFA1-F041-4381-A372-BAC848605F60}">
      <dgm:prSet/>
      <dgm:spPr/>
      <dgm:t>
        <a:bodyPr/>
        <a:lstStyle/>
        <a:p>
          <a:pPr algn="ctr"/>
          <a:endParaRPr lang="en-GB"/>
        </a:p>
      </dgm:t>
    </dgm:pt>
    <dgm:pt modelId="{71EF3C4B-8848-4886-A51D-43FB459A3859}">
      <dgm:prSet phldrT="[Text]"/>
      <dgm:spPr>
        <a:xfrm>
          <a:off x="2047228" y="876807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en-GB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80% remained at home </a:t>
          </a:r>
          <a:endParaRPr lang="en-GB" b="1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CAEE9504-5C48-4135-8C6C-60727B40D2FC}" type="parTrans" cxnId="{9873E420-6171-4C9C-B68D-0DAEC417810E}">
      <dgm:prSet/>
      <dgm:spPr>
        <a:xfrm rot="13097801">
          <a:off x="3513268" y="2031348"/>
          <a:ext cx="320411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43AEA4D8-8F11-4335-BFA8-D4971DD629FD}" type="sibTrans" cxnId="{9873E420-6171-4C9C-B68D-0DAEC417810E}">
      <dgm:prSet/>
      <dgm:spPr/>
      <dgm:t>
        <a:bodyPr/>
        <a:lstStyle/>
        <a:p>
          <a:pPr algn="ctr"/>
          <a:endParaRPr lang="en-GB"/>
        </a:p>
      </dgm:t>
    </dgm:pt>
    <dgm:pt modelId="{339EA3E0-3951-4512-BCEA-73E81A220A24}">
      <dgm:prSet phldrT="[Text]"/>
      <dgm:spPr>
        <a:xfrm>
          <a:off x="1598962" y="2840789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en-GB" b="1" baseline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Conservative Financial Savings</a:t>
          </a:r>
        </a:p>
        <a:p>
          <a:pPr algn="ctr"/>
          <a:r>
            <a:rPr lang="en-GB" b="1" baseline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£1,2M</a:t>
          </a:r>
        </a:p>
      </dgm:t>
    </dgm:pt>
    <dgm:pt modelId="{3F6D66ED-D8DB-46E6-AD4A-A5AE2AACF008}" type="parTrans" cxnId="{CEF6739F-3F88-4D6F-A29E-7DF3CCED4F33}">
      <dgm:prSet/>
      <dgm:spPr>
        <a:xfrm rot="10115829">
          <a:off x="3256856" y="3116547"/>
          <a:ext cx="275494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94F4AC23-EEBE-4D53-9EE9-A52AB39C45AE}" type="sibTrans" cxnId="{CEF6739F-3F88-4D6F-A29E-7DF3CCED4F33}">
      <dgm:prSet/>
      <dgm:spPr/>
      <dgm:t>
        <a:bodyPr/>
        <a:lstStyle/>
        <a:p>
          <a:pPr algn="ctr"/>
          <a:endParaRPr lang="en-GB"/>
        </a:p>
      </dgm:t>
    </dgm:pt>
    <dgm:pt modelId="{3F8E6FB5-D4FD-4ACC-9AD3-15736318A327}">
      <dgm:prSet/>
      <dgm:spPr>
        <a:xfrm>
          <a:off x="4869464" y="4415780"/>
          <a:ext cx="1548510" cy="1548510"/>
        </a:xfr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b="1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78% mobile in under 30 mins v 240 mins NWAS</a:t>
          </a:r>
        </a:p>
      </dgm:t>
    </dgm:pt>
    <dgm:pt modelId="{CE34B276-50E3-409E-83E3-A9C7B54BB4B1}" type="parTrans" cxnId="{0F847E14-6A40-416E-8A26-2557D50D5BC0}">
      <dgm:prSet/>
      <dgm:spPr>
        <a:xfrm rot="3930515">
          <a:off x="5078033" y="3953265"/>
          <a:ext cx="271053" cy="584992"/>
        </a:xfr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endParaRPr lang="en-GB">
            <a:solidFill>
              <a:srgbClr val="523178"/>
            </a:solidFill>
            <a:latin typeface="Calibri"/>
            <a:ea typeface="+mn-ea"/>
            <a:cs typeface="+mn-cs"/>
          </a:endParaRPr>
        </a:p>
      </dgm:t>
    </dgm:pt>
    <dgm:pt modelId="{6DF81A1E-A78C-492F-BE92-A93D411AAC86}" type="sibTrans" cxnId="{0F847E14-6A40-416E-8A26-2557D50D5BC0}">
      <dgm:prSet/>
      <dgm:spPr/>
      <dgm:t>
        <a:bodyPr/>
        <a:lstStyle/>
        <a:p>
          <a:pPr algn="ctr"/>
          <a:endParaRPr lang="en-GB"/>
        </a:p>
      </dgm:t>
    </dgm:pt>
    <dgm:pt modelId="{666BDBA8-F081-45A1-86D1-B05A40C09253}">
      <dgm:prSet/>
      <dgm:spPr/>
      <dgm:t>
        <a:bodyPr/>
        <a:lstStyle/>
        <a:p>
          <a:endParaRPr lang="en-GB"/>
        </a:p>
      </dgm:t>
    </dgm:pt>
    <dgm:pt modelId="{43A25693-B743-4CE0-8A58-B9B062F55E88}" type="parTrans" cxnId="{FB21E68E-A299-45C6-98B1-0AFE9AC116BE}">
      <dgm:prSet/>
      <dgm:spPr/>
      <dgm:t>
        <a:bodyPr/>
        <a:lstStyle/>
        <a:p>
          <a:endParaRPr lang="en-GB"/>
        </a:p>
      </dgm:t>
    </dgm:pt>
    <dgm:pt modelId="{D9EABC4D-CF04-4B4A-A8FB-AE36240E42B1}" type="sibTrans" cxnId="{FB21E68E-A299-45C6-98B1-0AFE9AC116BE}">
      <dgm:prSet/>
      <dgm:spPr/>
      <dgm:t>
        <a:bodyPr/>
        <a:lstStyle/>
        <a:p>
          <a:endParaRPr lang="en-GB"/>
        </a:p>
      </dgm:t>
    </dgm:pt>
    <dgm:pt modelId="{D36C1C84-17DC-43AD-97C5-D3163AAC3D2D}">
      <dgm:prSet/>
      <dgm:spPr/>
      <dgm:t>
        <a:bodyPr/>
        <a:lstStyle/>
        <a:p>
          <a:endParaRPr lang="en-GB"/>
        </a:p>
      </dgm:t>
    </dgm:pt>
    <dgm:pt modelId="{9E2A9B90-F2BB-4101-A247-2F251EE4B736}" type="parTrans" cxnId="{00F192A4-352D-4559-8C27-E55DB6F359A3}">
      <dgm:prSet/>
      <dgm:spPr/>
      <dgm:t>
        <a:bodyPr/>
        <a:lstStyle/>
        <a:p>
          <a:endParaRPr lang="en-GB"/>
        </a:p>
      </dgm:t>
    </dgm:pt>
    <dgm:pt modelId="{806A2850-3AE3-4343-BCAB-35B7D8B79A5A}" type="sibTrans" cxnId="{00F192A4-352D-4559-8C27-E55DB6F359A3}">
      <dgm:prSet/>
      <dgm:spPr/>
      <dgm:t>
        <a:bodyPr/>
        <a:lstStyle/>
        <a:p>
          <a:endParaRPr lang="en-GB"/>
        </a:p>
      </dgm:t>
    </dgm:pt>
    <dgm:pt modelId="{551BAFA9-C505-445A-9062-01F221F7DA88}">
      <dgm:prSet/>
      <dgm:spPr/>
      <dgm:t>
        <a:bodyPr/>
        <a:lstStyle/>
        <a:p>
          <a:endParaRPr lang="en-GB"/>
        </a:p>
      </dgm:t>
    </dgm:pt>
    <dgm:pt modelId="{2C40F551-3ED5-4C59-87AA-B2126C806EA2}" type="parTrans" cxnId="{7C6AF1E9-9897-4668-B95A-C55675BDA237}">
      <dgm:prSet/>
      <dgm:spPr/>
      <dgm:t>
        <a:bodyPr/>
        <a:lstStyle/>
        <a:p>
          <a:endParaRPr lang="en-GB"/>
        </a:p>
      </dgm:t>
    </dgm:pt>
    <dgm:pt modelId="{3262E0E6-CA08-4ECE-A9EE-DA68021BF7A6}" type="sibTrans" cxnId="{7C6AF1E9-9897-4668-B95A-C55675BDA237}">
      <dgm:prSet/>
      <dgm:spPr/>
      <dgm:t>
        <a:bodyPr/>
        <a:lstStyle/>
        <a:p>
          <a:endParaRPr lang="en-GB"/>
        </a:p>
      </dgm:t>
    </dgm:pt>
    <dgm:pt modelId="{23EA5BA3-F02A-4057-9F6F-861723E9E141}">
      <dgm:prSet/>
      <dgm:spPr/>
      <dgm:t>
        <a:bodyPr/>
        <a:lstStyle/>
        <a:p>
          <a:endParaRPr lang="en-GB"/>
        </a:p>
      </dgm:t>
    </dgm:pt>
    <dgm:pt modelId="{DED96EA5-7A85-4D13-BE7E-ABF9AB3CE3DD}" type="parTrans" cxnId="{35D48247-0B31-4E63-BC55-331AD3FED9B0}">
      <dgm:prSet/>
      <dgm:spPr/>
      <dgm:t>
        <a:bodyPr/>
        <a:lstStyle/>
        <a:p>
          <a:endParaRPr lang="en-GB"/>
        </a:p>
      </dgm:t>
    </dgm:pt>
    <dgm:pt modelId="{521FC91D-B309-4091-89D0-540E7F73DF92}" type="sibTrans" cxnId="{35D48247-0B31-4E63-BC55-331AD3FED9B0}">
      <dgm:prSet/>
      <dgm:spPr/>
      <dgm:t>
        <a:bodyPr/>
        <a:lstStyle/>
        <a:p>
          <a:endParaRPr lang="en-GB"/>
        </a:p>
      </dgm:t>
    </dgm:pt>
    <dgm:pt modelId="{8D281967-B27E-4E68-9DFE-6579D33AC554}" type="pres">
      <dgm:prSet presAssocID="{BEFD9443-8ECA-4662-8175-5D9711C9528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4727BB3-B95D-4489-AD93-89EF771C84F8}" type="pres">
      <dgm:prSet presAssocID="{A7F0D974-EF25-4346-B53C-69F1DA465EFB}" presName="centerShape" presStyleLbl="node0" presStyleIdx="0" presStyleCnt="1" custScaleX="127744" custScaleY="109370" custLinFactNeighborX="1614" custLinFactNeighborY="969"/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6285C3C1-81A5-4AC4-9BCC-5CC29E85C5D6}" type="pres">
      <dgm:prSet presAssocID="{F419898B-B104-457B-9B0C-1B6AD782048C}" presName="parTrans" presStyleLbl="sibTrans2D1" presStyleIdx="0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AFFD6207-0873-4643-8589-B9428C7C9843}" type="pres">
      <dgm:prSet presAssocID="{F419898B-B104-457B-9B0C-1B6AD782048C}" presName="connectorText" presStyleLbl="sibTrans2D1" presStyleIdx="0" presStyleCnt="7"/>
      <dgm:spPr/>
      <dgm:t>
        <a:bodyPr/>
        <a:lstStyle/>
        <a:p>
          <a:endParaRPr lang="en-GB"/>
        </a:p>
      </dgm:t>
    </dgm:pt>
    <dgm:pt modelId="{98B3005A-929A-4C9D-A118-E6C2F4F06C13}" type="pres">
      <dgm:prSet presAssocID="{3F207BCA-966F-46C4-B338-7515DC621323}" presName="node" presStyleLbl="node1" presStyleIdx="0" presStyleCnt="7" custRadScaleRad="100414" custRadScaleInc="113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169AB00D-93EC-4211-AA3B-FB1C285FA005}" type="pres">
      <dgm:prSet presAssocID="{50E51AC7-C47C-43C3-AE78-F996E9AC991D}" presName="parTrans" presStyleLbl="sibTrans2D1" presStyleIdx="1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836B438D-C18E-418E-97FF-FF7192993771}" type="pres">
      <dgm:prSet presAssocID="{50E51AC7-C47C-43C3-AE78-F996E9AC991D}" presName="connectorText" presStyleLbl="sibTrans2D1" presStyleIdx="1" presStyleCnt="7"/>
      <dgm:spPr/>
      <dgm:t>
        <a:bodyPr/>
        <a:lstStyle/>
        <a:p>
          <a:endParaRPr lang="en-GB"/>
        </a:p>
      </dgm:t>
    </dgm:pt>
    <dgm:pt modelId="{7A3C855D-AB49-4A56-997C-57D124C20F15}" type="pres">
      <dgm:prSet presAssocID="{C78EA737-BECB-4763-A540-C8C0569069B3}" presName="node" presStyleLbl="node1" presStyleIdx="1" presStyleCnt="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462E2F33-5255-43FA-BA5F-074739CFB2D0}" type="pres">
      <dgm:prSet presAssocID="{4CD7E955-23FB-4A2A-8004-65D9672BDF35}" presName="parTrans" presStyleLbl="sibTrans2D1" presStyleIdx="2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407ED7FF-98FA-408B-9B08-9996E7C5DD63}" type="pres">
      <dgm:prSet presAssocID="{4CD7E955-23FB-4A2A-8004-65D9672BDF35}" presName="connectorText" presStyleLbl="sibTrans2D1" presStyleIdx="2" presStyleCnt="7"/>
      <dgm:spPr/>
      <dgm:t>
        <a:bodyPr/>
        <a:lstStyle/>
        <a:p>
          <a:endParaRPr lang="en-GB"/>
        </a:p>
      </dgm:t>
    </dgm:pt>
    <dgm:pt modelId="{A55DB73E-3364-4066-BE32-49A48803E124}" type="pres">
      <dgm:prSet presAssocID="{8316213F-9A91-40A7-B793-EC258DCD370C}" presName="node" presStyleLbl="node1" presStyleIdx="2" presStyleCnt="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43A6FD7A-3DFE-4DB8-A512-24188497FB67}" type="pres">
      <dgm:prSet presAssocID="{CE34B276-50E3-409E-83E3-A9C7B54BB4B1}" presName="parTrans" presStyleLbl="sibTrans2D1" presStyleIdx="3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5DFB4F63-B849-41D0-A2AF-96149394B871}" type="pres">
      <dgm:prSet presAssocID="{CE34B276-50E3-409E-83E3-A9C7B54BB4B1}" presName="connectorText" presStyleLbl="sibTrans2D1" presStyleIdx="3" presStyleCnt="7"/>
      <dgm:spPr/>
      <dgm:t>
        <a:bodyPr/>
        <a:lstStyle/>
        <a:p>
          <a:endParaRPr lang="en-GB"/>
        </a:p>
      </dgm:t>
    </dgm:pt>
    <dgm:pt modelId="{F8EBAC08-67C0-40C8-B3A7-7CB3A94963A8}" type="pres">
      <dgm:prSet presAssocID="{3F8E6FB5-D4FD-4ACC-9AD3-15736318A327}" presName="node" presStyleLbl="node1" presStyleIdx="3" presStyleCnt="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5F9650E4-352F-440E-ABC4-2F5F78F66AAD}" type="pres">
      <dgm:prSet presAssocID="{4422889B-146C-45F7-93F0-5DA1BAAC59A2}" presName="parTrans" presStyleLbl="sibTrans2D1" presStyleIdx="4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2B7B6011-2552-47B1-9A11-AB4BE30A5618}" type="pres">
      <dgm:prSet presAssocID="{4422889B-146C-45F7-93F0-5DA1BAAC59A2}" presName="connectorText" presStyleLbl="sibTrans2D1" presStyleIdx="4" presStyleCnt="7"/>
      <dgm:spPr/>
      <dgm:t>
        <a:bodyPr/>
        <a:lstStyle/>
        <a:p>
          <a:endParaRPr lang="en-GB"/>
        </a:p>
      </dgm:t>
    </dgm:pt>
    <dgm:pt modelId="{50065AD6-2D77-4D20-A246-E40D57124F19}" type="pres">
      <dgm:prSet presAssocID="{EF468E9F-E736-4872-AC2E-A8596D5F127E}" presName="node" presStyleLbl="node1" presStyleIdx="4" presStyleCnt="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496234E2-E642-4702-AF1F-E4D243AE03B5}" type="pres">
      <dgm:prSet presAssocID="{3F6D66ED-D8DB-46E6-AD4A-A5AE2AACF008}" presName="parTrans" presStyleLbl="sibTrans2D1" presStyleIdx="5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E055B7BA-1065-4123-A181-BE5B38D71603}" type="pres">
      <dgm:prSet presAssocID="{3F6D66ED-D8DB-46E6-AD4A-A5AE2AACF008}" presName="connectorText" presStyleLbl="sibTrans2D1" presStyleIdx="5" presStyleCnt="7"/>
      <dgm:spPr/>
      <dgm:t>
        <a:bodyPr/>
        <a:lstStyle/>
        <a:p>
          <a:endParaRPr lang="en-GB"/>
        </a:p>
      </dgm:t>
    </dgm:pt>
    <dgm:pt modelId="{D088E2A9-E7D9-4E96-ACFA-5B45D7C330B3}" type="pres">
      <dgm:prSet presAssocID="{339EA3E0-3951-4512-BCEA-73E81A220A24}" presName="node" presStyleLbl="node1" presStyleIdx="5" presStyleCnt="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8469CCBB-135C-42C0-AEA0-377B7FFE7C7D}" type="pres">
      <dgm:prSet presAssocID="{CAEE9504-5C48-4135-8C6C-60727B40D2FC}" presName="parTrans" presStyleLbl="sibTrans2D1" presStyleIdx="6" presStyleCnt="7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GB"/>
        </a:p>
      </dgm:t>
    </dgm:pt>
    <dgm:pt modelId="{7FF5DE94-58F3-4C4D-A3FF-F5976DB6EE5A}" type="pres">
      <dgm:prSet presAssocID="{CAEE9504-5C48-4135-8C6C-60727B40D2FC}" presName="connectorText" presStyleLbl="sibTrans2D1" presStyleIdx="6" presStyleCnt="7"/>
      <dgm:spPr/>
      <dgm:t>
        <a:bodyPr/>
        <a:lstStyle/>
        <a:p>
          <a:endParaRPr lang="en-GB"/>
        </a:p>
      </dgm:t>
    </dgm:pt>
    <dgm:pt modelId="{CF8EFFAD-2F5B-4034-BA6F-FEFBD3B98F37}" type="pres">
      <dgm:prSet presAssocID="{71EF3C4B-8848-4886-A51D-43FB459A3859}" presName="node" presStyleLbl="node1" presStyleIdx="6" presStyleCnt="7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</dgm:ptLst>
  <dgm:cxnLst>
    <dgm:cxn modelId="{7C6AF1E9-9897-4668-B95A-C55675BDA237}" srcId="{BEFD9443-8ECA-4662-8175-5D9711C9528B}" destId="{551BAFA9-C505-445A-9062-01F221F7DA88}" srcOrd="3" destOrd="0" parTransId="{2C40F551-3ED5-4C59-87AA-B2126C806EA2}" sibTransId="{3262E0E6-CA08-4ECE-A9EE-DA68021BF7A6}"/>
    <dgm:cxn modelId="{C6D36B71-F3B2-43AC-BD42-CF68CDAD0393}" type="presOf" srcId="{CAEE9504-5C48-4135-8C6C-60727B40D2FC}" destId="{7FF5DE94-58F3-4C4D-A3FF-F5976DB6EE5A}" srcOrd="1" destOrd="0" presId="urn:microsoft.com/office/officeart/2005/8/layout/radial5"/>
    <dgm:cxn modelId="{BDB14066-E4B9-40D1-848A-55EBC32CBCEA}" type="presOf" srcId="{F419898B-B104-457B-9B0C-1B6AD782048C}" destId="{AFFD6207-0873-4643-8589-B9428C7C9843}" srcOrd="1" destOrd="0" presId="urn:microsoft.com/office/officeart/2005/8/layout/radial5"/>
    <dgm:cxn modelId="{878E2374-70C3-451B-9295-4F9F56AEBA26}" type="presOf" srcId="{EF468E9F-E736-4872-AC2E-A8596D5F127E}" destId="{50065AD6-2D77-4D20-A246-E40D57124F19}" srcOrd="0" destOrd="0" presId="urn:microsoft.com/office/officeart/2005/8/layout/radial5"/>
    <dgm:cxn modelId="{2E31558E-46B6-4C02-B7CF-D9A276BFA913}" type="presOf" srcId="{CAEE9504-5C48-4135-8C6C-60727B40D2FC}" destId="{8469CCBB-135C-42C0-AEA0-377B7FFE7C7D}" srcOrd="0" destOrd="0" presId="urn:microsoft.com/office/officeart/2005/8/layout/radial5"/>
    <dgm:cxn modelId="{E54C6FBD-94D9-4766-9E8E-2F00D34FCDC0}" type="presOf" srcId="{50E51AC7-C47C-43C3-AE78-F996E9AC991D}" destId="{836B438D-C18E-418E-97FF-FF7192993771}" srcOrd="1" destOrd="0" presId="urn:microsoft.com/office/officeart/2005/8/layout/radial5"/>
    <dgm:cxn modelId="{83C2972A-4511-45F7-A365-B4D015C3841B}" type="presOf" srcId="{4CD7E955-23FB-4A2A-8004-65D9672BDF35}" destId="{407ED7FF-98FA-408B-9B08-9996E7C5DD63}" srcOrd="1" destOrd="0" presId="urn:microsoft.com/office/officeart/2005/8/layout/radial5"/>
    <dgm:cxn modelId="{8F91A901-15DE-4944-80AB-9A5552AD87C2}" type="presOf" srcId="{50E51AC7-C47C-43C3-AE78-F996E9AC991D}" destId="{169AB00D-93EC-4211-AA3B-FB1C285FA005}" srcOrd="0" destOrd="0" presId="urn:microsoft.com/office/officeart/2005/8/layout/radial5"/>
    <dgm:cxn modelId="{1A43AFA1-F041-4381-A372-BAC848605F60}" srcId="{A7F0D974-EF25-4346-B53C-69F1DA465EFB}" destId="{EF468E9F-E736-4872-AC2E-A8596D5F127E}" srcOrd="4" destOrd="0" parTransId="{4422889B-146C-45F7-93F0-5DA1BAAC59A2}" sibTransId="{DE0CF910-44C8-463E-B0D6-3FA0CA009871}"/>
    <dgm:cxn modelId="{0B2FABC7-402A-421B-B82F-5FD974368AE9}" type="presOf" srcId="{3F6D66ED-D8DB-46E6-AD4A-A5AE2AACF008}" destId="{496234E2-E642-4702-AF1F-E4D243AE03B5}" srcOrd="0" destOrd="0" presId="urn:microsoft.com/office/officeart/2005/8/layout/radial5"/>
    <dgm:cxn modelId="{6E9BBA16-DB3D-41B8-9107-9DBAE641411D}" srcId="{BEFD9443-8ECA-4662-8175-5D9711C9528B}" destId="{A7F0D974-EF25-4346-B53C-69F1DA465EFB}" srcOrd="0" destOrd="0" parTransId="{5C83EF50-4E0A-4C26-B4B5-6B871BF57F3A}" sibTransId="{45785E78-82ED-4FAC-8AB7-D728B9D02D24}"/>
    <dgm:cxn modelId="{F7BECBBD-E9D0-4D0C-896F-BCB4E4B40456}" type="presOf" srcId="{CE34B276-50E3-409E-83E3-A9C7B54BB4B1}" destId="{5DFB4F63-B849-41D0-A2AF-96149394B871}" srcOrd="1" destOrd="0" presId="urn:microsoft.com/office/officeart/2005/8/layout/radial5"/>
    <dgm:cxn modelId="{0F847E14-6A40-416E-8A26-2557D50D5BC0}" srcId="{A7F0D974-EF25-4346-B53C-69F1DA465EFB}" destId="{3F8E6FB5-D4FD-4ACC-9AD3-15736318A327}" srcOrd="3" destOrd="0" parTransId="{CE34B276-50E3-409E-83E3-A9C7B54BB4B1}" sibTransId="{6DF81A1E-A78C-492F-BE92-A93D411AAC86}"/>
    <dgm:cxn modelId="{7974364A-EFAD-4B9B-BDDD-3C4A5662A765}" type="presOf" srcId="{71EF3C4B-8848-4886-A51D-43FB459A3859}" destId="{CF8EFFAD-2F5B-4034-BA6F-FEFBD3B98F37}" srcOrd="0" destOrd="0" presId="urn:microsoft.com/office/officeart/2005/8/layout/radial5"/>
    <dgm:cxn modelId="{AECC1D54-A017-4FA9-A8C8-B4FAAE03B520}" srcId="{A7F0D974-EF25-4346-B53C-69F1DA465EFB}" destId="{8316213F-9A91-40A7-B793-EC258DCD370C}" srcOrd="2" destOrd="0" parTransId="{4CD7E955-23FB-4A2A-8004-65D9672BDF35}" sibTransId="{14244E1B-03D0-4BD0-A064-42808D4A6B67}"/>
    <dgm:cxn modelId="{0380390A-BC1F-4FA4-A3BC-42D2ADF29AD9}" type="presOf" srcId="{3F6D66ED-D8DB-46E6-AD4A-A5AE2AACF008}" destId="{E055B7BA-1065-4123-A181-BE5B38D71603}" srcOrd="1" destOrd="0" presId="urn:microsoft.com/office/officeart/2005/8/layout/radial5"/>
    <dgm:cxn modelId="{289355E2-81CF-432C-8741-C024C36E7331}" type="presOf" srcId="{4422889B-146C-45F7-93F0-5DA1BAAC59A2}" destId="{2B7B6011-2552-47B1-9A11-AB4BE30A5618}" srcOrd="1" destOrd="0" presId="urn:microsoft.com/office/officeart/2005/8/layout/radial5"/>
    <dgm:cxn modelId="{9873E420-6171-4C9C-B68D-0DAEC417810E}" srcId="{A7F0D974-EF25-4346-B53C-69F1DA465EFB}" destId="{71EF3C4B-8848-4886-A51D-43FB459A3859}" srcOrd="6" destOrd="0" parTransId="{CAEE9504-5C48-4135-8C6C-60727B40D2FC}" sibTransId="{43AEA4D8-8F11-4335-BFA8-D4971DD629FD}"/>
    <dgm:cxn modelId="{CEF6739F-3F88-4D6F-A29E-7DF3CCED4F33}" srcId="{A7F0D974-EF25-4346-B53C-69F1DA465EFB}" destId="{339EA3E0-3951-4512-BCEA-73E81A220A24}" srcOrd="5" destOrd="0" parTransId="{3F6D66ED-D8DB-46E6-AD4A-A5AE2AACF008}" sibTransId="{94F4AC23-EEBE-4D53-9EE9-A52AB39C45AE}"/>
    <dgm:cxn modelId="{BA46E80E-D5D2-4C6A-B4CA-6C74688803A3}" srcId="{A7F0D974-EF25-4346-B53C-69F1DA465EFB}" destId="{C78EA737-BECB-4763-A540-C8C0569069B3}" srcOrd="1" destOrd="0" parTransId="{50E51AC7-C47C-43C3-AE78-F996E9AC991D}" sibTransId="{66029A3A-E225-47EB-9B0E-88D6ADF63CB6}"/>
    <dgm:cxn modelId="{502AC745-B99B-45DE-992D-F27691BAFF0E}" type="presOf" srcId="{3F8E6FB5-D4FD-4ACC-9AD3-15736318A327}" destId="{F8EBAC08-67C0-40C8-B3A7-7CB3A94963A8}" srcOrd="0" destOrd="0" presId="urn:microsoft.com/office/officeart/2005/8/layout/radial5"/>
    <dgm:cxn modelId="{FBDD8EE6-D23B-4AF8-BCD5-B4E32A6425C7}" type="presOf" srcId="{A7F0D974-EF25-4346-B53C-69F1DA465EFB}" destId="{54727BB3-B95D-4489-AD93-89EF771C84F8}" srcOrd="0" destOrd="0" presId="urn:microsoft.com/office/officeart/2005/8/layout/radial5"/>
    <dgm:cxn modelId="{713B5B7D-04CA-4596-9173-70E07F4D7728}" type="presOf" srcId="{CE34B276-50E3-409E-83E3-A9C7B54BB4B1}" destId="{43A6FD7A-3DFE-4DB8-A512-24188497FB67}" srcOrd="0" destOrd="0" presId="urn:microsoft.com/office/officeart/2005/8/layout/radial5"/>
    <dgm:cxn modelId="{2BE18F20-19D6-4F62-8523-A24699544288}" type="presOf" srcId="{4422889B-146C-45F7-93F0-5DA1BAAC59A2}" destId="{5F9650E4-352F-440E-ABC4-2F5F78F66AAD}" srcOrd="0" destOrd="0" presId="urn:microsoft.com/office/officeart/2005/8/layout/radial5"/>
    <dgm:cxn modelId="{DCC79FE9-EEE1-4374-AD21-A279D416918C}" type="presOf" srcId="{4CD7E955-23FB-4A2A-8004-65D9672BDF35}" destId="{462E2F33-5255-43FA-BA5F-074739CFB2D0}" srcOrd="0" destOrd="0" presId="urn:microsoft.com/office/officeart/2005/8/layout/radial5"/>
    <dgm:cxn modelId="{FB21E68E-A299-45C6-98B1-0AFE9AC116BE}" srcId="{BEFD9443-8ECA-4662-8175-5D9711C9528B}" destId="{666BDBA8-F081-45A1-86D1-B05A40C09253}" srcOrd="1" destOrd="0" parTransId="{43A25693-B743-4CE0-8A58-B9B062F55E88}" sibTransId="{D9EABC4D-CF04-4B4A-A8FB-AE36240E42B1}"/>
    <dgm:cxn modelId="{34CF3023-CA7E-40DE-BD7D-36C5487122DD}" srcId="{A7F0D974-EF25-4346-B53C-69F1DA465EFB}" destId="{3F207BCA-966F-46C4-B338-7515DC621323}" srcOrd="0" destOrd="0" parTransId="{F419898B-B104-457B-9B0C-1B6AD782048C}" sibTransId="{883F4184-009C-414D-923C-E286EA9F0E08}"/>
    <dgm:cxn modelId="{6894F0E6-8AC3-4CF5-A538-365D1FA2832D}" type="presOf" srcId="{F419898B-B104-457B-9B0C-1B6AD782048C}" destId="{6285C3C1-81A5-4AC4-9BCC-5CC29E85C5D6}" srcOrd="0" destOrd="0" presId="urn:microsoft.com/office/officeart/2005/8/layout/radial5"/>
    <dgm:cxn modelId="{D0FBA63A-C151-40F7-A3D1-EB81C44C3235}" type="presOf" srcId="{339EA3E0-3951-4512-BCEA-73E81A220A24}" destId="{D088E2A9-E7D9-4E96-ACFA-5B45D7C330B3}" srcOrd="0" destOrd="0" presId="urn:microsoft.com/office/officeart/2005/8/layout/radial5"/>
    <dgm:cxn modelId="{1B5CE483-1DD6-4BAD-94CC-565221EC0E47}" type="presOf" srcId="{8316213F-9A91-40A7-B793-EC258DCD370C}" destId="{A55DB73E-3364-4066-BE32-49A48803E124}" srcOrd="0" destOrd="0" presId="urn:microsoft.com/office/officeart/2005/8/layout/radial5"/>
    <dgm:cxn modelId="{A68BA2EB-2FFB-4BD3-A7FF-36A910D6767C}" type="presOf" srcId="{C78EA737-BECB-4763-A540-C8C0569069B3}" destId="{7A3C855D-AB49-4A56-997C-57D124C20F15}" srcOrd="0" destOrd="0" presId="urn:microsoft.com/office/officeart/2005/8/layout/radial5"/>
    <dgm:cxn modelId="{00F192A4-352D-4559-8C27-E55DB6F359A3}" srcId="{BEFD9443-8ECA-4662-8175-5D9711C9528B}" destId="{D36C1C84-17DC-43AD-97C5-D3163AAC3D2D}" srcOrd="2" destOrd="0" parTransId="{9E2A9B90-F2BB-4101-A247-2F251EE4B736}" sibTransId="{806A2850-3AE3-4343-BCAB-35B7D8B79A5A}"/>
    <dgm:cxn modelId="{01246E46-FBB3-4EAF-8A5B-B8E6BE580EDB}" type="presOf" srcId="{3F207BCA-966F-46C4-B338-7515DC621323}" destId="{98B3005A-929A-4C9D-A118-E6C2F4F06C13}" srcOrd="0" destOrd="0" presId="urn:microsoft.com/office/officeart/2005/8/layout/radial5"/>
    <dgm:cxn modelId="{04D07F8F-F1C4-4C37-81E8-59DE28CF9903}" type="presOf" srcId="{BEFD9443-8ECA-4662-8175-5D9711C9528B}" destId="{8D281967-B27E-4E68-9DFE-6579D33AC554}" srcOrd="0" destOrd="0" presId="urn:microsoft.com/office/officeart/2005/8/layout/radial5"/>
    <dgm:cxn modelId="{35D48247-0B31-4E63-BC55-331AD3FED9B0}" srcId="{BEFD9443-8ECA-4662-8175-5D9711C9528B}" destId="{23EA5BA3-F02A-4057-9F6F-861723E9E141}" srcOrd="4" destOrd="0" parTransId="{DED96EA5-7A85-4D13-BE7E-ABF9AB3CE3DD}" sibTransId="{521FC91D-B309-4091-89D0-540E7F73DF92}"/>
    <dgm:cxn modelId="{39041A56-A560-400E-9C5D-C39610F3EC13}" type="presParOf" srcId="{8D281967-B27E-4E68-9DFE-6579D33AC554}" destId="{54727BB3-B95D-4489-AD93-89EF771C84F8}" srcOrd="0" destOrd="0" presId="urn:microsoft.com/office/officeart/2005/8/layout/radial5"/>
    <dgm:cxn modelId="{3D56C624-B307-4A59-8087-61167C56EB29}" type="presParOf" srcId="{8D281967-B27E-4E68-9DFE-6579D33AC554}" destId="{6285C3C1-81A5-4AC4-9BCC-5CC29E85C5D6}" srcOrd="1" destOrd="0" presId="urn:microsoft.com/office/officeart/2005/8/layout/radial5"/>
    <dgm:cxn modelId="{78E4F5C0-79D1-4AC1-8A5E-3744E3B3706F}" type="presParOf" srcId="{6285C3C1-81A5-4AC4-9BCC-5CC29E85C5D6}" destId="{AFFD6207-0873-4643-8589-B9428C7C9843}" srcOrd="0" destOrd="0" presId="urn:microsoft.com/office/officeart/2005/8/layout/radial5"/>
    <dgm:cxn modelId="{F34A5A09-E4A5-49EA-ADA1-17491D1FF00C}" type="presParOf" srcId="{8D281967-B27E-4E68-9DFE-6579D33AC554}" destId="{98B3005A-929A-4C9D-A118-E6C2F4F06C13}" srcOrd="2" destOrd="0" presId="urn:microsoft.com/office/officeart/2005/8/layout/radial5"/>
    <dgm:cxn modelId="{549C015E-A34B-4986-91A1-32CEA3B88345}" type="presParOf" srcId="{8D281967-B27E-4E68-9DFE-6579D33AC554}" destId="{169AB00D-93EC-4211-AA3B-FB1C285FA005}" srcOrd="3" destOrd="0" presId="urn:microsoft.com/office/officeart/2005/8/layout/radial5"/>
    <dgm:cxn modelId="{A1700F48-E10C-48A4-989D-96A81627D0A7}" type="presParOf" srcId="{169AB00D-93EC-4211-AA3B-FB1C285FA005}" destId="{836B438D-C18E-418E-97FF-FF7192993771}" srcOrd="0" destOrd="0" presId="urn:microsoft.com/office/officeart/2005/8/layout/radial5"/>
    <dgm:cxn modelId="{7B6F7FC1-8043-4E6B-9B35-7E8E286CA41F}" type="presParOf" srcId="{8D281967-B27E-4E68-9DFE-6579D33AC554}" destId="{7A3C855D-AB49-4A56-997C-57D124C20F15}" srcOrd="4" destOrd="0" presId="urn:microsoft.com/office/officeart/2005/8/layout/radial5"/>
    <dgm:cxn modelId="{E7817C3D-49F2-4FEC-8B1E-60161B8B3FEA}" type="presParOf" srcId="{8D281967-B27E-4E68-9DFE-6579D33AC554}" destId="{462E2F33-5255-43FA-BA5F-074739CFB2D0}" srcOrd="5" destOrd="0" presId="urn:microsoft.com/office/officeart/2005/8/layout/radial5"/>
    <dgm:cxn modelId="{B2395185-41F6-495F-8AA7-F49216105EB7}" type="presParOf" srcId="{462E2F33-5255-43FA-BA5F-074739CFB2D0}" destId="{407ED7FF-98FA-408B-9B08-9996E7C5DD63}" srcOrd="0" destOrd="0" presId="urn:microsoft.com/office/officeart/2005/8/layout/radial5"/>
    <dgm:cxn modelId="{7250D040-3750-4226-8761-35C9D068BDCF}" type="presParOf" srcId="{8D281967-B27E-4E68-9DFE-6579D33AC554}" destId="{A55DB73E-3364-4066-BE32-49A48803E124}" srcOrd="6" destOrd="0" presId="urn:microsoft.com/office/officeart/2005/8/layout/radial5"/>
    <dgm:cxn modelId="{2054D0A6-EB83-4856-B172-5F5AE0CBD77D}" type="presParOf" srcId="{8D281967-B27E-4E68-9DFE-6579D33AC554}" destId="{43A6FD7A-3DFE-4DB8-A512-24188497FB67}" srcOrd="7" destOrd="0" presId="urn:microsoft.com/office/officeart/2005/8/layout/radial5"/>
    <dgm:cxn modelId="{B8CC6C5E-C50A-4B7D-A4EA-046F73F8B86B}" type="presParOf" srcId="{43A6FD7A-3DFE-4DB8-A512-24188497FB67}" destId="{5DFB4F63-B849-41D0-A2AF-96149394B871}" srcOrd="0" destOrd="0" presId="urn:microsoft.com/office/officeart/2005/8/layout/radial5"/>
    <dgm:cxn modelId="{B3383AA1-7D78-4A8B-8C0B-CB32A4457380}" type="presParOf" srcId="{8D281967-B27E-4E68-9DFE-6579D33AC554}" destId="{F8EBAC08-67C0-40C8-B3A7-7CB3A94963A8}" srcOrd="8" destOrd="0" presId="urn:microsoft.com/office/officeart/2005/8/layout/radial5"/>
    <dgm:cxn modelId="{4535D791-12A7-4750-B93A-3A1C5DFAC585}" type="presParOf" srcId="{8D281967-B27E-4E68-9DFE-6579D33AC554}" destId="{5F9650E4-352F-440E-ABC4-2F5F78F66AAD}" srcOrd="9" destOrd="0" presId="urn:microsoft.com/office/officeart/2005/8/layout/radial5"/>
    <dgm:cxn modelId="{1E490F8A-CB98-468C-A8E3-D5A416310D4B}" type="presParOf" srcId="{5F9650E4-352F-440E-ABC4-2F5F78F66AAD}" destId="{2B7B6011-2552-47B1-9A11-AB4BE30A5618}" srcOrd="0" destOrd="0" presId="urn:microsoft.com/office/officeart/2005/8/layout/radial5"/>
    <dgm:cxn modelId="{83D391BB-E7DD-4580-B7D6-9435076A1D2A}" type="presParOf" srcId="{8D281967-B27E-4E68-9DFE-6579D33AC554}" destId="{50065AD6-2D77-4D20-A246-E40D57124F19}" srcOrd="10" destOrd="0" presId="urn:microsoft.com/office/officeart/2005/8/layout/radial5"/>
    <dgm:cxn modelId="{F7C05CD5-8AA3-45F0-A8BB-D55C4AA17E21}" type="presParOf" srcId="{8D281967-B27E-4E68-9DFE-6579D33AC554}" destId="{496234E2-E642-4702-AF1F-E4D243AE03B5}" srcOrd="11" destOrd="0" presId="urn:microsoft.com/office/officeart/2005/8/layout/radial5"/>
    <dgm:cxn modelId="{C4BBE9DB-345A-403A-9DC3-307DFE83CF52}" type="presParOf" srcId="{496234E2-E642-4702-AF1F-E4D243AE03B5}" destId="{E055B7BA-1065-4123-A181-BE5B38D71603}" srcOrd="0" destOrd="0" presId="urn:microsoft.com/office/officeart/2005/8/layout/radial5"/>
    <dgm:cxn modelId="{9DADD638-3B32-4C49-8E52-45C8B8AC2020}" type="presParOf" srcId="{8D281967-B27E-4E68-9DFE-6579D33AC554}" destId="{D088E2A9-E7D9-4E96-ACFA-5B45D7C330B3}" srcOrd="12" destOrd="0" presId="urn:microsoft.com/office/officeart/2005/8/layout/radial5"/>
    <dgm:cxn modelId="{7574795B-889F-4656-B289-35DB60884871}" type="presParOf" srcId="{8D281967-B27E-4E68-9DFE-6579D33AC554}" destId="{8469CCBB-135C-42C0-AEA0-377B7FFE7C7D}" srcOrd="13" destOrd="0" presId="urn:microsoft.com/office/officeart/2005/8/layout/radial5"/>
    <dgm:cxn modelId="{D506BD8D-5EC8-4666-B1ED-E517584A1B8C}" type="presParOf" srcId="{8469CCBB-135C-42C0-AEA0-377B7FFE7C7D}" destId="{7FF5DE94-58F3-4C4D-A3FF-F5976DB6EE5A}" srcOrd="0" destOrd="0" presId="urn:microsoft.com/office/officeart/2005/8/layout/radial5"/>
    <dgm:cxn modelId="{25FE52DB-3B13-4383-B4AB-8036EF790B10}" type="presParOf" srcId="{8D281967-B27E-4E68-9DFE-6579D33AC554}" destId="{CF8EFFAD-2F5B-4034-BA6F-FEFBD3B98F37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27BB3-B95D-4489-AD93-89EF771C84F8}">
      <dsp:nvSpPr>
        <dsp:cNvPr id="0" name=""/>
        <dsp:cNvSpPr/>
      </dsp:nvSpPr>
      <dsp:spPr>
        <a:xfrm>
          <a:off x="2291576" y="1457973"/>
          <a:ext cx="991621" cy="848991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So</a:t>
          </a:r>
          <a:r>
            <a:rPr lang="en-GB" sz="2200" kern="1200" baseline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far…</a:t>
          </a:r>
          <a:endParaRPr lang="en-GB" sz="2200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436796" y="1582305"/>
        <a:ext cx="701181" cy="600327"/>
      </dsp:txXfrm>
    </dsp:sp>
    <dsp:sp modelId="{6285C3C1-81A5-4AC4-9BCC-5CC29E85C5D6}">
      <dsp:nvSpPr>
        <dsp:cNvPr id="0" name=""/>
        <dsp:cNvSpPr/>
      </dsp:nvSpPr>
      <dsp:spPr>
        <a:xfrm rot="16108490">
          <a:off x="2640438" y="1089471"/>
          <a:ext cx="258697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 rot="10800000">
        <a:off x="2680275" y="1181047"/>
        <a:ext cx="181088" cy="158357"/>
      </dsp:txXfrm>
    </dsp:sp>
    <dsp:sp modelId="{98B3005A-929A-4C9D-A118-E6C2F4F06C13}">
      <dsp:nvSpPr>
        <dsp:cNvPr id="0" name=""/>
        <dsp:cNvSpPr/>
      </dsp:nvSpPr>
      <dsp:spPr>
        <a:xfrm>
          <a:off x="2265022" y="0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1864  CALLS</a:t>
          </a:r>
          <a:endParaRPr lang="en-GB" sz="900" b="1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407122" y="142100"/>
        <a:ext cx="686120" cy="686120"/>
      </dsp:txXfrm>
    </dsp:sp>
    <dsp:sp modelId="{169AB00D-93EC-4211-AA3B-FB1C285FA005}">
      <dsp:nvSpPr>
        <dsp:cNvPr id="0" name=""/>
        <dsp:cNvSpPr/>
      </dsp:nvSpPr>
      <dsp:spPr>
        <a:xfrm rot="19162873">
          <a:off x="3179453" y="1322168"/>
          <a:ext cx="214703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>
        <a:off x="3187213" y="1395920"/>
        <a:ext cx="150292" cy="158357"/>
      </dsp:txXfrm>
    </dsp:sp>
    <dsp:sp modelId="{7A3C855D-AB49-4A56-997C-57D124C20F15}">
      <dsp:nvSpPr>
        <dsp:cNvPr id="0" name=""/>
        <dsp:cNvSpPr/>
      </dsp:nvSpPr>
      <dsp:spPr>
        <a:xfrm>
          <a:off x="3328270" y="517299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2983 ERISS referrals  </a:t>
          </a:r>
          <a:endParaRPr lang="en-GB" sz="900" b="1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470370" y="659399"/>
        <a:ext cx="686120" cy="686120"/>
      </dsp:txXfrm>
    </dsp:sp>
    <dsp:sp modelId="{462E2F33-5255-43FA-BA5F-074739CFB2D0}">
      <dsp:nvSpPr>
        <dsp:cNvPr id="0" name=""/>
        <dsp:cNvSpPr/>
      </dsp:nvSpPr>
      <dsp:spPr>
        <a:xfrm rot="729677">
          <a:off x="3339923" y="1889164"/>
          <a:ext cx="181778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>
        <a:off x="3340535" y="1936205"/>
        <a:ext cx="127245" cy="158357"/>
      </dsp:txXfrm>
    </dsp:sp>
    <dsp:sp modelId="{A55DB73E-3364-4066-BE32-49A48803E124}">
      <dsp:nvSpPr>
        <dsp:cNvPr id="0" name=""/>
        <dsp:cNvSpPr/>
      </dsp:nvSpPr>
      <dsp:spPr>
        <a:xfrm>
          <a:off x="3592595" y="1675383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30 to hospital post FRS within a week </a:t>
          </a:r>
          <a:endParaRPr lang="en-GB" sz="900" b="1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734695" y="1817483"/>
        <a:ext cx="686120" cy="686120"/>
      </dsp:txXfrm>
    </dsp:sp>
    <dsp:sp modelId="{43A6FD7A-3DFE-4DB8-A512-24188497FB67}">
      <dsp:nvSpPr>
        <dsp:cNvPr id="0" name=""/>
        <dsp:cNvSpPr/>
      </dsp:nvSpPr>
      <dsp:spPr>
        <a:xfrm rot="3930515">
          <a:off x="2941563" y="2325338"/>
          <a:ext cx="215371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>
        <a:off x="2960476" y="2348724"/>
        <a:ext cx="150760" cy="158357"/>
      </dsp:txXfrm>
    </dsp:sp>
    <dsp:sp modelId="{F8EBAC08-67C0-40C8-B3A7-7CB3A94963A8}">
      <dsp:nvSpPr>
        <dsp:cNvPr id="0" name=""/>
        <dsp:cNvSpPr/>
      </dsp:nvSpPr>
      <dsp:spPr>
        <a:xfrm>
          <a:off x="2851972" y="2604095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9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78% mobile in under 30 mins v 240 mins NWAS</a:t>
          </a:r>
        </a:p>
      </dsp:txBody>
      <dsp:txXfrm>
        <a:off x="2994072" y="2746195"/>
        <a:ext cx="686120" cy="686120"/>
      </dsp:txXfrm>
    </dsp:sp>
    <dsp:sp modelId="{5F9650E4-352F-440E-ABC4-2F5F78F66AAD}">
      <dsp:nvSpPr>
        <dsp:cNvPr id="0" name=""/>
        <dsp:cNvSpPr/>
      </dsp:nvSpPr>
      <dsp:spPr>
        <a:xfrm rot="7072131">
          <a:off x="2365317" y="2326941"/>
          <a:ext cx="234527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 rot="10800000">
        <a:off x="2416940" y="2348627"/>
        <a:ext cx="164169" cy="158357"/>
      </dsp:txXfrm>
    </dsp:sp>
    <dsp:sp modelId="{50065AD6-2D77-4D20-A246-E40D57124F19}">
      <dsp:nvSpPr>
        <dsp:cNvPr id="0" name=""/>
        <dsp:cNvSpPr/>
      </dsp:nvSpPr>
      <dsp:spPr>
        <a:xfrm>
          <a:off x="1664106" y="2604095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444.5  days on the road</a:t>
          </a:r>
          <a:endParaRPr lang="en-GB" sz="900" b="1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1806206" y="2746195"/>
        <a:ext cx="686120" cy="686120"/>
      </dsp:txXfrm>
    </dsp:sp>
    <dsp:sp modelId="{496234E2-E642-4702-AF1F-E4D243AE03B5}">
      <dsp:nvSpPr>
        <dsp:cNvPr id="0" name=""/>
        <dsp:cNvSpPr/>
      </dsp:nvSpPr>
      <dsp:spPr>
        <a:xfrm rot="10115829">
          <a:off x="1987123" y="1888978"/>
          <a:ext cx="227384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 rot="10800000">
        <a:off x="2054665" y="1935020"/>
        <a:ext cx="159169" cy="158357"/>
      </dsp:txXfrm>
    </dsp:sp>
    <dsp:sp modelId="{D088E2A9-E7D9-4E96-ACFA-5B45D7C330B3}">
      <dsp:nvSpPr>
        <dsp:cNvPr id="0" name=""/>
        <dsp:cNvSpPr/>
      </dsp:nvSpPr>
      <dsp:spPr>
        <a:xfrm>
          <a:off x="923484" y="1675383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baseline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Conservative Financial Savings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baseline="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£1,2M</a:t>
          </a:r>
        </a:p>
      </dsp:txBody>
      <dsp:txXfrm>
        <a:off x="1065584" y="1817483"/>
        <a:ext cx="686120" cy="686120"/>
      </dsp:txXfrm>
    </dsp:sp>
    <dsp:sp modelId="{8469CCBB-135C-42C0-AEA0-377B7FFE7C7D}">
      <dsp:nvSpPr>
        <dsp:cNvPr id="0" name=""/>
        <dsp:cNvSpPr/>
      </dsp:nvSpPr>
      <dsp:spPr>
        <a:xfrm rot="13097801">
          <a:off x="2119202" y="1321309"/>
          <a:ext cx="249326" cy="263927"/>
        </a:xfrm>
        <a:prstGeom prst="rightArrow">
          <a:avLst>
            <a:gd name="adj1" fmla="val 60000"/>
            <a:gd name="adj2" fmla="val 50000"/>
          </a:avLst>
        </a:prstGeom>
        <a:solidFill>
          <a:srgbClr val="17A6BE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rgbClr val="523178"/>
            </a:solidFill>
            <a:latin typeface="Calibri"/>
            <a:ea typeface="+mn-ea"/>
            <a:cs typeface="+mn-cs"/>
          </a:endParaRPr>
        </a:p>
      </dsp:txBody>
      <dsp:txXfrm rot="10800000">
        <a:off x="2185952" y="1397271"/>
        <a:ext cx="174528" cy="158357"/>
      </dsp:txXfrm>
    </dsp:sp>
    <dsp:sp modelId="{CF8EFFAD-2F5B-4034-BA6F-FEFBD3B98F37}">
      <dsp:nvSpPr>
        <dsp:cNvPr id="0" name=""/>
        <dsp:cNvSpPr/>
      </dsp:nvSpPr>
      <dsp:spPr>
        <a:xfrm>
          <a:off x="1187809" y="517299"/>
          <a:ext cx="970320" cy="970320"/>
        </a:xfrm>
        <a:prstGeom prst="ellipse">
          <a:avLst/>
        </a:prstGeom>
        <a:noFill/>
        <a:ln w="38100" cap="flat" cmpd="sng" algn="ctr">
          <a:solidFill>
            <a:srgbClr val="523178"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b="1" kern="12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80% remained at home </a:t>
          </a:r>
          <a:endParaRPr lang="en-GB" sz="900" b="1" kern="12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1329909" y="659399"/>
        <a:ext cx="686120" cy="68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6ED77-DE7E-4697-9A90-579F45A77EFC}" type="datetimeFigureOut">
              <a:rPr lang="en-GB" smtClean="0"/>
              <a:t>20/09/2017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7A4DF-3CFD-4D6B-8F11-218E8DCACE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524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7653F-450C-4D54-A78C-61B1C7D4BBC4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7"/>
            <a:ext cx="5393690" cy="44426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D4F2C-1E0C-4779-9359-37E1BF8BD32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40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8713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D4F2C-1E0C-4779-9359-37E1BF8BD327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838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5" y="188640"/>
            <a:ext cx="3811524" cy="51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1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626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00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2170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1568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99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903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495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506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01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794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D7748-DBBA-4E59-8969-B65E137B7FDD}" type="datetimeFigureOut">
              <a:rPr lang="fr-FR" smtClean="0"/>
              <a:t>20/09/2017</a:t>
            </a:fld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208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1E04D-7C6F-4C25-BDB8-B79233B6DBF9}" type="slidenum">
              <a:rPr lang="fr-FR" smtClean="0"/>
              <a:t>‹#›</a:t>
            </a:fld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81328"/>
            <a:ext cx="3048000" cy="320040"/>
          </a:xfrm>
          <a:prstGeom prst="rect">
            <a:avLst/>
          </a:prstGeom>
        </p:spPr>
      </p:pic>
      <p:sp>
        <p:nvSpPr>
          <p:cNvPr id="29" name="Rectangle 28"/>
          <p:cNvSpPr/>
          <p:nvPr userDrawn="1"/>
        </p:nvSpPr>
        <p:spPr>
          <a:xfrm>
            <a:off x="8467133" y="5157193"/>
            <a:ext cx="676868" cy="700238"/>
          </a:xfrm>
          <a:prstGeom prst="rect">
            <a:avLst/>
          </a:prstGeom>
          <a:solidFill>
            <a:srgbClr val="17A6BE"/>
          </a:solidFill>
          <a:ln>
            <a:solidFill>
              <a:srgbClr val="17A6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7985173" y="5805265"/>
            <a:ext cx="1158828" cy="1052736"/>
          </a:xfrm>
          <a:prstGeom prst="rect">
            <a:avLst/>
          </a:prstGeom>
          <a:solidFill>
            <a:srgbClr val="46378B"/>
          </a:solidFill>
          <a:ln>
            <a:solidFill>
              <a:srgbClr val="4637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7308305" y="6218686"/>
            <a:ext cx="676868" cy="639314"/>
          </a:xfrm>
          <a:prstGeom prst="rect">
            <a:avLst/>
          </a:prstGeom>
          <a:solidFill>
            <a:srgbClr val="5CC5ED"/>
          </a:solidFill>
          <a:ln>
            <a:solidFill>
              <a:srgbClr val="5CC5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/>
          <p:cNvSpPr/>
          <p:nvPr userDrawn="1"/>
        </p:nvSpPr>
        <p:spPr>
          <a:xfrm>
            <a:off x="7790264" y="5571511"/>
            <a:ext cx="886192" cy="760122"/>
          </a:xfrm>
          <a:prstGeom prst="rect">
            <a:avLst/>
          </a:prstGeom>
          <a:solidFill>
            <a:srgbClr val="78B63D"/>
          </a:solidFill>
          <a:ln>
            <a:solidFill>
              <a:srgbClr val="78B6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82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7.png"/><Relationship Id="rId9" Type="http://schemas.microsoft.com/office/2007/relationships/diagramDrawing" Target="../diagrams/drawing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</p:spPr>
        <p:txBody>
          <a:bodyPr/>
          <a:lstStyle/>
          <a:p>
            <a:r>
              <a:rPr lang="en-GB" dirty="0" smtClean="0"/>
              <a:t>ELHT Integrated Care Update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to Pendle </a:t>
            </a:r>
            <a:r>
              <a:rPr lang="en-US" dirty="0" smtClean="0"/>
              <a:t>Health </a:t>
            </a:r>
            <a:r>
              <a:rPr lang="en-US" dirty="0"/>
              <a:t>and Social Care Scrutiny </a:t>
            </a:r>
            <a:r>
              <a:rPr lang="en-US" dirty="0" smtClean="0"/>
              <a:t>Panel </a:t>
            </a:r>
          </a:p>
          <a:p>
            <a:endParaRPr lang="en-US" dirty="0" smtClean="0"/>
          </a:p>
          <a:p>
            <a:r>
              <a:rPr lang="en-US" b="1" dirty="0" smtClean="0"/>
              <a:t>October 2017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8209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985"/>
            <a:ext cx="8229600" cy="1143000"/>
          </a:xfrm>
        </p:spPr>
        <p:txBody>
          <a:bodyPr/>
          <a:lstStyle/>
          <a:p>
            <a:r>
              <a:rPr lang="en-GB" dirty="0" smtClean="0"/>
              <a:t>Front Door Team -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671"/>
          </a:xfrm>
        </p:spPr>
        <p:txBody>
          <a:bodyPr>
            <a:normAutofit/>
          </a:bodyPr>
          <a:lstStyle/>
          <a:p>
            <a:r>
              <a:rPr lang="en-GB" sz="2800" dirty="0" smtClean="0"/>
              <a:t>Top clinical presentations to front door team: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5" y="188641"/>
            <a:ext cx="3307445" cy="4430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3"/>
            <a:ext cx="1365251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18767"/>
            <a:ext cx="5059913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690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651273"/>
            <a:ext cx="8280920" cy="1440160"/>
          </a:xfrm>
        </p:spPr>
        <p:txBody>
          <a:bodyPr>
            <a:noAutofit/>
          </a:bodyPr>
          <a:lstStyle/>
          <a:p>
            <a:pPr algn="l"/>
            <a:r>
              <a:rPr lang="en-GB" sz="4400" dirty="0" smtClean="0">
                <a:solidFill>
                  <a:schemeClr val="tx1"/>
                </a:solidFill>
              </a:rPr>
              <a:t>       Falls Response Service </a:t>
            </a:r>
          </a:p>
          <a:p>
            <a:pPr algn="l"/>
            <a:r>
              <a:rPr lang="en-GB" sz="2800" dirty="0" smtClean="0">
                <a:solidFill>
                  <a:schemeClr val="tx1"/>
                </a:solidFill>
              </a:rPr>
              <a:t>           Jan 2016 – May 2017</a:t>
            </a:r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4" y="188640"/>
            <a:ext cx="3307445" cy="4430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2"/>
            <a:ext cx="13652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198884718"/>
              </p:ext>
            </p:extLst>
          </p:nvPr>
        </p:nvGraphicFramePr>
        <p:xfrm>
          <a:off x="96125" y="1988840"/>
          <a:ext cx="5486400" cy="357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Rectangle 12"/>
          <p:cNvSpPr/>
          <p:nvPr/>
        </p:nvSpPr>
        <p:spPr>
          <a:xfrm>
            <a:off x="4499992" y="198884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GB" sz="1600" dirty="0"/>
              <a:t>The Falls Response Car links into the IHSS and ICAT service with an </a:t>
            </a:r>
            <a:r>
              <a:rPr lang="en-GB" sz="1600" dirty="0" smtClean="0"/>
              <a:t>Occupational Therapist working with a Paramedic to prevent a conveyance </a:t>
            </a:r>
            <a:r>
              <a:rPr lang="en-GB" sz="1600" dirty="0"/>
              <a:t>to ED by putting an urgent care package in place to support frail elderly patients in their home with an on-going assessment</a:t>
            </a:r>
            <a:r>
              <a:rPr lang="en-GB" sz="1600" dirty="0" smtClean="0"/>
              <a:t>.  The next quarterly report is due soon</a:t>
            </a:r>
            <a:r>
              <a:rPr lang="en-GB" sz="1600" dirty="0" smtClean="0"/>
              <a:t>.</a:t>
            </a:r>
          </a:p>
          <a:p>
            <a:pPr algn="just"/>
            <a:r>
              <a:rPr lang="en-GB" sz="1600" dirty="0" smtClean="0"/>
              <a:t>Response car is Pennine wide.</a:t>
            </a:r>
          </a:p>
          <a:p>
            <a:pPr algn="just"/>
            <a:endParaRPr lang="en-GB" sz="1600" dirty="0"/>
          </a:p>
          <a:p>
            <a:pPr algn="just"/>
            <a:r>
              <a:rPr lang="en-GB" sz="1600" dirty="0" smtClean="0"/>
              <a:t>     </a:t>
            </a:r>
            <a:endParaRPr lang="en-GB" sz="1600" dirty="0" smtClean="0"/>
          </a:p>
          <a:p>
            <a:pPr algn="just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1352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377" y="156802"/>
            <a:ext cx="91440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65+ Age Band Population</a:t>
            </a:r>
            <a:endParaRPr lang="en-GB" b="1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15" y="548680"/>
            <a:ext cx="793432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65" y="3291880"/>
            <a:ext cx="789622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6" name="Rectangle 1095"/>
          <p:cNvSpPr/>
          <p:nvPr/>
        </p:nvSpPr>
        <p:spPr>
          <a:xfrm>
            <a:off x="6399908" y="1901481"/>
            <a:ext cx="2016224" cy="563708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Rectangle 106"/>
          <p:cNvSpPr/>
          <p:nvPr/>
        </p:nvSpPr>
        <p:spPr>
          <a:xfrm>
            <a:off x="6372200" y="4797153"/>
            <a:ext cx="1944216" cy="57606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7" name="TextBox 1096"/>
          <p:cNvSpPr txBox="1"/>
          <p:nvPr/>
        </p:nvSpPr>
        <p:spPr>
          <a:xfrm>
            <a:off x="179512" y="6068036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FF0000"/>
                </a:solidFill>
              </a:rPr>
              <a:t>On average the 65+ population is increasing by 140 patients per month across Pennine Lancashire</a:t>
            </a:r>
            <a:endParaRPr lang="en-GB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96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 term population estimates</a:t>
            </a:r>
            <a:endParaRPr lang="en-GB" dirty="0"/>
          </a:p>
        </p:txBody>
      </p:sp>
      <p:pic>
        <p:nvPicPr>
          <p:cNvPr id="2050" name="Chart 1" descr="image00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" t="7467" r="1947" b="1339"/>
          <a:stretch/>
        </p:blipFill>
        <p:spPr bwMode="auto">
          <a:xfrm>
            <a:off x="2339752" y="1247308"/>
            <a:ext cx="4104456" cy="391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5230941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/>
              <a:t>This data demonstrates the longer term population forecast for East Lancashire, further confirming that the 65+ population is growing significantly and will continue to </a:t>
            </a:r>
            <a:r>
              <a:rPr lang="en-GB" smtClean="0"/>
              <a:t>do so.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4" y="188640"/>
            <a:ext cx="3307445" cy="4430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2"/>
            <a:ext cx="13652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753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5" y="188641"/>
            <a:ext cx="3307445" cy="443021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836712"/>
            <a:ext cx="1365251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5113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            </a:t>
            </a:r>
            <a:br>
              <a:rPr lang="en-GB" dirty="0" smtClean="0"/>
            </a:br>
            <a:r>
              <a:rPr lang="en-GB" dirty="0"/>
              <a:t> </a:t>
            </a:r>
            <a:r>
              <a:rPr lang="en-GB" dirty="0" smtClean="0"/>
              <a:t>        </a:t>
            </a:r>
            <a:r>
              <a:rPr lang="en-GB" sz="4000" dirty="0" smtClean="0"/>
              <a:t>Home First data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012690"/>
              </p:ext>
            </p:extLst>
          </p:nvPr>
        </p:nvGraphicFramePr>
        <p:xfrm>
          <a:off x="179512" y="621142"/>
          <a:ext cx="7044905" cy="55926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"/>
                <a:gridCol w="3616712"/>
                <a:gridCol w="444866"/>
                <a:gridCol w="444866"/>
                <a:gridCol w="444866"/>
                <a:gridCol w="444866"/>
                <a:gridCol w="444866"/>
                <a:gridCol w="444866"/>
                <a:gridCol w="326949"/>
              </a:tblGrid>
              <a:tr h="31451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GB" sz="800" u="none" strike="noStrike" dirty="0">
                          <a:effectLst/>
                        </a:rPr>
                        <a:t> Activity and </a:t>
                      </a:r>
                      <a:r>
                        <a:rPr lang="en-GB" sz="800" u="none" strike="noStrike" dirty="0" smtClean="0">
                          <a:effectLst/>
                        </a:rPr>
                        <a:t>Outcomes: </a:t>
                      </a:r>
                      <a:r>
                        <a:rPr lang="en-GB" sz="800" u="none" strike="noStrike" dirty="0">
                          <a:effectLst/>
                        </a:rPr>
                        <a:t>Home First </a:t>
                      </a:r>
                      <a:r>
                        <a:rPr lang="en-GB" sz="800" u="none" strike="noStrike" dirty="0" smtClean="0">
                          <a:effectLst/>
                        </a:rPr>
                        <a:t>Summary Dash Board Extract</a:t>
                      </a:r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97414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2016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2017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>
                  <a:txBody>
                    <a:bodyPr/>
                    <a:lstStyle/>
                    <a:p>
                      <a:pPr algn="l" fontAlgn="b"/>
                      <a:r>
                        <a:rPr lang="en-GB" sz="700" u="none" strike="noStrike" dirty="0">
                          <a:effectLst/>
                        </a:rPr>
                        <a:t> 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 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March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April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May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June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July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August</a:t>
                      </a:r>
                      <a:endParaRPr lang="en-GB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TOTAL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Initial Visits and Social Care Usage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people brought home for initial assessment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36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36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169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patient who stayed at home following initial assessment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36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36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169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Number of people who had an initial recommendation of social care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9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16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19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24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109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Average number of social care hours (for those who needed it) in 5 day period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8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6.88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9.52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11.47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6.35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13.92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9.36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Reviewing activity and outcomes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Number of people who did not receive an initial social care service but required one upon 3 day review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1.50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people who transferred on to </a:t>
                      </a:r>
                      <a:r>
                        <a:rPr lang="en-GB" sz="900" u="none" strike="noStrike" dirty="0" err="1">
                          <a:effectLst/>
                        </a:rPr>
                        <a:t>reablement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7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17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15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18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89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Average daily visits commissioned per </a:t>
                      </a:r>
                      <a:r>
                        <a:rPr lang="en-GB" sz="900" u="none" strike="noStrike" dirty="0" err="1">
                          <a:effectLst/>
                        </a:rPr>
                        <a:t>reablement</a:t>
                      </a:r>
                      <a:r>
                        <a:rPr lang="en-GB" sz="900" u="none" strike="noStrike" dirty="0">
                          <a:effectLst/>
                        </a:rPr>
                        <a:t> package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2448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Number of people who received more daily visits on </a:t>
                      </a:r>
                      <a:r>
                        <a:rPr lang="en-GB" sz="900" u="none" strike="noStrike" dirty="0" err="1">
                          <a:effectLst/>
                        </a:rPr>
                        <a:t>reablement</a:t>
                      </a:r>
                      <a:r>
                        <a:rPr lang="en-GB" sz="900" u="none" strike="noStrike" dirty="0">
                          <a:effectLst/>
                        </a:rPr>
                        <a:t> than they did for their home first package (not </a:t>
                      </a:r>
                      <a:r>
                        <a:rPr lang="en-GB" sz="900" u="none" strike="noStrike" dirty="0" err="1">
                          <a:effectLst/>
                        </a:rPr>
                        <a:t>inc</a:t>
                      </a:r>
                      <a:r>
                        <a:rPr lang="en-GB" sz="900" u="none" strike="noStrike" dirty="0">
                          <a:effectLst/>
                        </a:rPr>
                        <a:t> those who did not receive an initial social care service) 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3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4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14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Number of people who received fewer daily visits on </a:t>
                      </a:r>
                      <a:r>
                        <a:rPr lang="en-GB" sz="900" u="none" strike="noStrike" dirty="0" err="1">
                          <a:effectLst/>
                        </a:rPr>
                        <a:t>reablemenet</a:t>
                      </a:r>
                      <a:r>
                        <a:rPr lang="en-GB" sz="900" u="none" strike="noStrike" dirty="0">
                          <a:effectLst/>
                        </a:rPr>
                        <a:t> than they did for their home first package 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3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9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4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22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people who were readmitted to hospital during their 5 day home first journey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6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2448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people who transferred to a community bed (I.e. commissioned residential rehab/recovery) during their 5 day home first journey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4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people who received a care package (rather than </a:t>
                      </a:r>
                      <a:r>
                        <a:rPr lang="en-GB" sz="900" u="none" strike="noStrike" dirty="0" err="1">
                          <a:effectLst/>
                        </a:rPr>
                        <a:t>reablement</a:t>
                      </a:r>
                      <a:r>
                        <a:rPr lang="en-GB" sz="900" u="none" strike="noStrike" dirty="0">
                          <a:effectLst/>
                        </a:rPr>
                        <a:t>) at home at the end of their home first journey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3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people who had their existing care package restarted with no additional visits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3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3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Total number of new telecare commissions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4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4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7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17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600" u="none" strike="noStrike">
                          <a:effectLst/>
                        </a:rPr>
                        <a:t>Voluntary Sector </a:t>
                      </a:r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Age UK Hospital Aftercare Referrals Total Number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Age UK Integrated Care Programme Referrals Total Number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0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2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4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Community Health Referrals 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vert="vert27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Intensive Home Support : Nursing Services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2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Intensive Home Support : Therapy / Rapid Assessment Team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1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2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2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5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Medicines Management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3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 dirty="0">
                          <a:effectLst/>
                        </a:rPr>
                        <a:t>3</a:t>
                      </a: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7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  <a:tr h="1974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</a:rPr>
                        <a:t>Continuing Healthcare Commissioned Care Packages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1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u="none" strike="noStrike">
                          <a:effectLst/>
                        </a:rPr>
                        <a:t>0</a:t>
                      </a:r>
                      <a:endParaRPr lang="en-GB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u="none" strike="noStrike" dirty="0">
                          <a:effectLst/>
                        </a:rPr>
                        <a:t>1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678" marR="5678" marT="567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09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GB" dirty="0" smtClean="0"/>
              <a:t>Home First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6"/>
            <a:ext cx="8229600" cy="3196951"/>
          </a:xfrm>
        </p:spPr>
        <p:txBody>
          <a:bodyPr>
            <a:normAutofit/>
          </a:bodyPr>
          <a:lstStyle/>
          <a:p>
            <a:endParaRPr lang="en-GB" sz="2000" dirty="0" smtClean="0"/>
          </a:p>
          <a:p>
            <a:r>
              <a:rPr lang="en-GB" sz="2000" dirty="0" smtClean="0"/>
              <a:t>We believe that if someone is admitted to hospital from their own home they should have the opportunity to see that home again.</a:t>
            </a:r>
          </a:p>
          <a:p>
            <a:r>
              <a:rPr lang="en-US" sz="2000" dirty="0" smtClean="0"/>
              <a:t>We want to reduce the length of time older people spend (unnecessarily) in hospital to prevent further deterioration in their physical functioning and well-being whilst their needs are being assessed and their after-care plan is developed. </a:t>
            </a:r>
          </a:p>
          <a:p>
            <a:r>
              <a:rPr lang="en-US" sz="2000" dirty="0" smtClean="0"/>
              <a:t>We would like to assess in a more appropriate environment to ensure that ongoing plans are as realistic and tailored to true patient need as possible.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160748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20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 smtClean="0"/>
              <a:t>‘Home First’ has been operational from March 2017 and is now mobilising and expanding to cover Pennine Lancashire: 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5100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/>
          <a:lstStyle/>
          <a:p>
            <a:r>
              <a:rPr lang="en-GB" dirty="0" smtClean="0"/>
              <a:t>Home First</a:t>
            </a:r>
            <a:endParaRPr lang="en-GB" dirty="0"/>
          </a:p>
        </p:txBody>
      </p:sp>
      <p:pic>
        <p:nvPicPr>
          <p:cNvPr id="9258" name="Picture 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7161213" cy="714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538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Discharge to Assess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73" y="1556792"/>
            <a:ext cx="5472608" cy="396044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72507" y="2198184"/>
            <a:ext cx="2880320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 smtClean="0"/>
              <a:t>Partners from across the Health and Social care economy have agreed a series of discharge to assess pathways which will be tested throughout the Winter period.</a:t>
            </a:r>
          </a:p>
          <a:p>
            <a:pPr algn="just"/>
            <a:endParaRPr lang="en-GB" sz="1200" dirty="0"/>
          </a:p>
          <a:p>
            <a:pPr algn="just"/>
            <a:r>
              <a:rPr lang="en-GB" sz="1200" dirty="0" smtClean="0"/>
              <a:t>These pathways are supported by testing a new relationship with the care sector to provide the physical capacity and core staffing with in-reach from community nursing and therapy teams to support.</a:t>
            </a:r>
          </a:p>
          <a:p>
            <a:pPr algn="just"/>
            <a:endParaRPr lang="en-GB" sz="1200" dirty="0" smtClean="0"/>
          </a:p>
          <a:p>
            <a:pPr algn="just"/>
            <a:r>
              <a:rPr lang="en-GB" sz="1200" dirty="0" smtClean="0"/>
              <a:t>Flow into and out of the beds is managed by the Intermediate Care Allocation Teams for the two local authority areas.</a:t>
            </a:r>
            <a:endParaRPr lang="en-GB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4" y="188640"/>
            <a:ext cx="3307445" cy="4430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2"/>
            <a:ext cx="13652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773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10150"/>
            <a:ext cx="8229600" cy="1143000"/>
          </a:xfrm>
        </p:spPr>
        <p:txBody>
          <a:bodyPr/>
          <a:lstStyle/>
          <a:p>
            <a:r>
              <a:rPr lang="en-GB" dirty="0" smtClean="0"/>
              <a:t>Integrated Neighbourhood Teams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000" dirty="0" smtClean="0"/>
              <a:t>The Integrated Neighbourhood Teams (INTs) service is now available across all localities in East Lancashire, including Pendle. The case management of </a:t>
            </a:r>
            <a:r>
              <a:rPr lang="en-GB" sz="1800" dirty="0" smtClean="0"/>
              <a:t>patients</a:t>
            </a:r>
            <a:r>
              <a:rPr lang="en-GB" sz="2000" dirty="0" smtClean="0"/>
              <a:t> at risk of admission or re-admission has been very well received by all partners, patients and their families.  Please see patient story overleaf.  </a:t>
            </a:r>
          </a:p>
          <a:p>
            <a:pPr marL="0" indent="0" algn="just">
              <a:buNone/>
            </a:pPr>
            <a:endParaRPr lang="en-GB" sz="2000" dirty="0" smtClean="0"/>
          </a:p>
          <a:p>
            <a:pPr marL="0" indent="0" algn="just">
              <a:buNone/>
            </a:pPr>
            <a:r>
              <a:rPr lang="en-GB" sz="2000" dirty="0" smtClean="0"/>
              <a:t>The greatest numbers of referrals to the service are for frail elderly patients (71-85 age range) and exacerbations of long term conditions.  Many of the patients have multiple health and social care issues for resolution and benefit greatly from the multi-professional support.  Consultants are linking into case management meetings in some neighbourhoods which has improved links with Primary Care.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4" y="188640"/>
            <a:ext cx="3307445" cy="4430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2"/>
            <a:ext cx="13652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722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" y="53752"/>
            <a:ext cx="8229600" cy="710952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 INTs - Patient Story</a:t>
            </a:r>
            <a:endParaRPr lang="en-GB" dirty="0"/>
          </a:p>
        </p:txBody>
      </p:sp>
      <p:pic>
        <p:nvPicPr>
          <p:cNvPr id="1026" name="Picture 2" descr="C:\Users\dunns2\AppData\Local\Microsoft\Windows\Temporary Internet Files\Content.IE5\OY5X0W5E\triunfo-desmotivacion-vago-funcionario_4_129717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9015" y="98451"/>
            <a:ext cx="284704" cy="59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unns2\AppData\Local\Microsoft\Windows\Temporary Internet Files\Content.IE5\9PR6WX6B\15 PrÃ¡ctica Monigote[1]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49" y="65712"/>
            <a:ext cx="759779" cy="71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31" y="1052736"/>
            <a:ext cx="8055446" cy="5360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23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/>
              <a:t>East Lancs Intensive Home Support Service (IHSS)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9552" y="2420888"/>
            <a:ext cx="8229600" cy="1108719"/>
          </a:xfrm>
        </p:spPr>
        <p:txBody>
          <a:bodyPr>
            <a:noAutofit/>
          </a:bodyPr>
          <a:lstStyle/>
          <a:p>
            <a:r>
              <a:rPr lang="en-GB" sz="2000" dirty="0" smtClean="0"/>
              <a:t>Average caseload of 90 patients per </a:t>
            </a:r>
            <a:r>
              <a:rPr lang="en-GB" sz="2000" dirty="0" smtClean="0"/>
              <a:t>day  - stay on the caseload for 7 days</a:t>
            </a:r>
            <a:endParaRPr lang="en-GB" sz="2000" dirty="0" smtClean="0"/>
          </a:p>
          <a:p>
            <a:r>
              <a:rPr lang="en-GB" sz="2000" dirty="0" smtClean="0"/>
              <a:t>Managed over 24 hours with the support of Community Night Nursing Service</a:t>
            </a:r>
          </a:p>
          <a:p>
            <a:r>
              <a:rPr lang="en-GB" sz="2000" dirty="0" smtClean="0"/>
              <a:t>Total </a:t>
            </a:r>
            <a:r>
              <a:rPr lang="en-GB" sz="2000" dirty="0"/>
              <a:t>number of patients referred in the last 12 months across IHSS is </a:t>
            </a:r>
            <a:r>
              <a:rPr lang="en-GB" sz="2000" dirty="0" smtClean="0"/>
              <a:t>6456 (admissions </a:t>
            </a:r>
            <a:r>
              <a:rPr lang="en-GB" sz="2000" dirty="0" smtClean="0"/>
              <a:t>avoided from Hospital).</a:t>
            </a:r>
          </a:p>
          <a:p>
            <a:r>
              <a:rPr lang="en-GB" sz="2000" dirty="0" smtClean="0"/>
              <a:t>Two hour response time from referral</a:t>
            </a:r>
          </a:p>
          <a:p>
            <a:r>
              <a:rPr lang="en-GB" sz="2000" dirty="0" smtClean="0"/>
              <a:t>Integrated response from Therapists, Nursing and Social Workers via ICAT</a:t>
            </a:r>
          </a:p>
          <a:p>
            <a:r>
              <a:rPr lang="en-GB" sz="2000" dirty="0" smtClean="0"/>
              <a:t>Care packages commenced</a:t>
            </a:r>
          </a:p>
          <a:p>
            <a:r>
              <a:rPr lang="en-GB" sz="2000" dirty="0" smtClean="0"/>
              <a:t>Trusted assessment  - generates home visits and Assessment from</a:t>
            </a:r>
          </a:p>
          <a:p>
            <a:pPr marL="0" indent="0">
              <a:buNone/>
            </a:pPr>
            <a:r>
              <a:rPr lang="en-GB" sz="2000" dirty="0"/>
              <a:t>	</a:t>
            </a:r>
            <a:r>
              <a:rPr lang="en-GB" sz="2000" dirty="0" smtClean="0"/>
              <a:t>Advanced Practitioners who can prescribe.</a:t>
            </a:r>
            <a:endParaRPr lang="en-GB" sz="2000" dirty="0" smtClean="0"/>
          </a:p>
          <a:p>
            <a:pPr marL="0" indent="0">
              <a:buNone/>
            </a:pPr>
            <a:endParaRPr lang="en-GB" sz="2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4" y="188640"/>
            <a:ext cx="3307445" cy="4430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2"/>
            <a:ext cx="13652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587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4" y="188640"/>
            <a:ext cx="3307445" cy="4430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3182"/>
            <a:ext cx="1365250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836712"/>
            <a:ext cx="813690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COPD Pathway Development</a:t>
            </a:r>
          </a:p>
          <a:p>
            <a:pPr algn="ctr"/>
            <a:endParaRPr lang="en-GB" sz="1600" dirty="0" smtClean="0"/>
          </a:p>
          <a:p>
            <a:endParaRPr lang="en-GB" b="1" u="sng" dirty="0"/>
          </a:p>
          <a:p>
            <a:pPr algn="just"/>
            <a:r>
              <a:rPr lang="en-GB" dirty="0" smtClean="0"/>
              <a:t>An IHSS night handover pathway has been implemented which enables safe handover of patient information in order to provide 24 hour care provision and continuation of service.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IHSS provided training for all the night team regarding Long Term Condition management  especially around COPD.</a:t>
            </a:r>
          </a:p>
          <a:p>
            <a:pPr algn="just"/>
            <a:endParaRPr lang="en-GB" dirty="0" smtClean="0"/>
          </a:p>
          <a:p>
            <a:pPr algn="just"/>
            <a:r>
              <a:rPr lang="en-GB" dirty="0" smtClean="0"/>
              <a:t>Weekly MDT with IHSS and specialist respiratory service taking place.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40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7918"/>
            <a:ext cx="8229600" cy="1143000"/>
          </a:xfrm>
        </p:spPr>
        <p:txBody>
          <a:bodyPr/>
          <a:lstStyle/>
          <a:p>
            <a:r>
              <a:rPr lang="en-GB" dirty="0" smtClean="0"/>
              <a:t>Front Door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672" y="1340768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 smtClean="0"/>
              <a:t>The front door team support ED, AMU A &amp; B, UCC and wards.</a:t>
            </a:r>
          </a:p>
          <a:p>
            <a:r>
              <a:rPr lang="en-GB" sz="2400" dirty="0" smtClean="0"/>
              <a:t>Between January 2016 and August 2017 the front door team: </a:t>
            </a:r>
          </a:p>
          <a:p>
            <a:pPr lvl="1"/>
            <a:r>
              <a:rPr lang="en-GB" sz="2000" dirty="0" smtClean="0"/>
              <a:t>Assessed </a:t>
            </a:r>
            <a:r>
              <a:rPr lang="en-GB" sz="2000" b="1" dirty="0" smtClean="0">
                <a:solidFill>
                  <a:srgbClr val="FF0000"/>
                </a:solidFill>
              </a:rPr>
              <a:t>6018</a:t>
            </a:r>
            <a:r>
              <a:rPr lang="en-GB" sz="2000" dirty="0" smtClean="0"/>
              <a:t> patients</a:t>
            </a:r>
          </a:p>
          <a:p>
            <a:pPr lvl="1"/>
            <a:r>
              <a:rPr lang="en-GB" sz="2000" dirty="0" smtClean="0"/>
              <a:t>Avoided </a:t>
            </a:r>
            <a:r>
              <a:rPr lang="en-GB" sz="2000" b="1" dirty="0" smtClean="0">
                <a:solidFill>
                  <a:srgbClr val="FF0000"/>
                </a:solidFill>
              </a:rPr>
              <a:t>2081</a:t>
            </a:r>
            <a:r>
              <a:rPr lang="en-GB" sz="2000" dirty="0" smtClean="0"/>
              <a:t> admissions from ED</a:t>
            </a:r>
          </a:p>
          <a:p>
            <a:pPr lvl="1"/>
            <a:r>
              <a:rPr lang="en-GB" sz="2000" dirty="0" smtClean="0"/>
              <a:t>Discharged </a:t>
            </a:r>
            <a:r>
              <a:rPr lang="en-GB" sz="2000" b="1" dirty="0" smtClean="0">
                <a:solidFill>
                  <a:srgbClr val="FF0000"/>
                </a:solidFill>
              </a:rPr>
              <a:t>2253 </a:t>
            </a:r>
            <a:r>
              <a:rPr lang="en-GB" sz="2000" dirty="0" smtClean="0"/>
              <a:t>patients from AMU A &amp; B</a:t>
            </a:r>
          </a:p>
          <a:p>
            <a:pPr lvl="1"/>
            <a:r>
              <a:rPr lang="en-GB" sz="2000" dirty="0" smtClean="0"/>
              <a:t>Discharged </a:t>
            </a:r>
            <a:r>
              <a:rPr lang="en-GB" sz="2000" b="1" dirty="0" smtClean="0">
                <a:solidFill>
                  <a:srgbClr val="FF0000"/>
                </a:solidFill>
              </a:rPr>
              <a:t>896</a:t>
            </a:r>
            <a:r>
              <a:rPr lang="en-GB" sz="2000" dirty="0" smtClean="0"/>
              <a:t> patients from ELHT wards</a:t>
            </a:r>
          </a:p>
          <a:p>
            <a:r>
              <a:rPr lang="en-GB" sz="2400" b="1" dirty="0" smtClean="0"/>
              <a:t>89% </a:t>
            </a:r>
            <a:r>
              <a:rPr lang="en-GB" sz="2400" dirty="0" smtClean="0"/>
              <a:t>of the patients seen by the front door team are aged 61+. Many of which are likely to be ‘frail elderly.’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695" y="188641"/>
            <a:ext cx="3307445" cy="4430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781" y="6253826"/>
            <a:ext cx="3048000" cy="320040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9890"/>
            <a:ext cx="1365251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728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</TotalTime>
  <Words>1144</Words>
  <Application>Microsoft Office PowerPoint</Application>
  <PresentationFormat>On-screen Show (4:3)</PresentationFormat>
  <Paragraphs>250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ELHT Integrated Care Update</vt:lpstr>
      <vt:lpstr>Home First</vt:lpstr>
      <vt:lpstr>Home First</vt:lpstr>
      <vt:lpstr>Discharge to Assess</vt:lpstr>
      <vt:lpstr>Integrated Neighbourhood Teams</vt:lpstr>
      <vt:lpstr> INTs - Patient Story</vt:lpstr>
      <vt:lpstr>East Lancs Intensive Home Support Service (IHSS)</vt:lpstr>
      <vt:lpstr>PowerPoint Presentation</vt:lpstr>
      <vt:lpstr>Front Door Team</vt:lpstr>
      <vt:lpstr>Front Door Team - continued</vt:lpstr>
      <vt:lpstr>PowerPoint Presentation</vt:lpstr>
      <vt:lpstr>PowerPoint Presentation</vt:lpstr>
      <vt:lpstr>Long term population estimates</vt:lpstr>
      <vt:lpstr>                      Home First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Kevin McGee</dc:title>
  <dc:creator>Dunn Susan (ELHT) Service Provision</dc:creator>
  <cp:lastModifiedBy>Taylor Belinda (ELHT)</cp:lastModifiedBy>
  <cp:revision>90</cp:revision>
  <cp:lastPrinted>2016-10-11T13:13:09Z</cp:lastPrinted>
  <dcterms:created xsi:type="dcterms:W3CDTF">2014-09-19T09:56:39Z</dcterms:created>
  <dcterms:modified xsi:type="dcterms:W3CDTF">2017-09-20T11:40:00Z</dcterms:modified>
</cp:coreProperties>
</file>