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6" r:id="rId3"/>
    <p:sldId id="287" r:id="rId4"/>
    <p:sldId id="288" r:id="rId5"/>
    <p:sldId id="277" r:id="rId6"/>
    <p:sldId id="278" r:id="rId7"/>
    <p:sldId id="279" r:id="rId8"/>
    <p:sldId id="280" r:id="rId9"/>
    <p:sldId id="283" r:id="rId10"/>
    <p:sldId id="289" r:id="rId11"/>
    <p:sldId id="285" r:id="rId12"/>
  </p:sldIdLst>
  <p:sldSz cx="9144000" cy="6858000" type="screen4x3"/>
  <p:notesSz cx="6742113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CCFFCC"/>
    <a:srgbClr val="5CC5ED"/>
    <a:srgbClr val="17A6BE"/>
    <a:srgbClr val="46378B"/>
    <a:srgbClr val="78B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512" autoAdjust="0"/>
  </p:normalViewPr>
  <p:slideViewPr>
    <p:cSldViewPr>
      <p:cViewPr>
        <p:scale>
          <a:sx n="90" d="100"/>
          <a:sy n="90" d="100"/>
        </p:scale>
        <p:origin x="-594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676" y="-90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nns2\AppData\Local\Microsoft\Windows\Temporary%20Internet%20Files\Content.Outlook\BGWPIUYH\IHSS%20Front%20Door%20Team%20Referral%20Dbase%202016%20(3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nns2\AppData\Local\Microsoft\Windows\Temporary%20Internet%20Files\Content.Outlook\BGWPIUYH\IHSS%20Front%20Door%20Team%20Referral%20Dbase%202016%20(3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nns2\AppData\Local\Microsoft\Windows\Temporary%20Internet%20Files\Content.Outlook\BGWPIUYH\IHSS%20Front%20Door%20Team%20Referral%20Dbase%202016%20(3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nns2\AppData\Local\Microsoft\Windows\Temporary%20Internet%20Files\Content.Outlook\BGWPIUYH\IHSS%20Front%20Door%20Team%20Referral%20Dbase%202016%20(3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nns2\AppData\Local\Microsoft\Windows\Temporary%20Internet%20Files\Content.Outlook\BGWPIUYH\IHSS%20Front%20Door%20Team%20Referral%20Dbase%202016%20(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Discharging Ward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Sheet1!$A$21</c:f>
              <c:strCache>
                <c:ptCount val="1"/>
                <c:pt idx="0">
                  <c:v>Ward C6</c:v>
                </c:pt>
              </c:strCache>
            </c:strRef>
          </c:tx>
          <c:marker>
            <c:symbol val="none"/>
          </c:marker>
          <c:cat>
            <c:strRef>
              <c:f>Sheet1!$B$20:$I$20</c:f>
              <c:strCache>
                <c:ptCount val="8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</c:strCache>
            </c:strRef>
          </c:cat>
          <c:val>
            <c:numRef>
              <c:f>Sheet1!$B$21:$I$21</c:f>
              <c:numCache>
                <c:formatCode>General</c:formatCode>
                <c:ptCount val="8"/>
                <c:pt idx="0">
                  <c:v>3</c:v>
                </c:pt>
                <c:pt idx="1">
                  <c:v>6</c:v>
                </c:pt>
                <c:pt idx="2">
                  <c:v>12</c:v>
                </c:pt>
                <c:pt idx="3">
                  <c:v>8</c:v>
                </c:pt>
                <c:pt idx="4">
                  <c:v>15</c:v>
                </c:pt>
                <c:pt idx="5">
                  <c:v>13</c:v>
                </c:pt>
                <c:pt idx="6">
                  <c:v>14</c:v>
                </c:pt>
                <c:pt idx="7">
                  <c:v>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Sheet1!$A$22</c:f>
              <c:strCache>
                <c:ptCount val="1"/>
                <c:pt idx="0">
                  <c:v>Ward C7</c:v>
                </c:pt>
              </c:strCache>
            </c:strRef>
          </c:tx>
          <c:marker>
            <c:symbol val="none"/>
          </c:marker>
          <c:cat>
            <c:strRef>
              <c:f>Sheet1!$B$20:$I$20</c:f>
              <c:strCache>
                <c:ptCount val="8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</c:strCache>
            </c:strRef>
          </c:cat>
          <c:val>
            <c:numRef>
              <c:f>Sheet1!$B$22:$I$22</c:f>
              <c:numCache>
                <c:formatCode>General</c:formatCode>
                <c:ptCount val="8"/>
                <c:pt idx="0">
                  <c:v>4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8</c:v>
                </c:pt>
                <c:pt idx="5">
                  <c:v>6</c:v>
                </c:pt>
                <c:pt idx="6">
                  <c:v>6</c:v>
                </c:pt>
                <c:pt idx="7">
                  <c:v>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Sheet1!$A$23</c:f>
              <c:strCache>
                <c:ptCount val="1"/>
                <c:pt idx="0">
                  <c:v>Ward C8</c:v>
                </c:pt>
              </c:strCache>
            </c:strRef>
          </c:tx>
          <c:marker>
            <c:symbol val="none"/>
          </c:marker>
          <c:cat>
            <c:strRef>
              <c:f>Sheet1!$B$20:$I$20</c:f>
              <c:strCache>
                <c:ptCount val="8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</c:strCache>
            </c:strRef>
          </c:cat>
          <c:val>
            <c:numRef>
              <c:f>Sheet1!$B$23:$I$23</c:f>
              <c:numCache>
                <c:formatCode>General</c:formatCode>
                <c:ptCount val="8"/>
                <c:pt idx="0">
                  <c:v>3</c:v>
                </c:pt>
                <c:pt idx="1">
                  <c:v>7</c:v>
                </c:pt>
                <c:pt idx="2">
                  <c:v>5</c:v>
                </c:pt>
                <c:pt idx="3">
                  <c:v>4</c:v>
                </c:pt>
                <c:pt idx="4">
                  <c:v>9</c:v>
                </c:pt>
                <c:pt idx="5">
                  <c:v>8</c:v>
                </c:pt>
                <c:pt idx="6">
                  <c:v>13</c:v>
                </c:pt>
                <c:pt idx="7">
                  <c:v>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862080"/>
        <c:axId val="86867968"/>
      </c:lineChart>
      <c:catAx>
        <c:axId val="86862080"/>
        <c:scaling>
          <c:orientation val="minMax"/>
        </c:scaling>
        <c:delete val="0"/>
        <c:axPos val="b"/>
        <c:majorTickMark val="none"/>
        <c:minorTickMark val="none"/>
        <c:tickLblPos val="nextTo"/>
        <c:crossAx val="86867968"/>
        <c:crosses val="autoZero"/>
        <c:auto val="1"/>
        <c:lblAlgn val="ctr"/>
        <c:lblOffset val="100"/>
        <c:noMultiLvlLbl val="0"/>
      </c:catAx>
      <c:valAx>
        <c:axId val="868679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68620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Referrals / Early Supported Discharges </a:t>
            </a:r>
          </a:p>
        </c:rich>
      </c:tx>
      <c:layout/>
      <c:overlay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ysClr val="windowText" lastClr="00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'2016 Charts Year To Date'!$B$79</c:f>
              <c:strCache>
                <c:ptCount val="1"/>
                <c:pt idx="0">
                  <c:v>East Lancs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8.8770515774870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8.521969514387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'2016 Charts Year To Date'!$A$80:$A$81</c:f>
              <c:strCache>
                <c:ptCount val="2"/>
                <c:pt idx="0">
                  <c:v>Total Referral Forms Completed</c:v>
                </c:pt>
                <c:pt idx="1">
                  <c:v>Total Number Admitted To Hospital</c:v>
                </c:pt>
              </c:strCache>
            </c:strRef>
          </c:cat>
          <c:val>
            <c:numRef>
              <c:f>'2016 Charts Year To Date'!$B$80:$B$81</c:f>
              <c:numCache>
                <c:formatCode>General</c:formatCode>
                <c:ptCount val="2"/>
                <c:pt idx="0">
                  <c:v>2145</c:v>
                </c:pt>
                <c:pt idx="1">
                  <c:v>401</c:v>
                </c:pt>
              </c:numCache>
            </c:numRef>
          </c:val>
        </c:ser>
        <c:ser>
          <c:idx val="1"/>
          <c:order val="1"/>
          <c:tx>
            <c:strRef>
              <c:f>'2016 Charts Year To Date'!$C$79</c:f>
              <c:strCache>
                <c:ptCount val="1"/>
                <c:pt idx="0">
                  <c:v>BWD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3188405797101449E-3"/>
                  <c:y val="9.2321336405864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6.3914771357906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'2016 Charts Year To Date'!$A$80:$A$81</c:f>
              <c:strCache>
                <c:ptCount val="2"/>
                <c:pt idx="0">
                  <c:v>Total Referral Forms Completed</c:v>
                </c:pt>
                <c:pt idx="1">
                  <c:v>Total Number Admitted To Hospital</c:v>
                </c:pt>
              </c:strCache>
            </c:strRef>
          </c:cat>
          <c:val>
            <c:numRef>
              <c:f>'2016 Charts Year To Date'!$C$80:$C$81</c:f>
              <c:numCache>
                <c:formatCode>General</c:formatCode>
                <c:ptCount val="2"/>
                <c:pt idx="0">
                  <c:v>659</c:v>
                </c:pt>
                <c:pt idx="1">
                  <c:v>156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129216"/>
        <c:axId val="97130752"/>
        <c:axId val="0"/>
      </c:bar3DChart>
      <c:catAx>
        <c:axId val="97129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7130752"/>
        <c:crosses val="autoZero"/>
        <c:auto val="1"/>
        <c:lblAlgn val="ctr"/>
        <c:lblOffset val="100"/>
        <c:noMultiLvlLbl val="0"/>
      </c:catAx>
      <c:valAx>
        <c:axId val="97130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71292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Early Supported Discharges </a:t>
            </a:r>
          </a:p>
        </c:rich>
      </c:tx>
      <c:layout/>
      <c:overlay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ysClr val="windowText" lastClr="00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'2016 Charts Year To Date'!$B$84</c:f>
              <c:strCache>
                <c:ptCount val="1"/>
                <c:pt idx="0">
                  <c:v>East Lancs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7.4369179538130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108030040439051E-3"/>
                  <c:y val="6.3745011032683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7.4369179538130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'2016 Charts Year To Date'!$A$85:$A$88</c:f>
              <c:strCache>
                <c:ptCount val="4"/>
                <c:pt idx="0">
                  <c:v>Total Number Deflected from ED</c:v>
                </c:pt>
                <c:pt idx="1">
                  <c:v>Total Number Deflected AMU A &amp; AMU B </c:v>
                </c:pt>
                <c:pt idx="2">
                  <c:v>Total Number Deflected Ward RBH</c:v>
                </c:pt>
                <c:pt idx="3">
                  <c:v>Total Number Deflected Ward BGH</c:v>
                </c:pt>
              </c:strCache>
            </c:strRef>
          </c:cat>
          <c:val>
            <c:numRef>
              <c:f>'2016 Charts Year To Date'!$B$85:$B$88</c:f>
              <c:numCache>
                <c:formatCode>General</c:formatCode>
                <c:ptCount val="4"/>
                <c:pt idx="0">
                  <c:v>686</c:v>
                </c:pt>
                <c:pt idx="1">
                  <c:v>820</c:v>
                </c:pt>
                <c:pt idx="2">
                  <c:v>234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'2016 Charts Year To Date'!$C$84</c:f>
              <c:strCache>
                <c:ptCount val="1"/>
                <c:pt idx="0">
                  <c:v>BWD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7.0827790036314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7.4369179538130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'2016 Charts Year To Date'!$A$85:$A$88</c:f>
              <c:strCache>
                <c:ptCount val="4"/>
                <c:pt idx="0">
                  <c:v>Total Number Deflected from ED</c:v>
                </c:pt>
                <c:pt idx="1">
                  <c:v>Total Number Deflected AMU A &amp; AMU B </c:v>
                </c:pt>
                <c:pt idx="2">
                  <c:v>Total Number Deflected Ward RBH</c:v>
                </c:pt>
                <c:pt idx="3">
                  <c:v>Total Number Deflected Ward BGH</c:v>
                </c:pt>
              </c:strCache>
            </c:strRef>
          </c:cat>
          <c:val>
            <c:numRef>
              <c:f>'2016 Charts Year To Date'!$C$85:$C$88</c:f>
              <c:numCache>
                <c:formatCode>General</c:formatCode>
                <c:ptCount val="4"/>
                <c:pt idx="0">
                  <c:v>297</c:v>
                </c:pt>
                <c:pt idx="1">
                  <c:v>196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186176"/>
        <c:axId val="97187712"/>
        <c:axId val="0"/>
      </c:bar3DChart>
      <c:catAx>
        <c:axId val="97186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7187712"/>
        <c:crosses val="autoZero"/>
        <c:auto val="1"/>
        <c:lblAlgn val="ctr"/>
        <c:lblOffset val="100"/>
        <c:noMultiLvlLbl val="0"/>
      </c:catAx>
      <c:valAx>
        <c:axId val="97187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71861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Age Range</a:t>
            </a:r>
          </a:p>
        </c:rich>
      </c:tx>
      <c:layout>
        <c:manualLayout>
          <c:xMode val="edge"/>
          <c:yMode val="edge"/>
          <c:x val="0.40208111377382177"/>
          <c:y val="3.915809479527254E-2"/>
        </c:manualLayout>
      </c:layout>
      <c:overlay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ysClr val="windowText" lastClr="00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'2016 Charts Year To Date'!$B$91</c:f>
              <c:strCache>
                <c:ptCount val="1"/>
                <c:pt idx="0">
                  <c:v>East Lancs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'2016 Charts Year To Date'!$A$92:$A$97</c:f>
              <c:strCache>
                <c:ptCount val="6"/>
                <c:pt idx="0">
                  <c:v>18-40</c:v>
                </c:pt>
                <c:pt idx="1">
                  <c:v>41-50</c:v>
                </c:pt>
                <c:pt idx="2">
                  <c:v>51-60</c:v>
                </c:pt>
                <c:pt idx="3">
                  <c:v>61-70</c:v>
                </c:pt>
                <c:pt idx="4">
                  <c:v>71-80</c:v>
                </c:pt>
                <c:pt idx="5">
                  <c:v>&gt;81</c:v>
                </c:pt>
              </c:strCache>
            </c:strRef>
          </c:cat>
          <c:val>
            <c:numRef>
              <c:f>'2016 Charts Year To Date'!$B$92:$B$97</c:f>
              <c:numCache>
                <c:formatCode>General</c:formatCode>
                <c:ptCount val="6"/>
                <c:pt idx="0">
                  <c:v>32</c:v>
                </c:pt>
                <c:pt idx="1">
                  <c:v>41</c:v>
                </c:pt>
                <c:pt idx="2">
                  <c:v>153</c:v>
                </c:pt>
                <c:pt idx="3">
                  <c:v>423</c:v>
                </c:pt>
                <c:pt idx="4">
                  <c:v>571</c:v>
                </c:pt>
                <c:pt idx="5">
                  <c:v>925</c:v>
                </c:pt>
              </c:numCache>
            </c:numRef>
          </c:val>
        </c:ser>
        <c:ser>
          <c:idx val="1"/>
          <c:order val="1"/>
          <c:tx>
            <c:strRef>
              <c:f>'2016 Charts Year To Date'!$C$91</c:f>
              <c:strCache>
                <c:ptCount val="1"/>
                <c:pt idx="0">
                  <c:v>BWD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3913043478260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275362318840579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594020312678307E-2"/>
                  <c:y val="-7.83161895905450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23188405797101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'2016 Charts Year To Date'!$A$92:$A$97</c:f>
              <c:strCache>
                <c:ptCount val="6"/>
                <c:pt idx="0">
                  <c:v>18-40</c:v>
                </c:pt>
                <c:pt idx="1">
                  <c:v>41-50</c:v>
                </c:pt>
                <c:pt idx="2">
                  <c:v>51-60</c:v>
                </c:pt>
                <c:pt idx="3">
                  <c:v>61-70</c:v>
                </c:pt>
                <c:pt idx="4">
                  <c:v>71-80</c:v>
                </c:pt>
                <c:pt idx="5">
                  <c:v>&gt;81</c:v>
                </c:pt>
              </c:strCache>
            </c:strRef>
          </c:cat>
          <c:val>
            <c:numRef>
              <c:f>'2016 Charts Year To Date'!$C$92:$C$97</c:f>
              <c:numCache>
                <c:formatCode>General</c:formatCode>
                <c:ptCount val="6"/>
                <c:pt idx="0">
                  <c:v>15</c:v>
                </c:pt>
                <c:pt idx="1">
                  <c:v>30</c:v>
                </c:pt>
                <c:pt idx="2">
                  <c:v>47</c:v>
                </c:pt>
                <c:pt idx="3">
                  <c:v>90</c:v>
                </c:pt>
                <c:pt idx="4">
                  <c:v>181</c:v>
                </c:pt>
                <c:pt idx="5">
                  <c:v>296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6903168"/>
        <c:axId val="96904704"/>
        <c:axId val="0"/>
      </c:bar3DChart>
      <c:catAx>
        <c:axId val="96903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6904704"/>
        <c:crosses val="autoZero"/>
        <c:auto val="1"/>
        <c:lblAlgn val="ctr"/>
        <c:lblOffset val="100"/>
        <c:noMultiLvlLbl val="0"/>
      </c:catAx>
      <c:valAx>
        <c:axId val="96904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69031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Reason For Referral</a:t>
            </a:r>
          </a:p>
        </c:rich>
      </c:tx>
      <c:layout/>
      <c:overlay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ysClr val="windowText" lastClr="00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'2016 Charts Year To Date'!$B$100</c:f>
              <c:strCache>
                <c:ptCount val="1"/>
                <c:pt idx="0">
                  <c:v>East Lancs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'2016 Charts Year To Date'!$A$101:$A$116</c:f>
              <c:strCache>
                <c:ptCount val="16"/>
                <c:pt idx="0">
                  <c:v>Respiratory</c:v>
                </c:pt>
                <c:pt idx="1">
                  <c:v>Pain</c:v>
                </c:pt>
                <c:pt idx="2">
                  <c:v>Neurological</c:v>
                </c:pt>
                <c:pt idx="3">
                  <c:v>Mobility</c:v>
                </c:pt>
                <c:pt idx="4">
                  <c:v>Falls</c:v>
                </c:pt>
                <c:pt idx="5">
                  <c:v>D&amp;V</c:v>
                </c:pt>
                <c:pt idx="6">
                  <c:v>Oedema</c:v>
                </c:pt>
                <c:pt idx="7">
                  <c:v>Sepsis/UTI</c:v>
                </c:pt>
                <c:pt idx="8">
                  <c:v>Collapse</c:v>
                </c:pt>
                <c:pt idx="9">
                  <c:v>Dizziness </c:v>
                </c:pt>
                <c:pt idx="10">
                  <c:v>Dementia</c:v>
                </c:pt>
                <c:pt idx="11">
                  <c:v>Dehydration </c:v>
                </c:pt>
                <c:pt idx="12">
                  <c:v>Social Issue</c:v>
                </c:pt>
                <c:pt idx="13">
                  <c:v>Cardiac</c:v>
                </c:pt>
                <c:pt idx="14">
                  <c:v>Fluid/Diet</c:v>
                </c:pt>
                <c:pt idx="15">
                  <c:v>Other</c:v>
                </c:pt>
              </c:strCache>
            </c:strRef>
          </c:cat>
          <c:val>
            <c:numRef>
              <c:f>'2016 Charts Year To Date'!$B$101:$B$116</c:f>
              <c:numCache>
                <c:formatCode>General</c:formatCode>
                <c:ptCount val="16"/>
                <c:pt idx="0">
                  <c:v>693</c:v>
                </c:pt>
                <c:pt idx="1">
                  <c:v>199</c:v>
                </c:pt>
                <c:pt idx="2">
                  <c:v>51</c:v>
                </c:pt>
                <c:pt idx="3">
                  <c:v>221</c:v>
                </c:pt>
                <c:pt idx="4">
                  <c:v>418</c:v>
                </c:pt>
                <c:pt idx="5">
                  <c:v>39</c:v>
                </c:pt>
                <c:pt idx="6">
                  <c:v>12</c:v>
                </c:pt>
                <c:pt idx="7">
                  <c:v>89</c:v>
                </c:pt>
                <c:pt idx="8">
                  <c:v>104</c:v>
                </c:pt>
                <c:pt idx="9">
                  <c:v>22</c:v>
                </c:pt>
                <c:pt idx="10">
                  <c:v>9</c:v>
                </c:pt>
                <c:pt idx="11">
                  <c:v>11</c:v>
                </c:pt>
                <c:pt idx="12">
                  <c:v>19</c:v>
                </c:pt>
                <c:pt idx="13">
                  <c:v>58</c:v>
                </c:pt>
                <c:pt idx="14">
                  <c:v>3</c:v>
                </c:pt>
                <c:pt idx="15">
                  <c:v>197</c:v>
                </c:pt>
              </c:numCache>
            </c:numRef>
          </c:val>
        </c:ser>
        <c:ser>
          <c:idx val="1"/>
          <c:order val="1"/>
          <c:tx>
            <c:strRef>
              <c:f>'2016 Charts Year To Date'!$C$100</c:f>
              <c:strCache>
                <c:ptCount val="1"/>
                <c:pt idx="0">
                  <c:v>BWD</c:v>
                </c:pt>
              </c:strCache>
            </c:strRef>
          </c:tx>
          <c:invertIfNegative val="0"/>
          <c:dLbls>
            <c:dLbl>
              <c:idx val="15"/>
              <c:layout>
                <c:manualLayout>
                  <c:x val="1.3864818024263431E-2"/>
                  <c:y val="1.5709374105137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'2016 Charts Year To Date'!$A$101:$A$116</c:f>
              <c:strCache>
                <c:ptCount val="16"/>
                <c:pt idx="0">
                  <c:v>Respiratory</c:v>
                </c:pt>
                <c:pt idx="1">
                  <c:v>Pain</c:v>
                </c:pt>
                <c:pt idx="2">
                  <c:v>Neurological</c:v>
                </c:pt>
                <c:pt idx="3">
                  <c:v>Mobility</c:v>
                </c:pt>
                <c:pt idx="4">
                  <c:v>Falls</c:v>
                </c:pt>
                <c:pt idx="5">
                  <c:v>D&amp;V</c:v>
                </c:pt>
                <c:pt idx="6">
                  <c:v>Oedema</c:v>
                </c:pt>
                <c:pt idx="7">
                  <c:v>Sepsis/UTI</c:v>
                </c:pt>
                <c:pt idx="8">
                  <c:v>Collapse</c:v>
                </c:pt>
                <c:pt idx="9">
                  <c:v>Dizziness </c:v>
                </c:pt>
                <c:pt idx="10">
                  <c:v>Dementia</c:v>
                </c:pt>
                <c:pt idx="11">
                  <c:v>Dehydration </c:v>
                </c:pt>
                <c:pt idx="12">
                  <c:v>Social Issue</c:v>
                </c:pt>
                <c:pt idx="13">
                  <c:v>Cardiac</c:v>
                </c:pt>
                <c:pt idx="14">
                  <c:v>Fluid/Diet</c:v>
                </c:pt>
                <c:pt idx="15">
                  <c:v>Other</c:v>
                </c:pt>
              </c:strCache>
            </c:strRef>
          </c:cat>
          <c:val>
            <c:numRef>
              <c:f>'2016 Charts Year To Date'!$C$101:$C$116</c:f>
              <c:numCache>
                <c:formatCode>General</c:formatCode>
                <c:ptCount val="16"/>
                <c:pt idx="0">
                  <c:v>76</c:v>
                </c:pt>
                <c:pt idx="1">
                  <c:v>106</c:v>
                </c:pt>
                <c:pt idx="2">
                  <c:v>14</c:v>
                </c:pt>
                <c:pt idx="3">
                  <c:v>103</c:v>
                </c:pt>
                <c:pt idx="4">
                  <c:v>204</c:v>
                </c:pt>
                <c:pt idx="5">
                  <c:v>11</c:v>
                </c:pt>
                <c:pt idx="6">
                  <c:v>1</c:v>
                </c:pt>
                <c:pt idx="7">
                  <c:v>23</c:v>
                </c:pt>
                <c:pt idx="8">
                  <c:v>32</c:v>
                </c:pt>
                <c:pt idx="9">
                  <c:v>4</c:v>
                </c:pt>
                <c:pt idx="10">
                  <c:v>3</c:v>
                </c:pt>
                <c:pt idx="11">
                  <c:v>1</c:v>
                </c:pt>
                <c:pt idx="12">
                  <c:v>5</c:v>
                </c:pt>
                <c:pt idx="13">
                  <c:v>5</c:v>
                </c:pt>
                <c:pt idx="14">
                  <c:v>0</c:v>
                </c:pt>
                <c:pt idx="15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6939392"/>
        <c:axId val="96953472"/>
        <c:axId val="0"/>
      </c:bar3DChart>
      <c:catAx>
        <c:axId val="96939392"/>
        <c:scaling>
          <c:orientation val="minMax"/>
        </c:scaling>
        <c:delete val="0"/>
        <c:axPos val="b"/>
        <c:majorTickMark val="out"/>
        <c:minorTickMark val="none"/>
        <c:tickLblPos val="nextTo"/>
        <c:crossAx val="96953472"/>
        <c:crosses val="autoZero"/>
        <c:auto val="1"/>
        <c:lblAlgn val="ctr"/>
        <c:lblOffset val="100"/>
        <c:noMultiLvlLbl val="0"/>
      </c:catAx>
      <c:valAx>
        <c:axId val="96953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69393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Locality</a:t>
            </a:r>
          </a:p>
        </c:rich>
      </c:tx>
      <c:layout/>
      <c:overlay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ysClr val="windowText" lastClr="000000"/>
          </a:solidFill>
        </a:ln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761754261686146E-2"/>
          <c:y val="0.10947297648689454"/>
          <c:w val="0.75171312063500717"/>
          <c:h val="0.79769993147532492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'2016 Charts Year To Date'!$A$119:$A$125</c:f>
              <c:strCache>
                <c:ptCount val="7"/>
                <c:pt idx="0">
                  <c:v>Burnley</c:v>
                </c:pt>
                <c:pt idx="1">
                  <c:v>Pendle</c:v>
                </c:pt>
                <c:pt idx="2">
                  <c:v>Hyndburn</c:v>
                </c:pt>
                <c:pt idx="3">
                  <c:v>Rossendale </c:v>
                </c:pt>
                <c:pt idx="4">
                  <c:v>Ribble Valley</c:v>
                </c:pt>
                <c:pt idx="5">
                  <c:v>BwD</c:v>
                </c:pt>
                <c:pt idx="6">
                  <c:v>Out Of Area </c:v>
                </c:pt>
              </c:strCache>
            </c:strRef>
          </c:cat>
          <c:val>
            <c:numRef>
              <c:f>'2016 Charts Year To Date'!$B$119:$B$125</c:f>
              <c:numCache>
                <c:formatCode>General</c:formatCode>
                <c:ptCount val="7"/>
                <c:pt idx="0">
                  <c:v>713</c:v>
                </c:pt>
                <c:pt idx="1">
                  <c:v>325</c:v>
                </c:pt>
                <c:pt idx="2">
                  <c:v>587</c:v>
                </c:pt>
                <c:pt idx="3">
                  <c:v>322</c:v>
                </c:pt>
                <c:pt idx="4">
                  <c:v>188</c:v>
                </c:pt>
                <c:pt idx="5">
                  <c:v>659</c:v>
                </c:pt>
                <c:pt idx="6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FD9443-8ECA-4662-8175-5D9711C9528B}" type="doc">
      <dgm:prSet loTypeId="urn:microsoft.com/office/officeart/2005/8/layout/radial5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A7F0D974-EF25-4346-B53C-69F1DA465EFB}">
      <dgm:prSet phldrT="[Text]" custT="1"/>
      <dgm:spPr>
        <a:xfrm>
          <a:off x="2397209" y="1500691"/>
          <a:ext cx="1028037" cy="880170"/>
        </a:xfrm>
        <a:noFill/>
        <a:ln w="38100" cap="flat" cmpd="sng" algn="ctr">
          <a:solidFill>
            <a:srgbClr val="523178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/>
          <a:r>
            <a:rPr lang="en-GB" sz="2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August 2016</a:t>
          </a:r>
          <a:endParaRPr lang="en-GB" sz="2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5C83EF50-4E0A-4C26-B4B5-6B871BF57F3A}" type="parTrans" cxnId="{6E9BBA16-DB3D-41B8-9107-9DBAE641411D}">
      <dgm:prSet/>
      <dgm:spPr/>
      <dgm:t>
        <a:bodyPr/>
        <a:lstStyle/>
        <a:p>
          <a:pPr algn="ctr"/>
          <a:endParaRPr lang="en-GB"/>
        </a:p>
      </dgm:t>
    </dgm:pt>
    <dgm:pt modelId="{45785E78-82ED-4FAC-8AB7-D728B9D02D24}" type="sibTrans" cxnId="{6E9BBA16-DB3D-41B8-9107-9DBAE641411D}">
      <dgm:prSet/>
      <dgm:spPr/>
      <dgm:t>
        <a:bodyPr/>
        <a:lstStyle/>
        <a:p>
          <a:pPr algn="ctr"/>
          <a:endParaRPr lang="en-GB"/>
        </a:p>
      </dgm:t>
    </dgm:pt>
    <dgm:pt modelId="{3F207BCA-966F-46C4-B338-7515DC621323}">
      <dgm:prSet phldrT="[Text]"/>
      <dgm:spPr>
        <a:xfrm>
          <a:off x="2362777" y="1779"/>
          <a:ext cx="1005954" cy="1005954"/>
        </a:xfrm>
        <a:noFill/>
        <a:ln w="38100" cap="flat" cmpd="sng" algn="ctr">
          <a:solidFill>
            <a:srgbClr val="523178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/>
          <a:r>
            <a:rPr lang="en-GB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63 CALLS</a:t>
          </a:r>
          <a:endParaRPr lang="en-GB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F419898B-B104-457B-9B0C-1B6AD782048C}" type="parTrans" cxnId="{34CF3023-CA7E-40DE-BD7D-36C5487122DD}">
      <dgm:prSet/>
      <dgm:spPr>
        <a:xfrm rot="16091176">
          <a:off x="2758911" y="1125977"/>
          <a:ext cx="261617" cy="271183"/>
        </a:xfrm>
        <a:solidFill>
          <a:srgbClr val="17A6BE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/>
          <a:endParaRPr lang="en-GB">
            <a:solidFill>
              <a:srgbClr val="523178"/>
            </a:solidFill>
            <a:latin typeface="Calibri"/>
            <a:ea typeface="+mn-ea"/>
            <a:cs typeface="+mn-cs"/>
          </a:endParaRPr>
        </a:p>
      </dgm:t>
    </dgm:pt>
    <dgm:pt modelId="{883F4184-009C-414D-923C-E286EA9F0E08}" type="sibTrans" cxnId="{34CF3023-CA7E-40DE-BD7D-36C5487122DD}">
      <dgm:prSet/>
      <dgm:spPr/>
      <dgm:t>
        <a:bodyPr/>
        <a:lstStyle/>
        <a:p>
          <a:pPr algn="ctr"/>
          <a:endParaRPr lang="en-GB"/>
        </a:p>
      </dgm:t>
    </dgm:pt>
    <dgm:pt modelId="{C78EA737-BECB-4763-A540-C8C0569069B3}">
      <dgm:prSet phldrT="[Text]"/>
      <dgm:spPr>
        <a:xfrm>
          <a:off x="3464158" y="532176"/>
          <a:ext cx="1005954" cy="1005954"/>
        </a:xfrm>
        <a:noFill/>
        <a:ln w="38100" cap="flat" cmpd="sng" algn="ctr">
          <a:solidFill>
            <a:srgbClr val="523178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/>
          <a:r>
            <a:rPr lang="en-GB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146 ERISS referrals  </a:t>
          </a:r>
          <a:endParaRPr lang="en-GB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50E51AC7-C47C-43C3-AE78-F996E9AC991D}" type="parTrans" cxnId="{BA46E80E-D5D2-4C6A-B4CA-6C74688803A3}">
      <dgm:prSet/>
      <dgm:spPr>
        <a:xfrm rot="19162873">
          <a:off x="3316630" y="1364369"/>
          <a:ext cx="217131" cy="271183"/>
        </a:xfrm>
        <a:solidFill>
          <a:srgbClr val="17A6BE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/>
          <a:endParaRPr lang="en-GB">
            <a:solidFill>
              <a:srgbClr val="523178"/>
            </a:solidFill>
            <a:latin typeface="Calibri"/>
            <a:ea typeface="+mn-ea"/>
            <a:cs typeface="+mn-cs"/>
          </a:endParaRPr>
        </a:p>
      </dgm:t>
    </dgm:pt>
    <dgm:pt modelId="{66029A3A-E225-47EB-9B0E-88D6ADF63CB6}" type="sibTrans" cxnId="{BA46E80E-D5D2-4C6A-B4CA-6C74688803A3}">
      <dgm:prSet/>
      <dgm:spPr/>
      <dgm:t>
        <a:bodyPr/>
        <a:lstStyle/>
        <a:p>
          <a:pPr algn="ctr"/>
          <a:endParaRPr lang="en-GB"/>
        </a:p>
      </dgm:t>
    </dgm:pt>
    <dgm:pt modelId="{8316213F-9A91-40A7-B793-EC258DCD370C}">
      <dgm:prSet phldrT="[Text]"/>
      <dgm:spPr>
        <a:xfrm>
          <a:off x="3736176" y="1723968"/>
          <a:ext cx="1005954" cy="1005954"/>
        </a:xfrm>
        <a:noFill/>
        <a:ln w="38100" cap="flat" cmpd="sng" algn="ctr">
          <a:solidFill>
            <a:srgbClr val="523178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/>
          <a:r>
            <a:rPr lang="en-GB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0 to hospital post FRS within a week </a:t>
          </a:r>
          <a:endParaRPr lang="en-GB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CD7E955-23FB-4A2A-8004-65D9672BDF35}" type="parTrans" cxnId="{AECC1D54-A017-4FA9-A8C8-B4FAAE03B520}">
      <dgm:prSet/>
      <dgm:spPr>
        <a:xfrm rot="729677">
          <a:off x="3481952" y="1947908"/>
          <a:ext cx="183125" cy="271183"/>
        </a:xfrm>
        <a:solidFill>
          <a:srgbClr val="17A6BE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/>
          <a:endParaRPr lang="en-GB">
            <a:solidFill>
              <a:srgbClr val="523178"/>
            </a:solidFill>
            <a:latin typeface="Calibri"/>
            <a:ea typeface="+mn-ea"/>
            <a:cs typeface="+mn-cs"/>
          </a:endParaRPr>
        </a:p>
      </dgm:t>
    </dgm:pt>
    <dgm:pt modelId="{14244E1B-03D0-4BD0-A064-42808D4A6B67}" type="sibTrans" cxnId="{AECC1D54-A017-4FA9-A8C8-B4FAAE03B520}">
      <dgm:prSet/>
      <dgm:spPr/>
      <dgm:t>
        <a:bodyPr/>
        <a:lstStyle/>
        <a:p>
          <a:pPr algn="ctr"/>
          <a:endParaRPr lang="en-GB"/>
        </a:p>
      </dgm:t>
    </dgm:pt>
    <dgm:pt modelId="{EF468E9F-E736-4872-AC2E-A8596D5F127E}">
      <dgm:prSet phldrT="[Text]"/>
      <dgm:spPr>
        <a:xfrm>
          <a:off x="1751557" y="2679710"/>
          <a:ext cx="1005954" cy="1005954"/>
        </a:xfrm>
        <a:noFill/>
        <a:ln w="38100" cap="flat" cmpd="sng" algn="ctr">
          <a:solidFill>
            <a:srgbClr val="523178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15 .5 days on the road</a:t>
          </a:r>
          <a:endParaRPr lang="en-GB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422889B-146C-45F7-93F0-5DA1BAAC59A2}" type="parTrans" cxnId="{1A43AFA1-F041-4381-A372-BAC848605F60}">
      <dgm:prSet/>
      <dgm:spPr>
        <a:xfrm rot="7072131">
          <a:off x="2478772" y="2398331"/>
          <a:ext cx="237628" cy="271183"/>
        </a:xfrm>
        <a:solidFill>
          <a:srgbClr val="17A6BE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/>
          <a:endParaRPr lang="en-GB">
            <a:solidFill>
              <a:srgbClr val="523178"/>
            </a:solidFill>
            <a:latin typeface="Calibri"/>
            <a:ea typeface="+mn-ea"/>
            <a:cs typeface="+mn-cs"/>
          </a:endParaRPr>
        </a:p>
      </dgm:t>
    </dgm:pt>
    <dgm:pt modelId="{DE0CF910-44C8-463E-B0D6-3FA0CA009871}" type="sibTrans" cxnId="{1A43AFA1-F041-4381-A372-BAC848605F60}">
      <dgm:prSet/>
      <dgm:spPr/>
      <dgm:t>
        <a:bodyPr/>
        <a:lstStyle/>
        <a:p>
          <a:pPr algn="ctr"/>
          <a:endParaRPr lang="en-GB"/>
        </a:p>
      </dgm:t>
    </dgm:pt>
    <dgm:pt modelId="{71EF3C4B-8848-4886-A51D-43FB459A3859}">
      <dgm:prSet phldrT="[Text]"/>
      <dgm:spPr>
        <a:xfrm>
          <a:off x="1261396" y="532176"/>
          <a:ext cx="1005954" cy="1005954"/>
        </a:xfrm>
        <a:noFill/>
        <a:ln w="38100" cap="flat" cmpd="sng" algn="ctr">
          <a:solidFill>
            <a:srgbClr val="523178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/>
          <a:r>
            <a:rPr lang="en-GB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83% remained at home </a:t>
          </a:r>
          <a:endParaRPr lang="en-GB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CAEE9504-5C48-4135-8C6C-60727B40D2FC}" type="parTrans" cxnId="{9873E420-6171-4C9C-B68D-0DAEC417810E}">
      <dgm:prSet/>
      <dgm:spPr>
        <a:xfrm rot="13097801">
          <a:off x="2225489" y="1363478"/>
          <a:ext cx="252749" cy="271183"/>
        </a:xfrm>
        <a:solidFill>
          <a:srgbClr val="17A6BE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/>
          <a:endParaRPr lang="en-GB">
            <a:solidFill>
              <a:srgbClr val="523178"/>
            </a:solidFill>
            <a:latin typeface="Calibri"/>
            <a:ea typeface="+mn-ea"/>
            <a:cs typeface="+mn-cs"/>
          </a:endParaRPr>
        </a:p>
      </dgm:t>
    </dgm:pt>
    <dgm:pt modelId="{43AEA4D8-8F11-4335-BFA8-D4971DD629FD}" type="sibTrans" cxnId="{9873E420-6171-4C9C-B68D-0DAEC417810E}">
      <dgm:prSet/>
      <dgm:spPr/>
      <dgm:t>
        <a:bodyPr/>
        <a:lstStyle/>
        <a:p>
          <a:pPr algn="ctr"/>
          <a:endParaRPr lang="en-GB"/>
        </a:p>
      </dgm:t>
    </dgm:pt>
    <dgm:pt modelId="{339EA3E0-3951-4512-BCEA-73E81A220A24}">
      <dgm:prSet phldrT="[Text]"/>
      <dgm:spPr>
        <a:xfrm>
          <a:off x="989378" y="1723968"/>
          <a:ext cx="1005954" cy="1005954"/>
        </a:xfrm>
        <a:noFill/>
        <a:ln w="38100" cap="flat" cmpd="sng" algn="ctr">
          <a:solidFill>
            <a:srgbClr val="523178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/>
          <a:r>
            <a:rPr lang="en-GB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Estimated financial  saving to ELHT and NWAS of £200k</a:t>
          </a:r>
        </a:p>
      </dgm:t>
    </dgm:pt>
    <dgm:pt modelId="{3F6D66ED-D8DB-46E6-AD4A-A5AE2AACF008}" type="parTrans" cxnId="{CEF6739F-3F88-4D6F-A29E-7DF3CCED4F33}">
      <dgm:prSet/>
      <dgm:spPr>
        <a:xfrm rot="10115829">
          <a:off x="2089509" y="1947715"/>
          <a:ext cx="230055" cy="271183"/>
        </a:xfrm>
        <a:solidFill>
          <a:srgbClr val="17A6BE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/>
          <a:endParaRPr lang="en-GB">
            <a:solidFill>
              <a:srgbClr val="523178"/>
            </a:solidFill>
            <a:latin typeface="Calibri"/>
            <a:ea typeface="+mn-ea"/>
            <a:cs typeface="+mn-cs"/>
          </a:endParaRPr>
        </a:p>
      </dgm:t>
    </dgm:pt>
    <dgm:pt modelId="{94F4AC23-EEBE-4D53-9EE9-A52AB39C45AE}" type="sibTrans" cxnId="{CEF6739F-3F88-4D6F-A29E-7DF3CCED4F33}">
      <dgm:prSet/>
      <dgm:spPr/>
      <dgm:t>
        <a:bodyPr/>
        <a:lstStyle/>
        <a:p>
          <a:pPr algn="ctr"/>
          <a:endParaRPr lang="en-GB"/>
        </a:p>
      </dgm:t>
    </dgm:pt>
    <dgm:pt modelId="{3F8E6FB5-D4FD-4ACC-9AD3-15736318A327}">
      <dgm:prSet/>
      <dgm:spPr>
        <a:xfrm>
          <a:off x="2973997" y="2679710"/>
          <a:ext cx="1005954" cy="1005954"/>
        </a:xfrm>
        <a:noFill/>
        <a:ln w="38100" cap="flat" cmpd="sng" algn="ctr">
          <a:solidFill>
            <a:srgbClr val="523178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83% mobile in under 30 mins v 240 mins NWAS</a:t>
          </a:r>
        </a:p>
      </dgm:t>
    </dgm:pt>
    <dgm:pt modelId="{CE34B276-50E3-409E-83E3-A9C7B54BB4B1}" type="parTrans" cxnId="{0F847E14-6A40-416E-8A26-2557D50D5BC0}">
      <dgm:prSet/>
      <dgm:spPr>
        <a:xfrm rot="3930515">
          <a:off x="3071712" y="2396669"/>
          <a:ext cx="217926" cy="271183"/>
        </a:xfrm>
        <a:solidFill>
          <a:srgbClr val="17A6BE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/>
          <a:endParaRPr lang="en-GB">
            <a:solidFill>
              <a:srgbClr val="523178"/>
            </a:solidFill>
            <a:latin typeface="Calibri"/>
            <a:ea typeface="+mn-ea"/>
            <a:cs typeface="+mn-cs"/>
          </a:endParaRPr>
        </a:p>
      </dgm:t>
    </dgm:pt>
    <dgm:pt modelId="{6DF81A1E-A78C-492F-BE92-A93D411AAC86}" type="sibTrans" cxnId="{0F847E14-6A40-416E-8A26-2557D50D5BC0}">
      <dgm:prSet/>
      <dgm:spPr/>
      <dgm:t>
        <a:bodyPr/>
        <a:lstStyle/>
        <a:p>
          <a:pPr algn="ctr"/>
          <a:endParaRPr lang="en-GB"/>
        </a:p>
      </dgm:t>
    </dgm:pt>
    <dgm:pt modelId="{8D281967-B27E-4E68-9DFE-6579D33AC554}" type="pres">
      <dgm:prSet presAssocID="{BEFD9443-8ECA-4662-8175-5D9711C9528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4727BB3-B95D-4489-AD93-89EF771C84F8}" type="pres">
      <dgm:prSet presAssocID="{A7F0D974-EF25-4346-B53C-69F1DA465EFB}" presName="centerShape" presStyleLbl="node0" presStyleIdx="0" presStyleCnt="1" custScaleX="172865" custScaleY="109370" custLinFactNeighborX="1614" custLinFactNeighborY="969"/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6285C3C1-81A5-4AC4-9BCC-5CC29E85C5D6}" type="pres">
      <dgm:prSet presAssocID="{F419898B-B104-457B-9B0C-1B6AD782048C}" presName="parTrans" presStyleLbl="sibTrans2D1" presStyleIdx="0" presStyleCnt="7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AFFD6207-0873-4643-8589-B9428C7C9843}" type="pres">
      <dgm:prSet presAssocID="{F419898B-B104-457B-9B0C-1B6AD782048C}" presName="connectorText" presStyleLbl="sibTrans2D1" presStyleIdx="0" presStyleCnt="7"/>
      <dgm:spPr/>
      <dgm:t>
        <a:bodyPr/>
        <a:lstStyle/>
        <a:p>
          <a:endParaRPr lang="en-GB"/>
        </a:p>
      </dgm:t>
    </dgm:pt>
    <dgm:pt modelId="{98B3005A-929A-4C9D-A118-E6C2F4F06C13}" type="pres">
      <dgm:prSet presAssocID="{3F207BCA-966F-46C4-B338-7515DC621323}" presName="node" presStyleLbl="node1" presStyleIdx="0" presStyleCnt="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169AB00D-93EC-4211-AA3B-FB1C285FA005}" type="pres">
      <dgm:prSet presAssocID="{50E51AC7-C47C-43C3-AE78-F996E9AC991D}" presName="parTrans" presStyleLbl="sibTrans2D1" presStyleIdx="1" presStyleCnt="7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836B438D-C18E-418E-97FF-FF7192993771}" type="pres">
      <dgm:prSet presAssocID="{50E51AC7-C47C-43C3-AE78-F996E9AC991D}" presName="connectorText" presStyleLbl="sibTrans2D1" presStyleIdx="1" presStyleCnt="7"/>
      <dgm:spPr/>
      <dgm:t>
        <a:bodyPr/>
        <a:lstStyle/>
        <a:p>
          <a:endParaRPr lang="en-GB"/>
        </a:p>
      </dgm:t>
    </dgm:pt>
    <dgm:pt modelId="{7A3C855D-AB49-4A56-997C-57D124C20F15}" type="pres">
      <dgm:prSet presAssocID="{C78EA737-BECB-4763-A540-C8C0569069B3}" presName="node" presStyleLbl="node1" presStyleIdx="1" presStyleCnt="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462E2F33-5255-43FA-BA5F-074739CFB2D0}" type="pres">
      <dgm:prSet presAssocID="{4CD7E955-23FB-4A2A-8004-65D9672BDF35}" presName="parTrans" presStyleLbl="sibTrans2D1" presStyleIdx="2" presStyleCnt="7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407ED7FF-98FA-408B-9B08-9996E7C5DD63}" type="pres">
      <dgm:prSet presAssocID="{4CD7E955-23FB-4A2A-8004-65D9672BDF35}" presName="connectorText" presStyleLbl="sibTrans2D1" presStyleIdx="2" presStyleCnt="7"/>
      <dgm:spPr/>
      <dgm:t>
        <a:bodyPr/>
        <a:lstStyle/>
        <a:p>
          <a:endParaRPr lang="en-GB"/>
        </a:p>
      </dgm:t>
    </dgm:pt>
    <dgm:pt modelId="{A55DB73E-3364-4066-BE32-49A48803E124}" type="pres">
      <dgm:prSet presAssocID="{8316213F-9A91-40A7-B793-EC258DCD370C}" presName="node" presStyleLbl="node1" presStyleIdx="2" presStyleCnt="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43A6FD7A-3DFE-4DB8-A512-24188497FB67}" type="pres">
      <dgm:prSet presAssocID="{CE34B276-50E3-409E-83E3-A9C7B54BB4B1}" presName="parTrans" presStyleLbl="sibTrans2D1" presStyleIdx="3" presStyleCnt="7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5DFB4F63-B849-41D0-A2AF-96149394B871}" type="pres">
      <dgm:prSet presAssocID="{CE34B276-50E3-409E-83E3-A9C7B54BB4B1}" presName="connectorText" presStyleLbl="sibTrans2D1" presStyleIdx="3" presStyleCnt="7"/>
      <dgm:spPr/>
      <dgm:t>
        <a:bodyPr/>
        <a:lstStyle/>
        <a:p>
          <a:endParaRPr lang="en-GB"/>
        </a:p>
      </dgm:t>
    </dgm:pt>
    <dgm:pt modelId="{F8EBAC08-67C0-40C8-B3A7-7CB3A94963A8}" type="pres">
      <dgm:prSet presAssocID="{3F8E6FB5-D4FD-4ACC-9AD3-15736318A327}" presName="node" presStyleLbl="node1" presStyleIdx="3" presStyleCnt="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5F9650E4-352F-440E-ABC4-2F5F78F66AAD}" type="pres">
      <dgm:prSet presAssocID="{4422889B-146C-45F7-93F0-5DA1BAAC59A2}" presName="parTrans" presStyleLbl="sibTrans2D1" presStyleIdx="4" presStyleCnt="7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2B7B6011-2552-47B1-9A11-AB4BE30A5618}" type="pres">
      <dgm:prSet presAssocID="{4422889B-146C-45F7-93F0-5DA1BAAC59A2}" presName="connectorText" presStyleLbl="sibTrans2D1" presStyleIdx="4" presStyleCnt="7"/>
      <dgm:spPr/>
      <dgm:t>
        <a:bodyPr/>
        <a:lstStyle/>
        <a:p>
          <a:endParaRPr lang="en-GB"/>
        </a:p>
      </dgm:t>
    </dgm:pt>
    <dgm:pt modelId="{50065AD6-2D77-4D20-A246-E40D57124F19}" type="pres">
      <dgm:prSet presAssocID="{EF468E9F-E736-4872-AC2E-A8596D5F127E}" presName="node" presStyleLbl="node1" presStyleIdx="4" presStyleCnt="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496234E2-E642-4702-AF1F-E4D243AE03B5}" type="pres">
      <dgm:prSet presAssocID="{3F6D66ED-D8DB-46E6-AD4A-A5AE2AACF008}" presName="parTrans" presStyleLbl="sibTrans2D1" presStyleIdx="5" presStyleCnt="7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E055B7BA-1065-4123-A181-BE5B38D71603}" type="pres">
      <dgm:prSet presAssocID="{3F6D66ED-D8DB-46E6-AD4A-A5AE2AACF008}" presName="connectorText" presStyleLbl="sibTrans2D1" presStyleIdx="5" presStyleCnt="7"/>
      <dgm:spPr/>
      <dgm:t>
        <a:bodyPr/>
        <a:lstStyle/>
        <a:p>
          <a:endParaRPr lang="en-GB"/>
        </a:p>
      </dgm:t>
    </dgm:pt>
    <dgm:pt modelId="{D088E2A9-E7D9-4E96-ACFA-5B45D7C330B3}" type="pres">
      <dgm:prSet presAssocID="{339EA3E0-3951-4512-BCEA-73E81A220A24}" presName="node" presStyleLbl="node1" presStyleIdx="5" presStyleCnt="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8469CCBB-135C-42C0-AEA0-377B7FFE7C7D}" type="pres">
      <dgm:prSet presAssocID="{CAEE9504-5C48-4135-8C6C-60727B40D2FC}" presName="parTrans" presStyleLbl="sibTrans2D1" presStyleIdx="6" presStyleCnt="7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7FF5DE94-58F3-4C4D-A3FF-F5976DB6EE5A}" type="pres">
      <dgm:prSet presAssocID="{CAEE9504-5C48-4135-8C6C-60727B40D2FC}" presName="connectorText" presStyleLbl="sibTrans2D1" presStyleIdx="6" presStyleCnt="7"/>
      <dgm:spPr/>
      <dgm:t>
        <a:bodyPr/>
        <a:lstStyle/>
        <a:p>
          <a:endParaRPr lang="en-GB"/>
        </a:p>
      </dgm:t>
    </dgm:pt>
    <dgm:pt modelId="{CF8EFFAD-2F5B-4034-BA6F-FEFBD3B98F37}" type="pres">
      <dgm:prSet presAssocID="{71EF3C4B-8848-4886-A51D-43FB459A3859}" presName="node" presStyleLbl="node1" presStyleIdx="6" presStyleCnt="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</dgm:ptLst>
  <dgm:cxnLst>
    <dgm:cxn modelId="{CBA4B8CD-FA05-499C-B647-5A1FAFE4F72B}" type="presOf" srcId="{339EA3E0-3951-4512-BCEA-73E81A220A24}" destId="{D088E2A9-E7D9-4E96-ACFA-5B45D7C330B3}" srcOrd="0" destOrd="0" presId="urn:microsoft.com/office/officeart/2005/8/layout/radial5"/>
    <dgm:cxn modelId="{4CCD1B91-0AE3-460C-B742-96F0F88F183D}" type="presOf" srcId="{A7F0D974-EF25-4346-B53C-69F1DA465EFB}" destId="{54727BB3-B95D-4489-AD93-89EF771C84F8}" srcOrd="0" destOrd="0" presId="urn:microsoft.com/office/officeart/2005/8/layout/radial5"/>
    <dgm:cxn modelId="{5A6D48B3-B9C0-47CC-8546-2135E930CF06}" type="presOf" srcId="{CE34B276-50E3-409E-83E3-A9C7B54BB4B1}" destId="{5DFB4F63-B849-41D0-A2AF-96149394B871}" srcOrd="1" destOrd="0" presId="urn:microsoft.com/office/officeart/2005/8/layout/radial5"/>
    <dgm:cxn modelId="{A780FD57-668B-408C-804E-1DC09401ECB1}" type="presOf" srcId="{4CD7E955-23FB-4A2A-8004-65D9672BDF35}" destId="{462E2F33-5255-43FA-BA5F-074739CFB2D0}" srcOrd="0" destOrd="0" presId="urn:microsoft.com/office/officeart/2005/8/layout/radial5"/>
    <dgm:cxn modelId="{3A8D07C1-679B-4D55-83E6-1B0E8EF18021}" type="presOf" srcId="{CE34B276-50E3-409E-83E3-A9C7B54BB4B1}" destId="{43A6FD7A-3DFE-4DB8-A512-24188497FB67}" srcOrd="0" destOrd="0" presId="urn:microsoft.com/office/officeart/2005/8/layout/radial5"/>
    <dgm:cxn modelId="{69FEF79D-EE37-4D95-9DEE-0F235D6312D6}" type="presOf" srcId="{F419898B-B104-457B-9B0C-1B6AD782048C}" destId="{6285C3C1-81A5-4AC4-9BCC-5CC29E85C5D6}" srcOrd="0" destOrd="0" presId="urn:microsoft.com/office/officeart/2005/8/layout/radial5"/>
    <dgm:cxn modelId="{1A43AFA1-F041-4381-A372-BAC848605F60}" srcId="{A7F0D974-EF25-4346-B53C-69F1DA465EFB}" destId="{EF468E9F-E736-4872-AC2E-A8596D5F127E}" srcOrd="4" destOrd="0" parTransId="{4422889B-146C-45F7-93F0-5DA1BAAC59A2}" sibTransId="{DE0CF910-44C8-463E-B0D6-3FA0CA009871}"/>
    <dgm:cxn modelId="{422C4A7D-06EE-412B-B826-E3A1FCC1F593}" type="presOf" srcId="{3F207BCA-966F-46C4-B338-7515DC621323}" destId="{98B3005A-929A-4C9D-A118-E6C2F4F06C13}" srcOrd="0" destOrd="0" presId="urn:microsoft.com/office/officeart/2005/8/layout/radial5"/>
    <dgm:cxn modelId="{8B827AAD-A499-4322-B6F8-4DB61F79C707}" type="presOf" srcId="{C78EA737-BECB-4763-A540-C8C0569069B3}" destId="{7A3C855D-AB49-4A56-997C-57D124C20F15}" srcOrd="0" destOrd="0" presId="urn:microsoft.com/office/officeart/2005/8/layout/radial5"/>
    <dgm:cxn modelId="{6E9BBA16-DB3D-41B8-9107-9DBAE641411D}" srcId="{BEFD9443-8ECA-4662-8175-5D9711C9528B}" destId="{A7F0D974-EF25-4346-B53C-69F1DA465EFB}" srcOrd="0" destOrd="0" parTransId="{5C83EF50-4E0A-4C26-B4B5-6B871BF57F3A}" sibTransId="{45785E78-82ED-4FAC-8AB7-D728B9D02D24}"/>
    <dgm:cxn modelId="{217AB64C-90B9-418D-88E6-6C8C6D9BCE94}" type="presOf" srcId="{71EF3C4B-8848-4886-A51D-43FB459A3859}" destId="{CF8EFFAD-2F5B-4034-BA6F-FEFBD3B98F37}" srcOrd="0" destOrd="0" presId="urn:microsoft.com/office/officeart/2005/8/layout/radial5"/>
    <dgm:cxn modelId="{0F847E14-6A40-416E-8A26-2557D50D5BC0}" srcId="{A7F0D974-EF25-4346-B53C-69F1DA465EFB}" destId="{3F8E6FB5-D4FD-4ACC-9AD3-15736318A327}" srcOrd="3" destOrd="0" parTransId="{CE34B276-50E3-409E-83E3-A9C7B54BB4B1}" sibTransId="{6DF81A1E-A78C-492F-BE92-A93D411AAC86}"/>
    <dgm:cxn modelId="{D928DCE8-A29C-4DF5-A6DA-F441F712D919}" type="presOf" srcId="{3F6D66ED-D8DB-46E6-AD4A-A5AE2AACF008}" destId="{496234E2-E642-4702-AF1F-E4D243AE03B5}" srcOrd="0" destOrd="0" presId="urn:microsoft.com/office/officeart/2005/8/layout/radial5"/>
    <dgm:cxn modelId="{AECC1D54-A017-4FA9-A8C8-B4FAAE03B520}" srcId="{A7F0D974-EF25-4346-B53C-69F1DA465EFB}" destId="{8316213F-9A91-40A7-B793-EC258DCD370C}" srcOrd="2" destOrd="0" parTransId="{4CD7E955-23FB-4A2A-8004-65D9672BDF35}" sibTransId="{14244E1B-03D0-4BD0-A064-42808D4A6B67}"/>
    <dgm:cxn modelId="{7785F706-09A5-4135-B50E-DD5678F0EDC0}" type="presOf" srcId="{CAEE9504-5C48-4135-8C6C-60727B40D2FC}" destId="{8469CCBB-135C-42C0-AEA0-377B7FFE7C7D}" srcOrd="0" destOrd="0" presId="urn:microsoft.com/office/officeart/2005/8/layout/radial5"/>
    <dgm:cxn modelId="{0B1A94C8-0841-462F-B6CF-0DC824D0CE2D}" type="presOf" srcId="{4422889B-146C-45F7-93F0-5DA1BAAC59A2}" destId="{5F9650E4-352F-440E-ABC4-2F5F78F66AAD}" srcOrd="0" destOrd="0" presId="urn:microsoft.com/office/officeart/2005/8/layout/radial5"/>
    <dgm:cxn modelId="{9873E420-6171-4C9C-B68D-0DAEC417810E}" srcId="{A7F0D974-EF25-4346-B53C-69F1DA465EFB}" destId="{71EF3C4B-8848-4886-A51D-43FB459A3859}" srcOrd="6" destOrd="0" parTransId="{CAEE9504-5C48-4135-8C6C-60727B40D2FC}" sibTransId="{43AEA4D8-8F11-4335-BFA8-D4971DD629FD}"/>
    <dgm:cxn modelId="{CEF6739F-3F88-4D6F-A29E-7DF3CCED4F33}" srcId="{A7F0D974-EF25-4346-B53C-69F1DA465EFB}" destId="{339EA3E0-3951-4512-BCEA-73E81A220A24}" srcOrd="5" destOrd="0" parTransId="{3F6D66ED-D8DB-46E6-AD4A-A5AE2AACF008}" sibTransId="{94F4AC23-EEBE-4D53-9EE9-A52AB39C45AE}"/>
    <dgm:cxn modelId="{BA46E80E-D5D2-4C6A-B4CA-6C74688803A3}" srcId="{A7F0D974-EF25-4346-B53C-69F1DA465EFB}" destId="{C78EA737-BECB-4763-A540-C8C0569069B3}" srcOrd="1" destOrd="0" parTransId="{50E51AC7-C47C-43C3-AE78-F996E9AC991D}" sibTransId="{66029A3A-E225-47EB-9B0E-88D6ADF63CB6}"/>
    <dgm:cxn modelId="{C0FE48AD-4423-4025-91C9-AAAC4B18B8C5}" type="presOf" srcId="{4CD7E955-23FB-4A2A-8004-65D9672BDF35}" destId="{407ED7FF-98FA-408B-9B08-9996E7C5DD63}" srcOrd="1" destOrd="0" presId="urn:microsoft.com/office/officeart/2005/8/layout/radial5"/>
    <dgm:cxn modelId="{C1BA5E9D-8F0B-478F-A3B3-3B9C5A2E1B9B}" type="presOf" srcId="{4422889B-146C-45F7-93F0-5DA1BAAC59A2}" destId="{2B7B6011-2552-47B1-9A11-AB4BE30A5618}" srcOrd="1" destOrd="0" presId="urn:microsoft.com/office/officeart/2005/8/layout/radial5"/>
    <dgm:cxn modelId="{FF1B93A0-5F49-4C23-A047-3E2DCB6CBF25}" type="presOf" srcId="{3F6D66ED-D8DB-46E6-AD4A-A5AE2AACF008}" destId="{E055B7BA-1065-4123-A181-BE5B38D71603}" srcOrd="1" destOrd="0" presId="urn:microsoft.com/office/officeart/2005/8/layout/radial5"/>
    <dgm:cxn modelId="{34CF3023-CA7E-40DE-BD7D-36C5487122DD}" srcId="{A7F0D974-EF25-4346-B53C-69F1DA465EFB}" destId="{3F207BCA-966F-46C4-B338-7515DC621323}" srcOrd="0" destOrd="0" parTransId="{F419898B-B104-457B-9B0C-1B6AD782048C}" sibTransId="{883F4184-009C-414D-923C-E286EA9F0E08}"/>
    <dgm:cxn modelId="{608AA839-0CCF-4754-A1AE-842DE5DA000E}" type="presOf" srcId="{3F8E6FB5-D4FD-4ACC-9AD3-15736318A327}" destId="{F8EBAC08-67C0-40C8-B3A7-7CB3A94963A8}" srcOrd="0" destOrd="0" presId="urn:microsoft.com/office/officeart/2005/8/layout/radial5"/>
    <dgm:cxn modelId="{9D8DDC1E-9C3E-4BFC-A6FD-C3C9CC1603FB}" type="presOf" srcId="{F419898B-B104-457B-9B0C-1B6AD782048C}" destId="{AFFD6207-0873-4643-8589-B9428C7C9843}" srcOrd="1" destOrd="0" presId="urn:microsoft.com/office/officeart/2005/8/layout/radial5"/>
    <dgm:cxn modelId="{42F53832-5365-4F15-A918-B910604AA424}" type="presOf" srcId="{50E51AC7-C47C-43C3-AE78-F996E9AC991D}" destId="{836B438D-C18E-418E-97FF-FF7192993771}" srcOrd="1" destOrd="0" presId="urn:microsoft.com/office/officeart/2005/8/layout/radial5"/>
    <dgm:cxn modelId="{DB38DB8D-296C-4852-A3E1-B63434A8B415}" type="presOf" srcId="{CAEE9504-5C48-4135-8C6C-60727B40D2FC}" destId="{7FF5DE94-58F3-4C4D-A3FF-F5976DB6EE5A}" srcOrd="1" destOrd="0" presId="urn:microsoft.com/office/officeart/2005/8/layout/radial5"/>
    <dgm:cxn modelId="{F735CF6F-81CE-4DA3-901D-C228D33C2270}" type="presOf" srcId="{EF468E9F-E736-4872-AC2E-A8596D5F127E}" destId="{50065AD6-2D77-4D20-A246-E40D57124F19}" srcOrd="0" destOrd="0" presId="urn:microsoft.com/office/officeart/2005/8/layout/radial5"/>
    <dgm:cxn modelId="{C3083BB8-3678-476D-B934-8454D40BC2FB}" type="presOf" srcId="{8316213F-9A91-40A7-B793-EC258DCD370C}" destId="{A55DB73E-3364-4066-BE32-49A48803E124}" srcOrd="0" destOrd="0" presId="urn:microsoft.com/office/officeart/2005/8/layout/radial5"/>
    <dgm:cxn modelId="{22082D71-4F21-4487-AFD2-DAA3A7A4D189}" type="presOf" srcId="{50E51AC7-C47C-43C3-AE78-F996E9AC991D}" destId="{169AB00D-93EC-4211-AA3B-FB1C285FA005}" srcOrd="0" destOrd="0" presId="urn:microsoft.com/office/officeart/2005/8/layout/radial5"/>
    <dgm:cxn modelId="{8DC2C207-7873-4C7C-824C-F6340FC29DFB}" type="presOf" srcId="{BEFD9443-8ECA-4662-8175-5D9711C9528B}" destId="{8D281967-B27E-4E68-9DFE-6579D33AC554}" srcOrd="0" destOrd="0" presId="urn:microsoft.com/office/officeart/2005/8/layout/radial5"/>
    <dgm:cxn modelId="{10E90F02-1C27-4608-9FC0-283C9ACA82C0}" type="presParOf" srcId="{8D281967-B27E-4E68-9DFE-6579D33AC554}" destId="{54727BB3-B95D-4489-AD93-89EF771C84F8}" srcOrd="0" destOrd="0" presId="urn:microsoft.com/office/officeart/2005/8/layout/radial5"/>
    <dgm:cxn modelId="{5306CBC6-CB80-42C0-A640-85913115E314}" type="presParOf" srcId="{8D281967-B27E-4E68-9DFE-6579D33AC554}" destId="{6285C3C1-81A5-4AC4-9BCC-5CC29E85C5D6}" srcOrd="1" destOrd="0" presId="urn:microsoft.com/office/officeart/2005/8/layout/radial5"/>
    <dgm:cxn modelId="{D93ACA65-9C69-450F-876F-65919E319311}" type="presParOf" srcId="{6285C3C1-81A5-4AC4-9BCC-5CC29E85C5D6}" destId="{AFFD6207-0873-4643-8589-B9428C7C9843}" srcOrd="0" destOrd="0" presId="urn:microsoft.com/office/officeart/2005/8/layout/radial5"/>
    <dgm:cxn modelId="{24C00B80-2636-48AA-9749-D631729861DA}" type="presParOf" srcId="{8D281967-B27E-4E68-9DFE-6579D33AC554}" destId="{98B3005A-929A-4C9D-A118-E6C2F4F06C13}" srcOrd="2" destOrd="0" presId="urn:microsoft.com/office/officeart/2005/8/layout/radial5"/>
    <dgm:cxn modelId="{EE8B87AD-E58F-4590-815C-202CC9BAFE9B}" type="presParOf" srcId="{8D281967-B27E-4E68-9DFE-6579D33AC554}" destId="{169AB00D-93EC-4211-AA3B-FB1C285FA005}" srcOrd="3" destOrd="0" presId="urn:microsoft.com/office/officeart/2005/8/layout/radial5"/>
    <dgm:cxn modelId="{E98DC8A5-39DD-4795-97CB-3D69081080D8}" type="presParOf" srcId="{169AB00D-93EC-4211-AA3B-FB1C285FA005}" destId="{836B438D-C18E-418E-97FF-FF7192993771}" srcOrd="0" destOrd="0" presId="urn:microsoft.com/office/officeart/2005/8/layout/radial5"/>
    <dgm:cxn modelId="{AFE41877-60B2-478E-B2E9-7B50506629EA}" type="presParOf" srcId="{8D281967-B27E-4E68-9DFE-6579D33AC554}" destId="{7A3C855D-AB49-4A56-997C-57D124C20F15}" srcOrd="4" destOrd="0" presId="urn:microsoft.com/office/officeart/2005/8/layout/radial5"/>
    <dgm:cxn modelId="{886111AE-7F8D-4CF9-B7A1-996DD6E01F3B}" type="presParOf" srcId="{8D281967-B27E-4E68-9DFE-6579D33AC554}" destId="{462E2F33-5255-43FA-BA5F-074739CFB2D0}" srcOrd="5" destOrd="0" presId="urn:microsoft.com/office/officeart/2005/8/layout/radial5"/>
    <dgm:cxn modelId="{83B69631-51CC-4E0F-9B3B-0ADAD0B7721F}" type="presParOf" srcId="{462E2F33-5255-43FA-BA5F-074739CFB2D0}" destId="{407ED7FF-98FA-408B-9B08-9996E7C5DD63}" srcOrd="0" destOrd="0" presId="urn:microsoft.com/office/officeart/2005/8/layout/radial5"/>
    <dgm:cxn modelId="{3D18E0C6-74D4-47BB-8A67-BEB10BD346B0}" type="presParOf" srcId="{8D281967-B27E-4E68-9DFE-6579D33AC554}" destId="{A55DB73E-3364-4066-BE32-49A48803E124}" srcOrd="6" destOrd="0" presId="urn:microsoft.com/office/officeart/2005/8/layout/radial5"/>
    <dgm:cxn modelId="{6B509FD8-94E2-49B1-A64E-07A4808B9371}" type="presParOf" srcId="{8D281967-B27E-4E68-9DFE-6579D33AC554}" destId="{43A6FD7A-3DFE-4DB8-A512-24188497FB67}" srcOrd="7" destOrd="0" presId="urn:microsoft.com/office/officeart/2005/8/layout/radial5"/>
    <dgm:cxn modelId="{403B5FDE-F329-44E4-B5A3-0311AB523252}" type="presParOf" srcId="{43A6FD7A-3DFE-4DB8-A512-24188497FB67}" destId="{5DFB4F63-B849-41D0-A2AF-96149394B871}" srcOrd="0" destOrd="0" presId="urn:microsoft.com/office/officeart/2005/8/layout/radial5"/>
    <dgm:cxn modelId="{BC5DCA4C-95E3-46F9-850F-5F4EB8F2BE36}" type="presParOf" srcId="{8D281967-B27E-4E68-9DFE-6579D33AC554}" destId="{F8EBAC08-67C0-40C8-B3A7-7CB3A94963A8}" srcOrd="8" destOrd="0" presId="urn:microsoft.com/office/officeart/2005/8/layout/radial5"/>
    <dgm:cxn modelId="{97F7879D-FA45-4F86-88CF-ACFEB24991A7}" type="presParOf" srcId="{8D281967-B27E-4E68-9DFE-6579D33AC554}" destId="{5F9650E4-352F-440E-ABC4-2F5F78F66AAD}" srcOrd="9" destOrd="0" presId="urn:microsoft.com/office/officeart/2005/8/layout/radial5"/>
    <dgm:cxn modelId="{31EC0B63-DA11-419D-930B-6CC6EC84301A}" type="presParOf" srcId="{5F9650E4-352F-440E-ABC4-2F5F78F66AAD}" destId="{2B7B6011-2552-47B1-9A11-AB4BE30A5618}" srcOrd="0" destOrd="0" presId="urn:microsoft.com/office/officeart/2005/8/layout/radial5"/>
    <dgm:cxn modelId="{71B773EF-8E47-4A8C-B779-2D87E088E20A}" type="presParOf" srcId="{8D281967-B27E-4E68-9DFE-6579D33AC554}" destId="{50065AD6-2D77-4D20-A246-E40D57124F19}" srcOrd="10" destOrd="0" presId="urn:microsoft.com/office/officeart/2005/8/layout/radial5"/>
    <dgm:cxn modelId="{2F13680C-07A9-4883-99CB-0E6F4F2B1EB7}" type="presParOf" srcId="{8D281967-B27E-4E68-9DFE-6579D33AC554}" destId="{496234E2-E642-4702-AF1F-E4D243AE03B5}" srcOrd="11" destOrd="0" presId="urn:microsoft.com/office/officeart/2005/8/layout/radial5"/>
    <dgm:cxn modelId="{248B91AA-36B8-4FEE-A991-07D148326BB5}" type="presParOf" srcId="{496234E2-E642-4702-AF1F-E4D243AE03B5}" destId="{E055B7BA-1065-4123-A181-BE5B38D71603}" srcOrd="0" destOrd="0" presId="urn:microsoft.com/office/officeart/2005/8/layout/radial5"/>
    <dgm:cxn modelId="{DD3E91D1-4012-4DB4-9559-DC179DD5F0E3}" type="presParOf" srcId="{8D281967-B27E-4E68-9DFE-6579D33AC554}" destId="{D088E2A9-E7D9-4E96-ACFA-5B45D7C330B3}" srcOrd="12" destOrd="0" presId="urn:microsoft.com/office/officeart/2005/8/layout/radial5"/>
    <dgm:cxn modelId="{A81F306F-A08F-4C12-BA0A-26EB6272B7BA}" type="presParOf" srcId="{8D281967-B27E-4E68-9DFE-6579D33AC554}" destId="{8469CCBB-135C-42C0-AEA0-377B7FFE7C7D}" srcOrd="13" destOrd="0" presId="urn:microsoft.com/office/officeart/2005/8/layout/radial5"/>
    <dgm:cxn modelId="{A56F7670-2BAE-4F6F-B748-20B5D8A67FFF}" type="presParOf" srcId="{8469CCBB-135C-42C0-AEA0-377B7FFE7C7D}" destId="{7FF5DE94-58F3-4C4D-A3FF-F5976DB6EE5A}" srcOrd="0" destOrd="0" presId="urn:microsoft.com/office/officeart/2005/8/layout/radial5"/>
    <dgm:cxn modelId="{A70420A6-ACC3-4DF4-AB0C-F802D065C23B}" type="presParOf" srcId="{8D281967-B27E-4E68-9DFE-6579D33AC554}" destId="{CF8EFFAD-2F5B-4034-BA6F-FEFBD3B98F37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27BB3-B95D-4489-AD93-89EF771C84F8}">
      <dsp:nvSpPr>
        <dsp:cNvPr id="0" name=""/>
        <dsp:cNvSpPr/>
      </dsp:nvSpPr>
      <dsp:spPr>
        <a:xfrm>
          <a:off x="2051817" y="1761736"/>
          <a:ext cx="1641880" cy="1038801"/>
        </a:xfrm>
        <a:prstGeom prst="ellipse">
          <a:avLst/>
        </a:prstGeom>
        <a:noFill/>
        <a:ln w="38100" cap="flat" cmpd="sng" algn="ctr">
          <a:solidFill>
            <a:srgbClr val="523178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August 2016</a:t>
          </a:r>
          <a:endParaRPr lang="en-GB" sz="22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292265" y="1913865"/>
        <a:ext cx="1160984" cy="734543"/>
      </dsp:txXfrm>
    </dsp:sp>
    <dsp:sp modelId="{6285C3C1-81A5-4AC4-9BCC-5CC29E85C5D6}">
      <dsp:nvSpPr>
        <dsp:cNvPr id="0" name=""/>
        <dsp:cNvSpPr/>
      </dsp:nvSpPr>
      <dsp:spPr>
        <a:xfrm rot="16091176">
          <a:off x="2695766" y="1329073"/>
          <a:ext cx="303512" cy="310326"/>
        </a:xfrm>
        <a:prstGeom prst="rightArrow">
          <a:avLst>
            <a:gd name="adj1" fmla="val 60000"/>
            <a:gd name="adj2" fmla="val 50000"/>
          </a:avLst>
        </a:prstGeom>
        <a:solidFill>
          <a:srgbClr val="17A6BE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>
            <a:solidFill>
              <a:srgbClr val="523178"/>
            </a:solidFill>
            <a:latin typeface="Calibri"/>
            <a:ea typeface="+mn-ea"/>
            <a:cs typeface="+mn-cs"/>
          </a:endParaRPr>
        </a:p>
      </dsp:txBody>
      <dsp:txXfrm rot="10800000">
        <a:off x="2742734" y="1436642"/>
        <a:ext cx="212458" cy="186196"/>
      </dsp:txXfrm>
    </dsp:sp>
    <dsp:sp modelId="{98B3005A-929A-4C9D-A118-E6C2F4F06C13}">
      <dsp:nvSpPr>
        <dsp:cNvPr id="0" name=""/>
        <dsp:cNvSpPr/>
      </dsp:nvSpPr>
      <dsp:spPr>
        <a:xfrm>
          <a:off x="2225771" y="2503"/>
          <a:ext cx="1187256" cy="1187256"/>
        </a:xfrm>
        <a:prstGeom prst="ellipse">
          <a:avLst/>
        </a:prstGeom>
        <a:noFill/>
        <a:ln w="38100" cap="flat" cmpd="sng" algn="ctr">
          <a:solidFill>
            <a:srgbClr val="523178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63 CALLS</a:t>
          </a:r>
          <a:endParaRPr lang="en-GB" sz="10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399641" y="176373"/>
        <a:ext cx="839516" cy="839516"/>
      </dsp:txXfrm>
    </dsp:sp>
    <dsp:sp modelId="{169AB00D-93EC-4211-AA3B-FB1C285FA005}">
      <dsp:nvSpPr>
        <dsp:cNvPr id="0" name=""/>
        <dsp:cNvSpPr/>
      </dsp:nvSpPr>
      <dsp:spPr>
        <a:xfrm rot="19162873">
          <a:off x="3401006" y="1582767"/>
          <a:ext cx="210201" cy="310326"/>
        </a:xfrm>
        <a:prstGeom prst="rightArrow">
          <a:avLst>
            <a:gd name="adj1" fmla="val 60000"/>
            <a:gd name="adj2" fmla="val 50000"/>
          </a:avLst>
        </a:prstGeom>
        <a:solidFill>
          <a:srgbClr val="17A6BE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>
            <a:solidFill>
              <a:srgbClr val="523178"/>
            </a:solidFill>
            <a:latin typeface="Calibri"/>
            <a:ea typeface="+mn-ea"/>
            <a:cs typeface="+mn-cs"/>
          </a:endParaRPr>
        </a:p>
      </dsp:txBody>
      <dsp:txXfrm>
        <a:off x="3408603" y="1665359"/>
        <a:ext cx="147141" cy="186196"/>
      </dsp:txXfrm>
    </dsp:sp>
    <dsp:sp modelId="{7A3C855D-AB49-4A56-997C-57D124C20F15}">
      <dsp:nvSpPr>
        <dsp:cNvPr id="0" name=""/>
        <dsp:cNvSpPr/>
      </dsp:nvSpPr>
      <dsp:spPr>
        <a:xfrm>
          <a:off x="3518116" y="624864"/>
          <a:ext cx="1187256" cy="1187256"/>
        </a:xfrm>
        <a:prstGeom prst="ellipse">
          <a:avLst/>
        </a:prstGeom>
        <a:noFill/>
        <a:ln w="38100" cap="flat" cmpd="sng" algn="ctr">
          <a:solidFill>
            <a:srgbClr val="523178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146 ERISS referrals  </a:t>
          </a:r>
          <a:endParaRPr lang="en-GB" sz="10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691986" y="798734"/>
        <a:ext cx="839516" cy="839516"/>
      </dsp:txXfrm>
    </dsp:sp>
    <dsp:sp modelId="{462E2F33-5255-43FA-BA5F-074739CFB2D0}">
      <dsp:nvSpPr>
        <dsp:cNvPr id="0" name=""/>
        <dsp:cNvSpPr/>
      </dsp:nvSpPr>
      <dsp:spPr>
        <a:xfrm rot="729677">
          <a:off x="3692804" y="2314422"/>
          <a:ext cx="108847" cy="310326"/>
        </a:xfrm>
        <a:prstGeom prst="rightArrow">
          <a:avLst>
            <a:gd name="adj1" fmla="val 60000"/>
            <a:gd name="adj2" fmla="val 50000"/>
          </a:avLst>
        </a:prstGeom>
        <a:solidFill>
          <a:srgbClr val="17A6BE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>
            <a:solidFill>
              <a:srgbClr val="523178"/>
            </a:solidFill>
            <a:latin typeface="Calibri"/>
            <a:ea typeface="+mn-ea"/>
            <a:cs typeface="+mn-cs"/>
          </a:endParaRPr>
        </a:p>
      </dsp:txBody>
      <dsp:txXfrm>
        <a:off x="3693170" y="2373047"/>
        <a:ext cx="76193" cy="186196"/>
      </dsp:txXfrm>
    </dsp:sp>
    <dsp:sp modelId="{A55DB73E-3364-4066-BE32-49A48803E124}">
      <dsp:nvSpPr>
        <dsp:cNvPr id="0" name=""/>
        <dsp:cNvSpPr/>
      </dsp:nvSpPr>
      <dsp:spPr>
        <a:xfrm>
          <a:off x="3837299" y="2023295"/>
          <a:ext cx="1187256" cy="1187256"/>
        </a:xfrm>
        <a:prstGeom prst="ellipse">
          <a:avLst/>
        </a:prstGeom>
        <a:noFill/>
        <a:ln w="38100" cap="flat" cmpd="sng" algn="ctr">
          <a:solidFill>
            <a:srgbClr val="523178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0 to hospital post FRS within a week </a:t>
          </a:r>
          <a:endParaRPr lang="en-GB" sz="10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011169" y="2197165"/>
        <a:ext cx="839516" cy="839516"/>
      </dsp:txXfrm>
    </dsp:sp>
    <dsp:sp modelId="{43A6FD7A-3DFE-4DB8-A512-24188497FB67}">
      <dsp:nvSpPr>
        <dsp:cNvPr id="0" name=""/>
        <dsp:cNvSpPr/>
      </dsp:nvSpPr>
      <dsp:spPr>
        <a:xfrm rot="3930515">
          <a:off x="3070748" y="2827759"/>
          <a:ext cx="243409" cy="310326"/>
        </a:xfrm>
        <a:prstGeom prst="rightArrow">
          <a:avLst>
            <a:gd name="adj1" fmla="val 60000"/>
            <a:gd name="adj2" fmla="val 50000"/>
          </a:avLst>
        </a:prstGeom>
        <a:solidFill>
          <a:srgbClr val="17A6BE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>
            <a:solidFill>
              <a:srgbClr val="523178"/>
            </a:solidFill>
            <a:latin typeface="Calibri"/>
            <a:ea typeface="+mn-ea"/>
            <a:cs typeface="+mn-cs"/>
          </a:endParaRPr>
        </a:p>
      </dsp:txBody>
      <dsp:txXfrm>
        <a:off x="3092123" y="2856598"/>
        <a:ext cx="170386" cy="186196"/>
      </dsp:txXfrm>
    </dsp:sp>
    <dsp:sp modelId="{F8EBAC08-67C0-40C8-B3A7-7CB3A94963A8}">
      <dsp:nvSpPr>
        <dsp:cNvPr id="0" name=""/>
        <dsp:cNvSpPr/>
      </dsp:nvSpPr>
      <dsp:spPr>
        <a:xfrm>
          <a:off x="2942968" y="3144749"/>
          <a:ext cx="1187256" cy="1187256"/>
        </a:xfrm>
        <a:prstGeom prst="ellipse">
          <a:avLst/>
        </a:prstGeom>
        <a:noFill/>
        <a:ln w="38100" cap="flat" cmpd="sng" algn="ctr">
          <a:solidFill>
            <a:srgbClr val="523178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0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83% mobile in under 30 mins v 240 mins NWAS</a:t>
          </a:r>
        </a:p>
      </dsp:txBody>
      <dsp:txXfrm>
        <a:off x="3116838" y="3318619"/>
        <a:ext cx="839516" cy="839516"/>
      </dsp:txXfrm>
    </dsp:sp>
    <dsp:sp modelId="{5F9650E4-352F-440E-ABC4-2F5F78F66AAD}">
      <dsp:nvSpPr>
        <dsp:cNvPr id="0" name=""/>
        <dsp:cNvSpPr/>
      </dsp:nvSpPr>
      <dsp:spPr>
        <a:xfrm rot="7072131">
          <a:off x="2367620" y="2831889"/>
          <a:ext cx="263731" cy="310326"/>
        </a:xfrm>
        <a:prstGeom prst="rightArrow">
          <a:avLst>
            <a:gd name="adj1" fmla="val 60000"/>
            <a:gd name="adj2" fmla="val 50000"/>
          </a:avLst>
        </a:prstGeom>
        <a:solidFill>
          <a:srgbClr val="17A6BE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>
            <a:solidFill>
              <a:srgbClr val="523178"/>
            </a:solidFill>
            <a:latin typeface="Calibri"/>
            <a:ea typeface="+mn-ea"/>
            <a:cs typeface="+mn-cs"/>
          </a:endParaRPr>
        </a:p>
      </dsp:txBody>
      <dsp:txXfrm rot="10800000">
        <a:off x="2425672" y="2858983"/>
        <a:ext cx="184612" cy="186196"/>
      </dsp:txXfrm>
    </dsp:sp>
    <dsp:sp modelId="{50065AD6-2D77-4D20-A246-E40D57124F19}">
      <dsp:nvSpPr>
        <dsp:cNvPr id="0" name=""/>
        <dsp:cNvSpPr/>
      </dsp:nvSpPr>
      <dsp:spPr>
        <a:xfrm>
          <a:off x="1508574" y="3144749"/>
          <a:ext cx="1187256" cy="1187256"/>
        </a:xfrm>
        <a:prstGeom prst="ellipse">
          <a:avLst/>
        </a:prstGeom>
        <a:noFill/>
        <a:ln w="38100" cap="flat" cmpd="sng" algn="ctr">
          <a:solidFill>
            <a:srgbClr val="523178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15 .5 days on the road</a:t>
          </a:r>
          <a:endParaRPr lang="en-GB" sz="10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682444" y="3318619"/>
        <a:ext cx="839516" cy="839516"/>
      </dsp:txXfrm>
    </dsp:sp>
    <dsp:sp modelId="{496234E2-E642-4702-AF1F-E4D243AE03B5}">
      <dsp:nvSpPr>
        <dsp:cNvPr id="0" name=""/>
        <dsp:cNvSpPr/>
      </dsp:nvSpPr>
      <dsp:spPr>
        <a:xfrm rot="10115829">
          <a:off x="1863381" y="2313150"/>
          <a:ext cx="162641" cy="310326"/>
        </a:xfrm>
        <a:prstGeom prst="rightArrow">
          <a:avLst>
            <a:gd name="adj1" fmla="val 60000"/>
            <a:gd name="adj2" fmla="val 50000"/>
          </a:avLst>
        </a:prstGeom>
        <a:solidFill>
          <a:srgbClr val="17A6BE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>
            <a:solidFill>
              <a:srgbClr val="523178"/>
            </a:solidFill>
            <a:latin typeface="Calibri"/>
            <a:ea typeface="+mn-ea"/>
            <a:cs typeface="+mn-cs"/>
          </a:endParaRPr>
        </a:p>
      </dsp:txBody>
      <dsp:txXfrm rot="10800000">
        <a:off x="1911691" y="2370392"/>
        <a:ext cx="113849" cy="186196"/>
      </dsp:txXfrm>
    </dsp:sp>
    <dsp:sp modelId="{D088E2A9-E7D9-4E96-ACFA-5B45D7C330B3}">
      <dsp:nvSpPr>
        <dsp:cNvPr id="0" name=""/>
        <dsp:cNvSpPr/>
      </dsp:nvSpPr>
      <dsp:spPr>
        <a:xfrm>
          <a:off x="614244" y="2023295"/>
          <a:ext cx="1187256" cy="1187256"/>
        </a:xfrm>
        <a:prstGeom prst="ellipse">
          <a:avLst/>
        </a:prstGeom>
        <a:noFill/>
        <a:ln w="38100" cap="flat" cmpd="sng" algn="ctr">
          <a:solidFill>
            <a:srgbClr val="523178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Estimated financial  saving to ELHT and NWAS of £200k</a:t>
          </a:r>
        </a:p>
      </dsp:txBody>
      <dsp:txXfrm>
        <a:off x="788114" y="2197165"/>
        <a:ext cx="839516" cy="839516"/>
      </dsp:txXfrm>
    </dsp:sp>
    <dsp:sp modelId="{8469CCBB-135C-42C0-AEA0-377B7FFE7C7D}">
      <dsp:nvSpPr>
        <dsp:cNvPr id="0" name=""/>
        <dsp:cNvSpPr/>
      </dsp:nvSpPr>
      <dsp:spPr>
        <a:xfrm rot="13097801">
          <a:off x="2057937" y="1580266"/>
          <a:ext cx="247506" cy="310326"/>
        </a:xfrm>
        <a:prstGeom prst="rightArrow">
          <a:avLst>
            <a:gd name="adj1" fmla="val 60000"/>
            <a:gd name="adj2" fmla="val 50000"/>
          </a:avLst>
        </a:prstGeom>
        <a:solidFill>
          <a:srgbClr val="17A6BE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>
            <a:solidFill>
              <a:srgbClr val="523178"/>
            </a:solidFill>
            <a:latin typeface="Calibri"/>
            <a:ea typeface="+mn-ea"/>
            <a:cs typeface="+mn-cs"/>
          </a:endParaRPr>
        </a:p>
      </dsp:txBody>
      <dsp:txXfrm rot="10800000">
        <a:off x="2124200" y="1665339"/>
        <a:ext cx="173254" cy="186196"/>
      </dsp:txXfrm>
    </dsp:sp>
    <dsp:sp modelId="{CF8EFFAD-2F5B-4034-BA6F-FEFBD3B98F37}">
      <dsp:nvSpPr>
        <dsp:cNvPr id="0" name=""/>
        <dsp:cNvSpPr/>
      </dsp:nvSpPr>
      <dsp:spPr>
        <a:xfrm>
          <a:off x="933427" y="624864"/>
          <a:ext cx="1187256" cy="1187256"/>
        </a:xfrm>
        <a:prstGeom prst="ellipse">
          <a:avLst/>
        </a:prstGeom>
        <a:noFill/>
        <a:ln w="38100" cap="flat" cmpd="sng" algn="ctr">
          <a:solidFill>
            <a:srgbClr val="523178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83% remained at home </a:t>
          </a:r>
          <a:endParaRPr lang="en-GB" sz="10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107297" y="798734"/>
        <a:ext cx="839516" cy="839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1582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6ED77-DE7E-4697-9A90-579F45A77EFC}" type="datetimeFigureOut">
              <a:rPr lang="en-GB" smtClean="0"/>
              <a:t>11/10/2016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7316"/>
            <a:ext cx="2921582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7A4DF-3CFD-4D6B-8F11-218E8DCACE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2524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1582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7653F-450C-4D54-A78C-61B1C7D4BBC4}" type="datetimeFigureOut">
              <a:rPr lang="fr-FR" smtClean="0"/>
              <a:t>11/10/2016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7"/>
            <a:ext cx="5393690" cy="44426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16"/>
            <a:ext cx="2921582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D4F2C-1E0C-4779-9359-37E1BF8BD32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1406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871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D4F2C-1E0C-4779-9359-37E1BF8BD327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8383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7748-DBBA-4E59-8969-B65E137B7FDD}" type="datetimeFigureOut">
              <a:rPr lang="fr-FR" smtClean="0"/>
              <a:t>11/10/2016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E04D-7C6F-4C25-BDB8-B79233B6DBF9}" type="slidenum">
              <a:rPr lang="fr-FR" smtClean="0"/>
              <a:t>‹#›</a:t>
            </a:fld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188640"/>
            <a:ext cx="3811524" cy="51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13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7748-DBBA-4E59-8969-B65E137B7FDD}" type="datetimeFigureOut">
              <a:rPr lang="fr-FR" smtClean="0"/>
              <a:t>11/10/2016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E04D-7C6F-4C25-BDB8-B79233B6DBF9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626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7748-DBBA-4E59-8969-B65E137B7FDD}" type="datetimeFigureOut">
              <a:rPr lang="fr-FR" smtClean="0"/>
              <a:t>11/10/2016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E04D-7C6F-4C25-BDB8-B79233B6DBF9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00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7748-DBBA-4E59-8969-B65E137B7FDD}" type="datetimeFigureOut">
              <a:rPr lang="fr-FR" smtClean="0"/>
              <a:t>11/10/2016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E04D-7C6F-4C25-BDB8-B79233B6DBF9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2170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7748-DBBA-4E59-8969-B65E137B7FDD}" type="datetimeFigureOut">
              <a:rPr lang="fr-FR" smtClean="0"/>
              <a:t>11/10/2016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E04D-7C6F-4C25-BDB8-B79233B6DBF9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1568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7748-DBBA-4E59-8969-B65E137B7FDD}" type="datetimeFigureOut">
              <a:rPr lang="fr-FR" smtClean="0"/>
              <a:t>11/10/2016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E04D-7C6F-4C25-BDB8-B79233B6DBF9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99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7748-DBBA-4E59-8969-B65E137B7FDD}" type="datetimeFigureOut">
              <a:rPr lang="fr-FR" smtClean="0"/>
              <a:t>11/10/2016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E04D-7C6F-4C25-BDB8-B79233B6DBF9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903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7748-DBBA-4E59-8969-B65E137B7FDD}" type="datetimeFigureOut">
              <a:rPr lang="fr-FR" smtClean="0"/>
              <a:t>11/10/2016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E04D-7C6F-4C25-BDB8-B79233B6DBF9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4951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7748-DBBA-4E59-8969-B65E137B7FDD}" type="datetimeFigureOut">
              <a:rPr lang="fr-FR" smtClean="0"/>
              <a:t>11/10/2016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E04D-7C6F-4C25-BDB8-B79233B6DBF9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5064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7748-DBBA-4E59-8969-B65E137B7FDD}" type="datetimeFigureOut">
              <a:rPr lang="fr-FR" smtClean="0"/>
              <a:t>11/10/2016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E04D-7C6F-4C25-BDB8-B79233B6DBF9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401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7748-DBBA-4E59-8969-B65E137B7FDD}" type="datetimeFigureOut">
              <a:rPr lang="fr-FR" smtClean="0"/>
              <a:t>11/10/2016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E04D-7C6F-4C25-BDB8-B79233B6DBF9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794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D7748-DBBA-4E59-8969-B65E137B7FDD}" type="datetimeFigureOut">
              <a:rPr lang="fr-FR" smtClean="0"/>
              <a:t>11/10/2016</a:t>
            </a:fld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208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1E04D-7C6F-4C25-BDB8-B79233B6DBF9}" type="slidenum">
              <a:rPr lang="fr-FR" smtClean="0"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81328"/>
            <a:ext cx="3048000" cy="320040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8467133" y="5157193"/>
            <a:ext cx="676868" cy="700238"/>
          </a:xfrm>
          <a:prstGeom prst="rect">
            <a:avLst/>
          </a:prstGeom>
          <a:solidFill>
            <a:srgbClr val="17A6BE"/>
          </a:solidFill>
          <a:ln>
            <a:solidFill>
              <a:srgbClr val="17A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7985173" y="5805265"/>
            <a:ext cx="1158828" cy="1052736"/>
          </a:xfrm>
          <a:prstGeom prst="rect">
            <a:avLst/>
          </a:prstGeom>
          <a:solidFill>
            <a:srgbClr val="46378B"/>
          </a:solidFill>
          <a:ln>
            <a:solidFill>
              <a:srgbClr val="4637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7308305" y="6218686"/>
            <a:ext cx="676868" cy="639314"/>
          </a:xfrm>
          <a:prstGeom prst="rect">
            <a:avLst/>
          </a:prstGeom>
          <a:solidFill>
            <a:srgbClr val="5CC5ED"/>
          </a:solidFill>
          <a:ln>
            <a:solidFill>
              <a:srgbClr val="5CC5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7790264" y="5571511"/>
            <a:ext cx="886192" cy="760122"/>
          </a:xfrm>
          <a:prstGeom prst="rect">
            <a:avLst/>
          </a:prstGeom>
          <a:solidFill>
            <a:srgbClr val="78B63D"/>
          </a:solidFill>
          <a:ln>
            <a:solidFill>
              <a:srgbClr val="78B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82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Document2.docx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ELHT Integrated Care Update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to Pendle </a:t>
            </a:r>
            <a:r>
              <a:rPr lang="en-US" dirty="0" smtClean="0"/>
              <a:t>Health </a:t>
            </a:r>
            <a:r>
              <a:rPr lang="en-US" dirty="0"/>
              <a:t>and Social Care Scrutiny </a:t>
            </a:r>
            <a:r>
              <a:rPr lang="en-US" dirty="0" smtClean="0"/>
              <a:t>Panel Oct16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090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034947"/>
              </p:ext>
            </p:extLst>
          </p:nvPr>
        </p:nvGraphicFramePr>
        <p:xfrm>
          <a:off x="2195736" y="188640"/>
          <a:ext cx="4013848" cy="5881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Document" r:id="rId3" imgW="6644304" imgH="9736166" progId="Word.Document.12">
                  <p:embed/>
                </p:oleObj>
              </mc:Choice>
              <mc:Fallback>
                <p:oleObj name="Document" r:id="rId3" imgW="6644304" imgH="97361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5736" y="188640"/>
                        <a:ext cx="4013848" cy="5881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67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Patient </a:t>
            </a:r>
            <a:r>
              <a:rPr lang="en-GB" dirty="0" smtClean="0"/>
              <a:t>Story cont.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83568" y="1340768"/>
            <a:ext cx="75608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Acknowledgments</a:t>
            </a:r>
            <a:endParaRPr lang="en-GB" dirty="0"/>
          </a:p>
          <a:p>
            <a:r>
              <a:rPr lang="en-GB" dirty="0"/>
              <a:t>Thank-you to the patient for giving us permission to use </a:t>
            </a:r>
            <a:r>
              <a:rPr lang="en-GB" dirty="0" smtClean="0"/>
              <a:t>his story </a:t>
            </a:r>
            <a:r>
              <a:rPr lang="en-GB" dirty="0"/>
              <a:t>for this case study example, as well as </a:t>
            </a:r>
            <a:r>
              <a:rPr lang="en-GB" dirty="0" smtClean="0"/>
              <a:t>his </a:t>
            </a:r>
            <a:r>
              <a:rPr lang="en-GB" dirty="0"/>
              <a:t>daughter for advocating on the patient’s behalf and giving us their feedback on the services they have received. </a:t>
            </a:r>
          </a:p>
          <a:p>
            <a:r>
              <a:rPr lang="en-GB" dirty="0"/>
              <a:t> </a:t>
            </a:r>
          </a:p>
          <a:p>
            <a:r>
              <a:rPr lang="en-GB" b="1" dirty="0" smtClean="0"/>
              <a:t> </a:t>
            </a:r>
            <a:r>
              <a:rPr lang="en-GB" b="1" u="sng" dirty="0" smtClean="0"/>
              <a:t>Professionals </a:t>
            </a:r>
            <a:r>
              <a:rPr lang="en-GB" b="1" u="sng" dirty="0"/>
              <a:t>Involved in the Care:</a:t>
            </a:r>
            <a:endParaRPr lang="en-GB" dirty="0"/>
          </a:p>
          <a:p>
            <a:r>
              <a:rPr lang="en-GB" dirty="0"/>
              <a:t> </a:t>
            </a:r>
            <a:r>
              <a:rPr lang="en-GB" dirty="0" smtClean="0"/>
              <a:t>Paramedic </a:t>
            </a:r>
            <a:r>
              <a:rPr lang="en-GB" dirty="0"/>
              <a:t>: </a:t>
            </a:r>
            <a:r>
              <a:rPr lang="en-GB" b="1" dirty="0"/>
              <a:t>North West Ambulance Service</a:t>
            </a:r>
            <a:endParaRPr lang="en-GB" dirty="0"/>
          </a:p>
          <a:p>
            <a:r>
              <a:rPr lang="en-GB" dirty="0"/>
              <a:t> </a:t>
            </a:r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Occupational </a:t>
            </a:r>
            <a:r>
              <a:rPr lang="en-GB" dirty="0"/>
              <a:t>Therapist : </a:t>
            </a:r>
            <a:r>
              <a:rPr lang="en-GB" b="1" dirty="0"/>
              <a:t>East Lancashire Hospitals NHS Trust</a:t>
            </a:r>
            <a:endParaRPr lang="en-GB" dirty="0"/>
          </a:p>
          <a:p>
            <a:r>
              <a:rPr lang="en-GB" dirty="0"/>
              <a:t> </a:t>
            </a:r>
            <a:r>
              <a:rPr lang="en-GB" dirty="0" smtClean="0"/>
              <a:t>Intermediate </a:t>
            </a:r>
            <a:r>
              <a:rPr lang="en-GB" dirty="0"/>
              <a:t>Care Manager : </a:t>
            </a:r>
            <a:r>
              <a:rPr lang="en-GB" b="1" dirty="0"/>
              <a:t>East Lancashire Hospitals NHS Trust</a:t>
            </a:r>
            <a:endParaRPr lang="en-GB" dirty="0"/>
          </a:p>
          <a:p>
            <a:r>
              <a:rPr lang="en-GB" dirty="0"/>
              <a:t> </a:t>
            </a:r>
            <a:r>
              <a:rPr lang="en-GB" dirty="0" smtClean="0"/>
              <a:t>Intermediate </a:t>
            </a:r>
            <a:r>
              <a:rPr lang="en-GB" dirty="0"/>
              <a:t>Care Co-ordinator : </a:t>
            </a:r>
            <a:r>
              <a:rPr lang="en-GB" b="1" dirty="0"/>
              <a:t>East Lancashire Hospitals NHS Trust</a:t>
            </a:r>
            <a:endParaRPr lang="en-GB" dirty="0"/>
          </a:p>
          <a:p>
            <a:r>
              <a:rPr lang="en-GB" dirty="0"/>
              <a:t> </a:t>
            </a:r>
            <a:r>
              <a:rPr lang="en-GB" dirty="0" smtClean="0"/>
              <a:t>Advanced </a:t>
            </a:r>
            <a:r>
              <a:rPr lang="en-GB" dirty="0"/>
              <a:t>Nurse Practitioner : </a:t>
            </a:r>
            <a:r>
              <a:rPr lang="en-GB" b="1" dirty="0"/>
              <a:t>East Lancashire Hospitals NHS Trust</a:t>
            </a:r>
            <a:endParaRPr lang="en-GB" dirty="0"/>
          </a:p>
          <a:p>
            <a:r>
              <a:rPr lang="en-GB" dirty="0"/>
              <a:t> </a:t>
            </a:r>
            <a:r>
              <a:rPr lang="en-GB" dirty="0" smtClean="0"/>
              <a:t>Integrated </a:t>
            </a:r>
            <a:r>
              <a:rPr lang="en-GB" dirty="0"/>
              <a:t>Therapy Team: </a:t>
            </a:r>
            <a:r>
              <a:rPr lang="en-GB" b="1" dirty="0"/>
              <a:t>East Lancashire Hospitals NHS </a:t>
            </a:r>
            <a:r>
              <a:rPr lang="en-GB" b="1" dirty="0" smtClean="0"/>
              <a:t>Trust</a:t>
            </a:r>
          </a:p>
          <a:p>
            <a:endParaRPr lang="en-GB" b="1" dirty="0"/>
          </a:p>
          <a:p>
            <a:r>
              <a:rPr lang="en-GB" dirty="0" smtClean="0"/>
              <a:t> Care Provider </a:t>
            </a:r>
            <a:r>
              <a:rPr lang="en-GB" dirty="0"/>
              <a:t>: Crisis Support </a:t>
            </a:r>
          </a:p>
          <a:p>
            <a:r>
              <a:rPr lang="en-GB" dirty="0"/>
              <a:t> Residential Rehabilitation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3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Front Door team at ELHT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The front door team support ED, AMU A &amp; B, UCC and wards</a:t>
            </a:r>
          </a:p>
          <a:p>
            <a:r>
              <a:rPr lang="en-GB" dirty="0" smtClean="0"/>
              <a:t>Between Jan-August 2016 the new front door team: </a:t>
            </a:r>
          </a:p>
          <a:p>
            <a:pPr lvl="1"/>
            <a:r>
              <a:rPr lang="en-GB" dirty="0" smtClean="0"/>
              <a:t>Assessed </a:t>
            </a:r>
            <a:r>
              <a:rPr lang="en-GB" b="1" dirty="0" smtClean="0">
                <a:solidFill>
                  <a:srgbClr val="FF0000"/>
                </a:solidFill>
              </a:rPr>
              <a:t>2804</a:t>
            </a:r>
            <a:r>
              <a:rPr lang="en-GB" dirty="0" smtClean="0"/>
              <a:t> patients</a:t>
            </a:r>
          </a:p>
          <a:p>
            <a:pPr lvl="1"/>
            <a:r>
              <a:rPr lang="en-GB" dirty="0" smtClean="0"/>
              <a:t>Avoided </a:t>
            </a:r>
            <a:r>
              <a:rPr lang="en-GB" b="1" dirty="0" smtClean="0">
                <a:solidFill>
                  <a:srgbClr val="FF0000"/>
                </a:solidFill>
              </a:rPr>
              <a:t>983</a:t>
            </a:r>
            <a:r>
              <a:rPr lang="en-GB" dirty="0" smtClean="0"/>
              <a:t> admissions from ED</a:t>
            </a:r>
          </a:p>
          <a:p>
            <a:pPr lvl="1"/>
            <a:r>
              <a:rPr lang="en-GB" dirty="0" smtClean="0"/>
              <a:t>Discharged </a:t>
            </a:r>
            <a:r>
              <a:rPr lang="en-GB" b="1" dirty="0" smtClean="0">
                <a:solidFill>
                  <a:srgbClr val="FF0000"/>
                </a:solidFill>
              </a:rPr>
              <a:t>1016 </a:t>
            </a:r>
            <a:r>
              <a:rPr lang="en-GB" dirty="0" smtClean="0"/>
              <a:t>patients from AMU A &amp; B</a:t>
            </a:r>
          </a:p>
          <a:p>
            <a:pPr lvl="1"/>
            <a:r>
              <a:rPr lang="en-GB" dirty="0" smtClean="0"/>
              <a:t>Discharged </a:t>
            </a:r>
            <a:r>
              <a:rPr lang="en-GB" b="1" dirty="0" smtClean="0">
                <a:solidFill>
                  <a:srgbClr val="FF0000"/>
                </a:solidFill>
              </a:rPr>
              <a:t>248</a:t>
            </a:r>
            <a:r>
              <a:rPr lang="en-GB" dirty="0" smtClean="0"/>
              <a:t> patients from ELHT wards</a:t>
            </a:r>
          </a:p>
          <a:p>
            <a:r>
              <a:rPr lang="en-GB" b="1" dirty="0" smtClean="0"/>
              <a:t>88% </a:t>
            </a:r>
            <a:r>
              <a:rPr lang="en-GB" dirty="0" smtClean="0"/>
              <a:t>of the patients seen by the front door team are aged 61+. Many of which are likely to be ‘frail elderly’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695" y="188641"/>
            <a:ext cx="3307445" cy="4430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781" y="6253826"/>
            <a:ext cx="3048000" cy="32004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3183"/>
            <a:ext cx="1365251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28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ELHT Front Door team cont.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Top 4 clinical presentations:</a:t>
            </a:r>
          </a:p>
          <a:p>
            <a:pPr lvl="1"/>
            <a:r>
              <a:rPr lang="en-GB" dirty="0" smtClean="0"/>
              <a:t>Respiratory</a:t>
            </a:r>
          </a:p>
          <a:p>
            <a:pPr lvl="1"/>
            <a:r>
              <a:rPr lang="en-GB" dirty="0" smtClean="0"/>
              <a:t>Falls</a:t>
            </a:r>
          </a:p>
          <a:p>
            <a:pPr lvl="1"/>
            <a:r>
              <a:rPr lang="en-GB" dirty="0" smtClean="0"/>
              <a:t>Mobility</a:t>
            </a:r>
          </a:p>
          <a:p>
            <a:pPr lvl="1"/>
            <a:r>
              <a:rPr lang="en-GB" dirty="0" smtClean="0"/>
              <a:t>Pain</a:t>
            </a:r>
          </a:p>
          <a:p>
            <a:r>
              <a:rPr lang="en-GB" dirty="0" smtClean="0"/>
              <a:t>In response to winter pressures Jan-Mar 2016, bed capacity was increased by 58 days by reducing length of stay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695" y="188641"/>
            <a:ext cx="3307445" cy="4430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781" y="6253826"/>
            <a:ext cx="3048000" cy="32004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3183"/>
            <a:ext cx="1365251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90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695" y="188641"/>
            <a:ext cx="3307445" cy="4430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91290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Front Door Team In-reach to Respiratory Wards C6/C7/C8 – Patients to IHSS in 2016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781" y="6253826"/>
            <a:ext cx="3048000" cy="32004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3183"/>
            <a:ext cx="1365251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3" y="501317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These figures demonstrate an increasing number of respiratory patients being referred to the front door team from respiratory wards.</a:t>
            </a:r>
            <a:endParaRPr lang="en-GB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856227"/>
              </p:ext>
            </p:extLst>
          </p:nvPr>
        </p:nvGraphicFramePr>
        <p:xfrm>
          <a:off x="1283290" y="1628801"/>
          <a:ext cx="6029325" cy="326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7509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Front door activity (Jan-Aug 2016)</a:t>
            </a:r>
            <a:endParaRPr lang="en-GB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1293464"/>
              </p:ext>
            </p:extLst>
          </p:nvPr>
        </p:nvGraphicFramePr>
        <p:xfrm>
          <a:off x="539553" y="1052736"/>
          <a:ext cx="410445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008250"/>
              </p:ext>
            </p:extLst>
          </p:nvPr>
        </p:nvGraphicFramePr>
        <p:xfrm>
          <a:off x="4716016" y="1052736"/>
          <a:ext cx="3756075" cy="2657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50765"/>
              </p:ext>
            </p:extLst>
          </p:nvPr>
        </p:nvGraphicFramePr>
        <p:xfrm>
          <a:off x="467544" y="3501008"/>
          <a:ext cx="3165723" cy="2197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760796"/>
              </p:ext>
            </p:extLst>
          </p:nvPr>
        </p:nvGraphicFramePr>
        <p:xfrm>
          <a:off x="3923928" y="3573016"/>
          <a:ext cx="496855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5889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Front door activity (Jan-Aug16) cont.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819275" y="1531144"/>
          <a:ext cx="5505451" cy="379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411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651273"/>
            <a:ext cx="8136904" cy="1440160"/>
          </a:xfrm>
        </p:spPr>
        <p:txBody>
          <a:bodyPr>
            <a:noAutofit/>
          </a:bodyPr>
          <a:lstStyle/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ELHT have worked with the Falls Response Service / NWAS: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781" y="6253826"/>
            <a:ext cx="3048000" cy="32004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3183"/>
            <a:ext cx="1365251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96552" y="-50430"/>
            <a:ext cx="5328592" cy="921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 Falls Response</a:t>
            </a:r>
            <a:endParaRPr lang="en-GB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1752600" y="1261746"/>
          <a:ext cx="5638800" cy="4334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1956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377" y="114512"/>
            <a:ext cx="9144000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65+ Age Band Population</a:t>
            </a:r>
            <a:endParaRPr lang="en-GB" sz="1400" b="1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15" y="548680"/>
            <a:ext cx="79343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65" y="3291880"/>
            <a:ext cx="78962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6" name="Rectangle 1095"/>
          <p:cNvSpPr/>
          <p:nvPr/>
        </p:nvSpPr>
        <p:spPr>
          <a:xfrm>
            <a:off x="6399908" y="1901481"/>
            <a:ext cx="2016224" cy="56370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/>
          <p:cNvSpPr/>
          <p:nvPr/>
        </p:nvSpPr>
        <p:spPr>
          <a:xfrm>
            <a:off x="6372200" y="4797153"/>
            <a:ext cx="1944216" cy="57606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7" name="TextBox 1096"/>
          <p:cNvSpPr txBox="1"/>
          <p:nvPr/>
        </p:nvSpPr>
        <p:spPr>
          <a:xfrm>
            <a:off x="179512" y="6068036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On average the 65+ population is increasing by 140 patients per month across Pennine Lancashire</a:t>
            </a:r>
            <a:endParaRPr lang="en-GB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96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453701"/>
              </p:ext>
            </p:extLst>
          </p:nvPr>
        </p:nvGraphicFramePr>
        <p:xfrm>
          <a:off x="1498600" y="1374775"/>
          <a:ext cx="6096000" cy="406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Document" r:id="rId3" imgW="6096147" imgH="4065457" progId="Word.Document.12">
                  <p:embed/>
                </p:oleObj>
              </mc:Choice>
              <mc:Fallback>
                <p:oleObj name="Document" r:id="rId3" imgW="6096147" imgH="40654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8600" y="1374775"/>
                        <a:ext cx="6096000" cy="4065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616410"/>
              </p:ext>
            </p:extLst>
          </p:nvPr>
        </p:nvGraphicFramePr>
        <p:xfrm>
          <a:off x="2483768" y="258257"/>
          <a:ext cx="4176464" cy="634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Document" r:id="rId5" imgW="6795466" imgH="10321394" progId="Word.Document.12">
                  <p:embed/>
                </p:oleObj>
              </mc:Choice>
              <mc:Fallback>
                <p:oleObj name="Document" r:id="rId5" imgW="6795466" imgH="103213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83768" y="258257"/>
                        <a:ext cx="4176464" cy="634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766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336</Words>
  <Application>Microsoft Office PowerPoint</Application>
  <PresentationFormat>On-screen Show (4:3)</PresentationFormat>
  <Paragraphs>69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Microsoft Word Document</vt:lpstr>
      <vt:lpstr>ELHT Integrated Care Update</vt:lpstr>
      <vt:lpstr>Front Door team at ELHT</vt:lpstr>
      <vt:lpstr>ELHT Front Door team cont.</vt:lpstr>
      <vt:lpstr>Front Door Team In-reach to Respiratory Wards C6/C7/C8 – Patients to IHSS in 2016</vt:lpstr>
      <vt:lpstr>Front door activity (Jan-Aug 2016)</vt:lpstr>
      <vt:lpstr>Front door activity (Jan-Aug16) cont.</vt:lpstr>
      <vt:lpstr>PowerPoint Presentation</vt:lpstr>
      <vt:lpstr>PowerPoint Presentation</vt:lpstr>
      <vt:lpstr>PowerPoint Presentation</vt:lpstr>
      <vt:lpstr>PowerPoint Presentation</vt:lpstr>
      <vt:lpstr>Patient Story cont.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Kevin McGee</dc:title>
  <dc:creator>Dunn Susan (ELHT) Service Provision</dc:creator>
  <cp:lastModifiedBy>RowlandLynne</cp:lastModifiedBy>
  <cp:revision>75</cp:revision>
  <cp:lastPrinted>2016-10-11T13:13:09Z</cp:lastPrinted>
  <dcterms:created xsi:type="dcterms:W3CDTF">2014-09-19T09:56:39Z</dcterms:created>
  <dcterms:modified xsi:type="dcterms:W3CDTF">2016-10-11T13:14:17Z</dcterms:modified>
</cp:coreProperties>
</file>