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5" r:id="rId4"/>
    <p:sldId id="258" r:id="rId5"/>
    <p:sldId id="259" r:id="rId6"/>
    <p:sldId id="269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94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47962D-69B1-4484-8DD4-3BED6D2B1F8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446124F-3C6E-4BF3-BD0B-8B8A69DD3E31}">
      <dgm:prSet phldrT="[Text]" custT="1"/>
      <dgm:spPr>
        <a:xfrm>
          <a:off x="2825353" y="0"/>
          <a:ext cx="1883568" cy="1262062"/>
        </a:xfrm>
        <a:solidFill>
          <a:srgbClr val="FF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b="1" u="sng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HES</a:t>
          </a:r>
        </a:p>
      </dgm:t>
    </dgm:pt>
    <dgm:pt modelId="{C728A7E3-F19C-45AE-AC8B-5980782737AE}" type="parTrans" cxnId="{C04A3D93-2075-4CF9-89F2-9CFEF12A8E1B}">
      <dgm:prSet/>
      <dgm:spPr/>
      <dgm:t>
        <a:bodyPr/>
        <a:lstStyle/>
        <a:p>
          <a:endParaRPr lang="en-GB"/>
        </a:p>
      </dgm:t>
    </dgm:pt>
    <dgm:pt modelId="{764A6BE5-9704-455A-BD44-2056358EA355}" type="sibTrans" cxnId="{C04A3D93-2075-4CF9-89F2-9CFEF12A8E1B}">
      <dgm:prSet/>
      <dgm:spPr/>
      <dgm:t>
        <a:bodyPr/>
        <a:lstStyle/>
        <a:p>
          <a:endParaRPr lang="en-GB"/>
        </a:p>
      </dgm:t>
    </dgm:pt>
    <dgm:pt modelId="{77632C5C-306F-4E4E-8F0C-191756F51F8B}">
      <dgm:prSet phldrT="[Text]" custT="1"/>
      <dgm:spPr>
        <a:xfrm>
          <a:off x="1883568" y="1262062"/>
          <a:ext cx="3767137" cy="1262062"/>
        </a:xfr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b="1" u="sng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Enhanced optometry </a:t>
          </a:r>
        </a:p>
      </dgm:t>
    </dgm:pt>
    <dgm:pt modelId="{F228A363-DDB7-4803-BBF5-0A13E8ACF5F1}" type="parTrans" cxnId="{2958FCB3-7812-495A-9AA5-38D8324A6F65}">
      <dgm:prSet/>
      <dgm:spPr/>
      <dgm:t>
        <a:bodyPr/>
        <a:lstStyle/>
        <a:p>
          <a:endParaRPr lang="en-GB"/>
        </a:p>
      </dgm:t>
    </dgm:pt>
    <dgm:pt modelId="{A6DAF27B-4259-4033-80DB-508C4D85A65E}" type="sibTrans" cxnId="{2958FCB3-7812-495A-9AA5-38D8324A6F65}">
      <dgm:prSet/>
      <dgm:spPr/>
      <dgm:t>
        <a:bodyPr/>
        <a:lstStyle/>
        <a:p>
          <a:endParaRPr lang="en-GB"/>
        </a:p>
      </dgm:t>
    </dgm:pt>
    <dgm:pt modelId="{EA59F6E1-5C81-4276-A177-9C8E1F131031}">
      <dgm:prSet phldrT="[Text]" custT="1"/>
      <dgm:spPr>
        <a:xfrm>
          <a:off x="941784" y="2524125"/>
          <a:ext cx="5650706" cy="1262062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 u="non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Primary care </a:t>
          </a:r>
        </a:p>
      </dgm:t>
    </dgm:pt>
    <dgm:pt modelId="{9EE042BC-865C-484B-904C-1D2C4219C39D}" type="parTrans" cxnId="{F5FA2C44-8415-4C48-BCE7-BE7F35D43AA6}">
      <dgm:prSet/>
      <dgm:spPr/>
      <dgm:t>
        <a:bodyPr/>
        <a:lstStyle/>
        <a:p>
          <a:endParaRPr lang="en-GB"/>
        </a:p>
      </dgm:t>
    </dgm:pt>
    <dgm:pt modelId="{95F188FF-65A7-4BA0-BE2F-1C18A6AE42CC}" type="sibTrans" cxnId="{F5FA2C44-8415-4C48-BCE7-BE7F35D43AA6}">
      <dgm:prSet/>
      <dgm:spPr/>
      <dgm:t>
        <a:bodyPr/>
        <a:lstStyle/>
        <a:p>
          <a:endParaRPr lang="en-GB"/>
        </a:p>
      </dgm:t>
    </dgm:pt>
    <dgm:pt modelId="{2586846D-69C3-4D2F-9BC5-74942578DDDB}">
      <dgm:prSet custT="1"/>
      <dgm:spPr>
        <a:xfrm>
          <a:off x="0" y="3786187"/>
          <a:ext cx="7534275" cy="1262062"/>
        </a:xfr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Supported care / self care </a:t>
          </a:r>
        </a:p>
      </dgm:t>
    </dgm:pt>
    <dgm:pt modelId="{6A919A65-B0E3-4026-AC6C-64EC47B28217}" type="parTrans" cxnId="{619E0D58-D72D-441C-A515-22823E785B0B}">
      <dgm:prSet/>
      <dgm:spPr/>
      <dgm:t>
        <a:bodyPr/>
        <a:lstStyle/>
        <a:p>
          <a:endParaRPr lang="en-GB"/>
        </a:p>
      </dgm:t>
    </dgm:pt>
    <dgm:pt modelId="{A2F7E1B3-67BA-48A7-8530-52D78CA53AC5}" type="sibTrans" cxnId="{619E0D58-D72D-441C-A515-22823E785B0B}">
      <dgm:prSet/>
      <dgm:spPr/>
      <dgm:t>
        <a:bodyPr/>
        <a:lstStyle/>
        <a:p>
          <a:endParaRPr lang="en-GB"/>
        </a:p>
      </dgm:t>
    </dgm:pt>
    <dgm:pt modelId="{6B00B9A1-80CD-4213-ACE4-8FFC05B9A7A8}" type="pres">
      <dgm:prSet presAssocID="{7347962D-69B1-4484-8DD4-3BED6D2B1F8A}" presName="Name0" presStyleCnt="0">
        <dgm:presLayoutVars>
          <dgm:dir/>
          <dgm:animLvl val="lvl"/>
          <dgm:resizeHandles val="exact"/>
        </dgm:presLayoutVars>
      </dgm:prSet>
      <dgm:spPr/>
    </dgm:pt>
    <dgm:pt modelId="{90BEF58F-85FD-4FFB-A232-77DC1C90153A}" type="pres">
      <dgm:prSet presAssocID="{9446124F-3C6E-4BF3-BD0B-8B8A69DD3E31}" presName="Name8" presStyleCnt="0"/>
      <dgm:spPr/>
    </dgm:pt>
    <dgm:pt modelId="{37F37D5F-01A9-43C6-A9D2-0C0802F75FED}" type="pres">
      <dgm:prSet presAssocID="{9446124F-3C6E-4BF3-BD0B-8B8A69DD3E31}" presName="level" presStyleLbl="node1" presStyleIdx="0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74623"/>
          </a:avLst>
        </a:prstGeom>
      </dgm:spPr>
      <dgm:t>
        <a:bodyPr/>
        <a:lstStyle/>
        <a:p>
          <a:endParaRPr lang="en-GB"/>
        </a:p>
      </dgm:t>
    </dgm:pt>
    <dgm:pt modelId="{1AED1716-F9FD-48F0-B25C-319564200D6D}" type="pres">
      <dgm:prSet presAssocID="{9446124F-3C6E-4BF3-BD0B-8B8A69DD3E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AA547C-17C5-413A-884C-8E52E20E84E5}" type="pres">
      <dgm:prSet presAssocID="{77632C5C-306F-4E4E-8F0C-191756F51F8B}" presName="Name8" presStyleCnt="0"/>
      <dgm:spPr/>
    </dgm:pt>
    <dgm:pt modelId="{B7974469-C697-49D2-A78F-101D5F454326}" type="pres">
      <dgm:prSet presAssocID="{77632C5C-306F-4E4E-8F0C-191756F51F8B}" presName="level" presStyleLbl="node1" presStyleIdx="1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74623"/>
          </a:avLst>
        </a:prstGeom>
      </dgm:spPr>
      <dgm:t>
        <a:bodyPr/>
        <a:lstStyle/>
        <a:p>
          <a:endParaRPr lang="en-GB"/>
        </a:p>
      </dgm:t>
    </dgm:pt>
    <dgm:pt modelId="{2F391452-0713-4547-AFB1-E099CCFBFE4A}" type="pres">
      <dgm:prSet presAssocID="{77632C5C-306F-4E4E-8F0C-191756F51F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8BA0D3-4CF5-4855-B016-0DAD33EB5FE3}" type="pres">
      <dgm:prSet presAssocID="{EA59F6E1-5C81-4276-A177-9C8E1F131031}" presName="Name8" presStyleCnt="0"/>
      <dgm:spPr/>
    </dgm:pt>
    <dgm:pt modelId="{F65200C4-6DFB-458F-904D-7EF144EA3369}" type="pres">
      <dgm:prSet presAssocID="{EA59F6E1-5C81-4276-A177-9C8E1F131031}" presName="level" presStyleLbl="node1" presStyleIdx="2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74623"/>
          </a:avLst>
        </a:prstGeom>
      </dgm:spPr>
      <dgm:t>
        <a:bodyPr/>
        <a:lstStyle/>
        <a:p>
          <a:endParaRPr lang="en-GB"/>
        </a:p>
      </dgm:t>
    </dgm:pt>
    <dgm:pt modelId="{E7895124-29DD-497C-8936-B523BA903B22}" type="pres">
      <dgm:prSet presAssocID="{EA59F6E1-5C81-4276-A177-9C8E1F1310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507D85-B4D2-41C9-B912-BCA36DCA6BC7}" type="pres">
      <dgm:prSet presAssocID="{2586846D-69C3-4D2F-9BC5-74942578DDDB}" presName="Name8" presStyleCnt="0"/>
      <dgm:spPr/>
    </dgm:pt>
    <dgm:pt modelId="{CDF0141F-1DF2-4253-87EC-619E9992CA32}" type="pres">
      <dgm:prSet presAssocID="{2586846D-69C3-4D2F-9BC5-74942578DDDB}" presName="level" presStyleLbl="node1" presStyleIdx="3" presStyleCnt="4" custLinFactY="33757" custLinFactNeighborX="8824" custLinFactNeighborY="100000">
        <dgm:presLayoutVars>
          <dgm:chMax val="1"/>
          <dgm:bulletEnabled val="1"/>
        </dgm:presLayoutVars>
      </dgm:prSet>
      <dgm:spPr>
        <a:prstGeom prst="trapezoid">
          <a:avLst>
            <a:gd name="adj" fmla="val 74623"/>
          </a:avLst>
        </a:prstGeom>
      </dgm:spPr>
      <dgm:t>
        <a:bodyPr/>
        <a:lstStyle/>
        <a:p>
          <a:endParaRPr lang="en-GB"/>
        </a:p>
      </dgm:t>
    </dgm:pt>
    <dgm:pt modelId="{515768A1-DDE2-4A16-9050-6D10E6093799}" type="pres">
      <dgm:prSet presAssocID="{2586846D-69C3-4D2F-9BC5-74942578DD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C986E82-5D38-4912-9AF9-D36615B3A606}" type="presOf" srcId="{77632C5C-306F-4E4E-8F0C-191756F51F8B}" destId="{B7974469-C697-49D2-A78F-101D5F454326}" srcOrd="0" destOrd="0" presId="urn:microsoft.com/office/officeart/2005/8/layout/pyramid1"/>
    <dgm:cxn modelId="{2958FCB3-7812-495A-9AA5-38D8324A6F65}" srcId="{7347962D-69B1-4484-8DD4-3BED6D2B1F8A}" destId="{77632C5C-306F-4E4E-8F0C-191756F51F8B}" srcOrd="1" destOrd="0" parTransId="{F228A363-DDB7-4803-BBF5-0A13E8ACF5F1}" sibTransId="{A6DAF27B-4259-4033-80DB-508C4D85A65E}"/>
    <dgm:cxn modelId="{4E1E6266-F257-4197-B96D-DDAC21602C0D}" type="presOf" srcId="{9446124F-3C6E-4BF3-BD0B-8B8A69DD3E31}" destId="{37F37D5F-01A9-43C6-A9D2-0C0802F75FED}" srcOrd="0" destOrd="0" presId="urn:microsoft.com/office/officeart/2005/8/layout/pyramid1"/>
    <dgm:cxn modelId="{619E0D58-D72D-441C-A515-22823E785B0B}" srcId="{7347962D-69B1-4484-8DD4-3BED6D2B1F8A}" destId="{2586846D-69C3-4D2F-9BC5-74942578DDDB}" srcOrd="3" destOrd="0" parTransId="{6A919A65-B0E3-4026-AC6C-64EC47B28217}" sibTransId="{A2F7E1B3-67BA-48A7-8530-52D78CA53AC5}"/>
    <dgm:cxn modelId="{F5FA2C44-8415-4C48-BCE7-BE7F35D43AA6}" srcId="{7347962D-69B1-4484-8DD4-3BED6D2B1F8A}" destId="{EA59F6E1-5C81-4276-A177-9C8E1F131031}" srcOrd="2" destOrd="0" parTransId="{9EE042BC-865C-484B-904C-1D2C4219C39D}" sibTransId="{95F188FF-65A7-4BA0-BE2F-1C18A6AE42CC}"/>
    <dgm:cxn modelId="{56CDE148-35A8-4DC5-ADBE-44F09DE8D074}" type="presOf" srcId="{7347962D-69B1-4484-8DD4-3BED6D2B1F8A}" destId="{6B00B9A1-80CD-4213-ACE4-8FFC05B9A7A8}" srcOrd="0" destOrd="0" presId="urn:microsoft.com/office/officeart/2005/8/layout/pyramid1"/>
    <dgm:cxn modelId="{17EEEDCD-3C09-4264-8A1F-A30EEA4D986E}" type="presOf" srcId="{77632C5C-306F-4E4E-8F0C-191756F51F8B}" destId="{2F391452-0713-4547-AFB1-E099CCFBFE4A}" srcOrd="1" destOrd="0" presId="urn:microsoft.com/office/officeart/2005/8/layout/pyramid1"/>
    <dgm:cxn modelId="{E6EC6F70-35D9-45A9-9B37-C157585F23A8}" type="presOf" srcId="{9446124F-3C6E-4BF3-BD0B-8B8A69DD3E31}" destId="{1AED1716-F9FD-48F0-B25C-319564200D6D}" srcOrd="1" destOrd="0" presId="urn:microsoft.com/office/officeart/2005/8/layout/pyramid1"/>
    <dgm:cxn modelId="{C04A3D93-2075-4CF9-89F2-9CFEF12A8E1B}" srcId="{7347962D-69B1-4484-8DD4-3BED6D2B1F8A}" destId="{9446124F-3C6E-4BF3-BD0B-8B8A69DD3E31}" srcOrd="0" destOrd="0" parTransId="{C728A7E3-F19C-45AE-AC8B-5980782737AE}" sibTransId="{764A6BE5-9704-455A-BD44-2056358EA355}"/>
    <dgm:cxn modelId="{FDA9040E-2050-4080-AB4E-BA3AF855D5E4}" type="presOf" srcId="{EA59F6E1-5C81-4276-A177-9C8E1F131031}" destId="{E7895124-29DD-497C-8936-B523BA903B22}" srcOrd="1" destOrd="0" presId="urn:microsoft.com/office/officeart/2005/8/layout/pyramid1"/>
    <dgm:cxn modelId="{71E5A93C-00F4-4500-9EBB-14DD4EA37AF1}" type="presOf" srcId="{EA59F6E1-5C81-4276-A177-9C8E1F131031}" destId="{F65200C4-6DFB-458F-904D-7EF144EA3369}" srcOrd="0" destOrd="0" presId="urn:microsoft.com/office/officeart/2005/8/layout/pyramid1"/>
    <dgm:cxn modelId="{15A2775E-DAC0-4DE8-8C49-DE8A2F58D798}" type="presOf" srcId="{2586846D-69C3-4D2F-9BC5-74942578DDDB}" destId="{CDF0141F-1DF2-4253-87EC-619E9992CA32}" srcOrd="0" destOrd="0" presId="urn:microsoft.com/office/officeart/2005/8/layout/pyramid1"/>
    <dgm:cxn modelId="{E941FBCF-970D-4AF1-9497-8CC31305CDBA}" type="presOf" srcId="{2586846D-69C3-4D2F-9BC5-74942578DDDB}" destId="{515768A1-DDE2-4A16-9050-6D10E6093799}" srcOrd="1" destOrd="0" presId="urn:microsoft.com/office/officeart/2005/8/layout/pyramid1"/>
    <dgm:cxn modelId="{6C794624-ECC8-4D38-8A02-6E34B4A47004}" type="presParOf" srcId="{6B00B9A1-80CD-4213-ACE4-8FFC05B9A7A8}" destId="{90BEF58F-85FD-4FFB-A232-77DC1C90153A}" srcOrd="0" destOrd="0" presId="urn:microsoft.com/office/officeart/2005/8/layout/pyramid1"/>
    <dgm:cxn modelId="{B20ED02D-838B-45B2-86AC-61EEB86ED27A}" type="presParOf" srcId="{90BEF58F-85FD-4FFB-A232-77DC1C90153A}" destId="{37F37D5F-01A9-43C6-A9D2-0C0802F75FED}" srcOrd="0" destOrd="0" presId="urn:microsoft.com/office/officeart/2005/8/layout/pyramid1"/>
    <dgm:cxn modelId="{823CA051-6EB7-4C23-BE22-3F84DCBBFA60}" type="presParOf" srcId="{90BEF58F-85FD-4FFB-A232-77DC1C90153A}" destId="{1AED1716-F9FD-48F0-B25C-319564200D6D}" srcOrd="1" destOrd="0" presId="urn:microsoft.com/office/officeart/2005/8/layout/pyramid1"/>
    <dgm:cxn modelId="{095E5E3C-51F1-499D-B3A0-093D17C67F04}" type="presParOf" srcId="{6B00B9A1-80CD-4213-ACE4-8FFC05B9A7A8}" destId="{8CAA547C-17C5-413A-884C-8E52E20E84E5}" srcOrd="1" destOrd="0" presId="urn:microsoft.com/office/officeart/2005/8/layout/pyramid1"/>
    <dgm:cxn modelId="{47A48CC6-C917-426A-8FC9-B593F9181376}" type="presParOf" srcId="{8CAA547C-17C5-413A-884C-8E52E20E84E5}" destId="{B7974469-C697-49D2-A78F-101D5F454326}" srcOrd="0" destOrd="0" presId="urn:microsoft.com/office/officeart/2005/8/layout/pyramid1"/>
    <dgm:cxn modelId="{F3432235-075B-498A-84D4-278726FAAC2C}" type="presParOf" srcId="{8CAA547C-17C5-413A-884C-8E52E20E84E5}" destId="{2F391452-0713-4547-AFB1-E099CCFBFE4A}" srcOrd="1" destOrd="0" presId="urn:microsoft.com/office/officeart/2005/8/layout/pyramid1"/>
    <dgm:cxn modelId="{4C397F1E-0729-4D4B-B7A7-2500D94A66CF}" type="presParOf" srcId="{6B00B9A1-80CD-4213-ACE4-8FFC05B9A7A8}" destId="{1F8BA0D3-4CF5-4855-B016-0DAD33EB5FE3}" srcOrd="2" destOrd="0" presId="urn:microsoft.com/office/officeart/2005/8/layout/pyramid1"/>
    <dgm:cxn modelId="{8BD626AF-E502-4131-B333-5C0EF554B103}" type="presParOf" srcId="{1F8BA0D3-4CF5-4855-B016-0DAD33EB5FE3}" destId="{F65200C4-6DFB-458F-904D-7EF144EA3369}" srcOrd="0" destOrd="0" presId="urn:microsoft.com/office/officeart/2005/8/layout/pyramid1"/>
    <dgm:cxn modelId="{20715772-70A8-47A7-A77B-DAFDC39C0261}" type="presParOf" srcId="{1F8BA0D3-4CF5-4855-B016-0DAD33EB5FE3}" destId="{E7895124-29DD-497C-8936-B523BA903B22}" srcOrd="1" destOrd="0" presId="urn:microsoft.com/office/officeart/2005/8/layout/pyramid1"/>
    <dgm:cxn modelId="{747B6876-DD15-432F-A34A-3A113961EF3E}" type="presParOf" srcId="{6B00B9A1-80CD-4213-ACE4-8FFC05B9A7A8}" destId="{04507D85-B4D2-41C9-B912-BCA36DCA6BC7}" srcOrd="3" destOrd="0" presId="urn:microsoft.com/office/officeart/2005/8/layout/pyramid1"/>
    <dgm:cxn modelId="{B82BBA26-5395-4307-A955-C84B24063246}" type="presParOf" srcId="{04507D85-B4D2-41C9-B912-BCA36DCA6BC7}" destId="{CDF0141F-1DF2-4253-87EC-619E9992CA32}" srcOrd="0" destOrd="0" presId="urn:microsoft.com/office/officeart/2005/8/layout/pyramid1"/>
    <dgm:cxn modelId="{9AF5E40F-F0B5-42A1-B8EF-B4B0514BF6D1}" type="presParOf" srcId="{04507D85-B4D2-41C9-B912-BCA36DCA6BC7}" destId="{515768A1-DDE2-4A16-9050-6D10E609379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47962D-69B1-4484-8DD4-3BED6D2B1F8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446124F-3C6E-4BF3-BD0B-8B8A69DD3E31}">
      <dgm:prSet phldrT="[Text]" custT="1"/>
      <dgm:spPr>
        <a:xfrm>
          <a:off x="2825353" y="0"/>
          <a:ext cx="1883568" cy="1262062"/>
        </a:xfrm>
        <a:solidFill>
          <a:srgbClr val="FF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HES</a:t>
          </a:r>
        </a:p>
      </dgm:t>
    </dgm:pt>
    <dgm:pt modelId="{C728A7E3-F19C-45AE-AC8B-5980782737AE}" type="parTrans" cxnId="{C04A3D93-2075-4CF9-89F2-9CFEF12A8E1B}">
      <dgm:prSet/>
      <dgm:spPr/>
      <dgm:t>
        <a:bodyPr/>
        <a:lstStyle/>
        <a:p>
          <a:endParaRPr lang="en-GB"/>
        </a:p>
      </dgm:t>
    </dgm:pt>
    <dgm:pt modelId="{764A6BE5-9704-455A-BD44-2056358EA355}" type="sibTrans" cxnId="{C04A3D93-2075-4CF9-89F2-9CFEF12A8E1B}">
      <dgm:prSet/>
      <dgm:spPr/>
      <dgm:t>
        <a:bodyPr/>
        <a:lstStyle/>
        <a:p>
          <a:endParaRPr lang="en-GB"/>
        </a:p>
      </dgm:t>
    </dgm:pt>
    <dgm:pt modelId="{77632C5C-306F-4E4E-8F0C-191756F51F8B}">
      <dgm:prSet phldrT="[Text]" custT="1"/>
      <dgm:spPr>
        <a:xfrm>
          <a:off x="1883568" y="1262062"/>
          <a:ext cx="3767137" cy="1262062"/>
        </a:xfr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Enhanced optometry </a:t>
          </a:r>
        </a:p>
      </dgm:t>
    </dgm:pt>
    <dgm:pt modelId="{F228A363-DDB7-4803-BBF5-0A13E8ACF5F1}" type="parTrans" cxnId="{2958FCB3-7812-495A-9AA5-38D8324A6F65}">
      <dgm:prSet/>
      <dgm:spPr/>
      <dgm:t>
        <a:bodyPr/>
        <a:lstStyle/>
        <a:p>
          <a:endParaRPr lang="en-GB"/>
        </a:p>
      </dgm:t>
    </dgm:pt>
    <dgm:pt modelId="{A6DAF27B-4259-4033-80DB-508C4D85A65E}" type="sibTrans" cxnId="{2958FCB3-7812-495A-9AA5-38D8324A6F65}">
      <dgm:prSet/>
      <dgm:spPr/>
      <dgm:t>
        <a:bodyPr/>
        <a:lstStyle/>
        <a:p>
          <a:endParaRPr lang="en-GB"/>
        </a:p>
      </dgm:t>
    </dgm:pt>
    <dgm:pt modelId="{EA59F6E1-5C81-4276-A177-9C8E1F131031}">
      <dgm:prSet phldrT="[Text]" custT="1"/>
      <dgm:spPr>
        <a:xfrm>
          <a:off x="941784" y="2524125"/>
          <a:ext cx="5650706" cy="1262062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b="1" u="sng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Primary care </a:t>
          </a:r>
        </a:p>
      </dgm:t>
    </dgm:pt>
    <dgm:pt modelId="{9EE042BC-865C-484B-904C-1D2C4219C39D}" type="parTrans" cxnId="{F5FA2C44-8415-4C48-BCE7-BE7F35D43AA6}">
      <dgm:prSet/>
      <dgm:spPr/>
      <dgm:t>
        <a:bodyPr/>
        <a:lstStyle/>
        <a:p>
          <a:endParaRPr lang="en-GB"/>
        </a:p>
      </dgm:t>
    </dgm:pt>
    <dgm:pt modelId="{95F188FF-65A7-4BA0-BE2F-1C18A6AE42CC}" type="sibTrans" cxnId="{F5FA2C44-8415-4C48-BCE7-BE7F35D43AA6}">
      <dgm:prSet/>
      <dgm:spPr/>
      <dgm:t>
        <a:bodyPr/>
        <a:lstStyle/>
        <a:p>
          <a:endParaRPr lang="en-GB"/>
        </a:p>
      </dgm:t>
    </dgm:pt>
    <dgm:pt modelId="{2586846D-69C3-4D2F-9BC5-74942578DDDB}">
      <dgm:prSet custT="1"/>
      <dgm:spPr>
        <a:xfrm>
          <a:off x="0" y="3786187"/>
          <a:ext cx="7534275" cy="1262062"/>
        </a:xfr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Supported care / self care </a:t>
          </a:r>
        </a:p>
      </dgm:t>
    </dgm:pt>
    <dgm:pt modelId="{6A919A65-B0E3-4026-AC6C-64EC47B28217}" type="parTrans" cxnId="{619E0D58-D72D-441C-A515-22823E785B0B}">
      <dgm:prSet/>
      <dgm:spPr/>
      <dgm:t>
        <a:bodyPr/>
        <a:lstStyle/>
        <a:p>
          <a:endParaRPr lang="en-GB"/>
        </a:p>
      </dgm:t>
    </dgm:pt>
    <dgm:pt modelId="{A2F7E1B3-67BA-48A7-8530-52D78CA53AC5}" type="sibTrans" cxnId="{619E0D58-D72D-441C-A515-22823E785B0B}">
      <dgm:prSet/>
      <dgm:spPr/>
      <dgm:t>
        <a:bodyPr/>
        <a:lstStyle/>
        <a:p>
          <a:endParaRPr lang="en-GB"/>
        </a:p>
      </dgm:t>
    </dgm:pt>
    <dgm:pt modelId="{6B00B9A1-80CD-4213-ACE4-8FFC05B9A7A8}" type="pres">
      <dgm:prSet presAssocID="{7347962D-69B1-4484-8DD4-3BED6D2B1F8A}" presName="Name0" presStyleCnt="0">
        <dgm:presLayoutVars>
          <dgm:dir/>
          <dgm:animLvl val="lvl"/>
          <dgm:resizeHandles val="exact"/>
        </dgm:presLayoutVars>
      </dgm:prSet>
      <dgm:spPr/>
    </dgm:pt>
    <dgm:pt modelId="{90BEF58F-85FD-4FFB-A232-77DC1C90153A}" type="pres">
      <dgm:prSet presAssocID="{9446124F-3C6E-4BF3-BD0B-8B8A69DD3E31}" presName="Name8" presStyleCnt="0"/>
      <dgm:spPr/>
    </dgm:pt>
    <dgm:pt modelId="{37F37D5F-01A9-43C6-A9D2-0C0802F75FED}" type="pres">
      <dgm:prSet presAssocID="{9446124F-3C6E-4BF3-BD0B-8B8A69DD3E31}" presName="level" presStyleLbl="node1" presStyleIdx="0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74623"/>
          </a:avLst>
        </a:prstGeom>
      </dgm:spPr>
      <dgm:t>
        <a:bodyPr/>
        <a:lstStyle/>
        <a:p>
          <a:endParaRPr lang="en-GB"/>
        </a:p>
      </dgm:t>
    </dgm:pt>
    <dgm:pt modelId="{1AED1716-F9FD-48F0-B25C-319564200D6D}" type="pres">
      <dgm:prSet presAssocID="{9446124F-3C6E-4BF3-BD0B-8B8A69DD3E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AA547C-17C5-413A-884C-8E52E20E84E5}" type="pres">
      <dgm:prSet presAssocID="{77632C5C-306F-4E4E-8F0C-191756F51F8B}" presName="Name8" presStyleCnt="0"/>
      <dgm:spPr/>
    </dgm:pt>
    <dgm:pt modelId="{B7974469-C697-49D2-A78F-101D5F454326}" type="pres">
      <dgm:prSet presAssocID="{77632C5C-306F-4E4E-8F0C-191756F51F8B}" presName="level" presStyleLbl="node1" presStyleIdx="1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74623"/>
          </a:avLst>
        </a:prstGeom>
      </dgm:spPr>
      <dgm:t>
        <a:bodyPr/>
        <a:lstStyle/>
        <a:p>
          <a:endParaRPr lang="en-GB"/>
        </a:p>
      </dgm:t>
    </dgm:pt>
    <dgm:pt modelId="{2F391452-0713-4547-AFB1-E099CCFBFE4A}" type="pres">
      <dgm:prSet presAssocID="{77632C5C-306F-4E4E-8F0C-191756F51F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8BA0D3-4CF5-4855-B016-0DAD33EB5FE3}" type="pres">
      <dgm:prSet presAssocID="{EA59F6E1-5C81-4276-A177-9C8E1F131031}" presName="Name8" presStyleCnt="0"/>
      <dgm:spPr/>
    </dgm:pt>
    <dgm:pt modelId="{F65200C4-6DFB-458F-904D-7EF144EA3369}" type="pres">
      <dgm:prSet presAssocID="{EA59F6E1-5C81-4276-A177-9C8E1F131031}" presName="level" presStyleLbl="node1" presStyleIdx="2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74623"/>
          </a:avLst>
        </a:prstGeom>
      </dgm:spPr>
      <dgm:t>
        <a:bodyPr/>
        <a:lstStyle/>
        <a:p>
          <a:endParaRPr lang="en-GB"/>
        </a:p>
      </dgm:t>
    </dgm:pt>
    <dgm:pt modelId="{E7895124-29DD-497C-8936-B523BA903B22}" type="pres">
      <dgm:prSet presAssocID="{EA59F6E1-5C81-4276-A177-9C8E1F1310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507D85-B4D2-41C9-B912-BCA36DCA6BC7}" type="pres">
      <dgm:prSet presAssocID="{2586846D-69C3-4D2F-9BC5-74942578DDDB}" presName="Name8" presStyleCnt="0"/>
      <dgm:spPr/>
    </dgm:pt>
    <dgm:pt modelId="{CDF0141F-1DF2-4253-87EC-619E9992CA32}" type="pres">
      <dgm:prSet presAssocID="{2586846D-69C3-4D2F-9BC5-74942578DDDB}" presName="level" presStyleLbl="node1" presStyleIdx="3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74623"/>
          </a:avLst>
        </a:prstGeom>
      </dgm:spPr>
      <dgm:t>
        <a:bodyPr/>
        <a:lstStyle/>
        <a:p>
          <a:endParaRPr lang="en-GB"/>
        </a:p>
      </dgm:t>
    </dgm:pt>
    <dgm:pt modelId="{515768A1-DDE2-4A16-9050-6D10E6093799}" type="pres">
      <dgm:prSet presAssocID="{2586846D-69C3-4D2F-9BC5-74942578DD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958FCB3-7812-495A-9AA5-38D8324A6F65}" srcId="{7347962D-69B1-4484-8DD4-3BED6D2B1F8A}" destId="{77632C5C-306F-4E4E-8F0C-191756F51F8B}" srcOrd="1" destOrd="0" parTransId="{F228A363-DDB7-4803-BBF5-0A13E8ACF5F1}" sibTransId="{A6DAF27B-4259-4033-80DB-508C4D85A65E}"/>
    <dgm:cxn modelId="{2A021546-0D57-42BC-B250-20B49A68B6B4}" type="presOf" srcId="{2586846D-69C3-4D2F-9BC5-74942578DDDB}" destId="{CDF0141F-1DF2-4253-87EC-619E9992CA32}" srcOrd="0" destOrd="0" presId="urn:microsoft.com/office/officeart/2005/8/layout/pyramid1"/>
    <dgm:cxn modelId="{B3C4E624-57D5-451C-A523-CF3D10C254CF}" type="presOf" srcId="{77632C5C-306F-4E4E-8F0C-191756F51F8B}" destId="{2F391452-0713-4547-AFB1-E099CCFBFE4A}" srcOrd="1" destOrd="0" presId="urn:microsoft.com/office/officeart/2005/8/layout/pyramid1"/>
    <dgm:cxn modelId="{619E0D58-D72D-441C-A515-22823E785B0B}" srcId="{7347962D-69B1-4484-8DD4-3BED6D2B1F8A}" destId="{2586846D-69C3-4D2F-9BC5-74942578DDDB}" srcOrd="3" destOrd="0" parTransId="{6A919A65-B0E3-4026-AC6C-64EC47B28217}" sibTransId="{A2F7E1B3-67BA-48A7-8530-52D78CA53AC5}"/>
    <dgm:cxn modelId="{B5EECD09-86A2-41F5-A95E-C58B2278488E}" type="presOf" srcId="{77632C5C-306F-4E4E-8F0C-191756F51F8B}" destId="{B7974469-C697-49D2-A78F-101D5F454326}" srcOrd="0" destOrd="0" presId="urn:microsoft.com/office/officeart/2005/8/layout/pyramid1"/>
    <dgm:cxn modelId="{F5FA2C44-8415-4C48-BCE7-BE7F35D43AA6}" srcId="{7347962D-69B1-4484-8DD4-3BED6D2B1F8A}" destId="{EA59F6E1-5C81-4276-A177-9C8E1F131031}" srcOrd="2" destOrd="0" parTransId="{9EE042BC-865C-484B-904C-1D2C4219C39D}" sibTransId="{95F188FF-65A7-4BA0-BE2F-1C18A6AE42CC}"/>
    <dgm:cxn modelId="{7380B990-EF22-44D7-8288-C59F0E86D16D}" type="presOf" srcId="{2586846D-69C3-4D2F-9BC5-74942578DDDB}" destId="{515768A1-DDE2-4A16-9050-6D10E6093799}" srcOrd="1" destOrd="0" presId="urn:microsoft.com/office/officeart/2005/8/layout/pyramid1"/>
    <dgm:cxn modelId="{3DA2EBA4-B6D9-450A-94DD-7C4B3863EAE3}" type="presOf" srcId="{EA59F6E1-5C81-4276-A177-9C8E1F131031}" destId="{E7895124-29DD-497C-8936-B523BA903B22}" srcOrd="1" destOrd="0" presId="urn:microsoft.com/office/officeart/2005/8/layout/pyramid1"/>
    <dgm:cxn modelId="{112B60E7-A6F3-4A9B-85E5-A1A07AC8F98E}" type="presOf" srcId="{EA59F6E1-5C81-4276-A177-9C8E1F131031}" destId="{F65200C4-6DFB-458F-904D-7EF144EA3369}" srcOrd="0" destOrd="0" presId="urn:microsoft.com/office/officeart/2005/8/layout/pyramid1"/>
    <dgm:cxn modelId="{7CB86A1B-264B-41D6-A179-623F6F9A7E5E}" type="presOf" srcId="{9446124F-3C6E-4BF3-BD0B-8B8A69DD3E31}" destId="{37F37D5F-01A9-43C6-A9D2-0C0802F75FED}" srcOrd="0" destOrd="0" presId="urn:microsoft.com/office/officeart/2005/8/layout/pyramid1"/>
    <dgm:cxn modelId="{C04A3D93-2075-4CF9-89F2-9CFEF12A8E1B}" srcId="{7347962D-69B1-4484-8DD4-3BED6D2B1F8A}" destId="{9446124F-3C6E-4BF3-BD0B-8B8A69DD3E31}" srcOrd="0" destOrd="0" parTransId="{C728A7E3-F19C-45AE-AC8B-5980782737AE}" sibTransId="{764A6BE5-9704-455A-BD44-2056358EA355}"/>
    <dgm:cxn modelId="{775D9CC6-D1CD-4B42-9731-A83A40172FD6}" type="presOf" srcId="{9446124F-3C6E-4BF3-BD0B-8B8A69DD3E31}" destId="{1AED1716-F9FD-48F0-B25C-319564200D6D}" srcOrd="1" destOrd="0" presId="urn:microsoft.com/office/officeart/2005/8/layout/pyramid1"/>
    <dgm:cxn modelId="{2AFC6FED-3EA1-44EC-A012-CE20A385FCDD}" type="presOf" srcId="{7347962D-69B1-4484-8DD4-3BED6D2B1F8A}" destId="{6B00B9A1-80CD-4213-ACE4-8FFC05B9A7A8}" srcOrd="0" destOrd="0" presId="urn:microsoft.com/office/officeart/2005/8/layout/pyramid1"/>
    <dgm:cxn modelId="{903D59D9-87AF-4B11-BB69-62C4B9AFE134}" type="presParOf" srcId="{6B00B9A1-80CD-4213-ACE4-8FFC05B9A7A8}" destId="{90BEF58F-85FD-4FFB-A232-77DC1C90153A}" srcOrd="0" destOrd="0" presId="urn:microsoft.com/office/officeart/2005/8/layout/pyramid1"/>
    <dgm:cxn modelId="{DC0BAA12-6351-4AE4-BCDB-723E3572E22E}" type="presParOf" srcId="{90BEF58F-85FD-4FFB-A232-77DC1C90153A}" destId="{37F37D5F-01A9-43C6-A9D2-0C0802F75FED}" srcOrd="0" destOrd="0" presId="urn:microsoft.com/office/officeart/2005/8/layout/pyramid1"/>
    <dgm:cxn modelId="{4DE3E269-19CA-47FD-8EDC-1A2A39D37C10}" type="presParOf" srcId="{90BEF58F-85FD-4FFB-A232-77DC1C90153A}" destId="{1AED1716-F9FD-48F0-B25C-319564200D6D}" srcOrd="1" destOrd="0" presId="urn:microsoft.com/office/officeart/2005/8/layout/pyramid1"/>
    <dgm:cxn modelId="{16826E43-A5B7-4264-A0E5-1DEEC3F0A2FB}" type="presParOf" srcId="{6B00B9A1-80CD-4213-ACE4-8FFC05B9A7A8}" destId="{8CAA547C-17C5-413A-884C-8E52E20E84E5}" srcOrd="1" destOrd="0" presId="urn:microsoft.com/office/officeart/2005/8/layout/pyramid1"/>
    <dgm:cxn modelId="{4F8B555C-C1BF-4A35-985C-9CAA18F672AF}" type="presParOf" srcId="{8CAA547C-17C5-413A-884C-8E52E20E84E5}" destId="{B7974469-C697-49D2-A78F-101D5F454326}" srcOrd="0" destOrd="0" presId="urn:microsoft.com/office/officeart/2005/8/layout/pyramid1"/>
    <dgm:cxn modelId="{23BA36A1-96B2-49B7-ACFA-199F3015D35F}" type="presParOf" srcId="{8CAA547C-17C5-413A-884C-8E52E20E84E5}" destId="{2F391452-0713-4547-AFB1-E099CCFBFE4A}" srcOrd="1" destOrd="0" presId="urn:microsoft.com/office/officeart/2005/8/layout/pyramid1"/>
    <dgm:cxn modelId="{DF313A72-345F-4F7F-BCF2-96BF7D94991C}" type="presParOf" srcId="{6B00B9A1-80CD-4213-ACE4-8FFC05B9A7A8}" destId="{1F8BA0D3-4CF5-4855-B016-0DAD33EB5FE3}" srcOrd="2" destOrd="0" presId="urn:microsoft.com/office/officeart/2005/8/layout/pyramid1"/>
    <dgm:cxn modelId="{7E6BB75B-41B2-45D6-957E-2250EF5D623F}" type="presParOf" srcId="{1F8BA0D3-4CF5-4855-B016-0DAD33EB5FE3}" destId="{F65200C4-6DFB-458F-904D-7EF144EA3369}" srcOrd="0" destOrd="0" presId="urn:microsoft.com/office/officeart/2005/8/layout/pyramid1"/>
    <dgm:cxn modelId="{E3A18E39-ED9B-49AC-9E68-2C2D2DEF45F1}" type="presParOf" srcId="{1F8BA0D3-4CF5-4855-B016-0DAD33EB5FE3}" destId="{E7895124-29DD-497C-8936-B523BA903B22}" srcOrd="1" destOrd="0" presId="urn:microsoft.com/office/officeart/2005/8/layout/pyramid1"/>
    <dgm:cxn modelId="{25CD5350-C87F-4F64-B460-635E437BF7FA}" type="presParOf" srcId="{6B00B9A1-80CD-4213-ACE4-8FFC05B9A7A8}" destId="{04507D85-B4D2-41C9-B912-BCA36DCA6BC7}" srcOrd="3" destOrd="0" presId="urn:microsoft.com/office/officeart/2005/8/layout/pyramid1"/>
    <dgm:cxn modelId="{558721ED-F80E-45CE-B717-84B52C6552D6}" type="presParOf" srcId="{04507D85-B4D2-41C9-B912-BCA36DCA6BC7}" destId="{CDF0141F-1DF2-4253-87EC-619E9992CA32}" srcOrd="0" destOrd="0" presId="urn:microsoft.com/office/officeart/2005/8/layout/pyramid1"/>
    <dgm:cxn modelId="{58A1044C-E0D8-4CCC-B393-A876901AA79D}" type="presParOf" srcId="{04507D85-B4D2-41C9-B912-BCA36DCA6BC7}" destId="{515768A1-DDE2-4A16-9050-6D10E609379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47962D-69B1-4484-8DD4-3BED6D2B1F8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446124F-3C6E-4BF3-BD0B-8B8A69DD3E31}">
      <dgm:prSet phldrT="[Text]" custT="1"/>
      <dgm:spPr>
        <a:xfrm>
          <a:off x="2825353" y="0"/>
          <a:ext cx="1883568" cy="1262062"/>
        </a:xfrm>
        <a:solidFill>
          <a:srgbClr val="FF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HES</a:t>
          </a:r>
        </a:p>
      </dgm:t>
    </dgm:pt>
    <dgm:pt modelId="{C728A7E3-F19C-45AE-AC8B-5980782737AE}" type="parTrans" cxnId="{C04A3D93-2075-4CF9-89F2-9CFEF12A8E1B}">
      <dgm:prSet/>
      <dgm:spPr/>
      <dgm:t>
        <a:bodyPr/>
        <a:lstStyle/>
        <a:p>
          <a:endParaRPr lang="en-GB"/>
        </a:p>
      </dgm:t>
    </dgm:pt>
    <dgm:pt modelId="{764A6BE5-9704-455A-BD44-2056358EA355}" type="sibTrans" cxnId="{C04A3D93-2075-4CF9-89F2-9CFEF12A8E1B}">
      <dgm:prSet/>
      <dgm:spPr/>
      <dgm:t>
        <a:bodyPr/>
        <a:lstStyle/>
        <a:p>
          <a:endParaRPr lang="en-GB"/>
        </a:p>
      </dgm:t>
    </dgm:pt>
    <dgm:pt modelId="{77632C5C-306F-4E4E-8F0C-191756F51F8B}">
      <dgm:prSet phldrT="[Text]" custT="1"/>
      <dgm:spPr>
        <a:xfrm>
          <a:off x="1883568" y="1262062"/>
          <a:ext cx="3767137" cy="1262062"/>
        </a:xfr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Enhanced optometry </a:t>
          </a:r>
        </a:p>
      </dgm:t>
    </dgm:pt>
    <dgm:pt modelId="{F228A363-DDB7-4803-BBF5-0A13E8ACF5F1}" type="parTrans" cxnId="{2958FCB3-7812-495A-9AA5-38D8324A6F65}">
      <dgm:prSet/>
      <dgm:spPr/>
      <dgm:t>
        <a:bodyPr/>
        <a:lstStyle/>
        <a:p>
          <a:endParaRPr lang="en-GB"/>
        </a:p>
      </dgm:t>
    </dgm:pt>
    <dgm:pt modelId="{A6DAF27B-4259-4033-80DB-508C4D85A65E}" type="sibTrans" cxnId="{2958FCB3-7812-495A-9AA5-38D8324A6F65}">
      <dgm:prSet/>
      <dgm:spPr/>
      <dgm:t>
        <a:bodyPr/>
        <a:lstStyle/>
        <a:p>
          <a:endParaRPr lang="en-GB"/>
        </a:p>
      </dgm:t>
    </dgm:pt>
    <dgm:pt modelId="{EA59F6E1-5C81-4276-A177-9C8E1F131031}">
      <dgm:prSet phldrT="[Text]" custT="1"/>
      <dgm:spPr>
        <a:xfrm>
          <a:off x="941784" y="2524125"/>
          <a:ext cx="5650706" cy="1262062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200" b="1" u="non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Primary care </a:t>
          </a:r>
        </a:p>
      </dgm:t>
    </dgm:pt>
    <dgm:pt modelId="{9EE042BC-865C-484B-904C-1D2C4219C39D}" type="parTrans" cxnId="{F5FA2C44-8415-4C48-BCE7-BE7F35D43AA6}">
      <dgm:prSet/>
      <dgm:spPr/>
      <dgm:t>
        <a:bodyPr/>
        <a:lstStyle/>
        <a:p>
          <a:endParaRPr lang="en-GB"/>
        </a:p>
      </dgm:t>
    </dgm:pt>
    <dgm:pt modelId="{95F188FF-65A7-4BA0-BE2F-1C18A6AE42CC}" type="sibTrans" cxnId="{F5FA2C44-8415-4C48-BCE7-BE7F35D43AA6}">
      <dgm:prSet/>
      <dgm:spPr/>
      <dgm:t>
        <a:bodyPr/>
        <a:lstStyle/>
        <a:p>
          <a:endParaRPr lang="en-GB"/>
        </a:p>
      </dgm:t>
    </dgm:pt>
    <dgm:pt modelId="{2586846D-69C3-4D2F-9BC5-74942578DDDB}">
      <dgm:prSet custT="1"/>
      <dgm:spPr>
        <a:xfrm>
          <a:off x="0" y="3786187"/>
          <a:ext cx="7534275" cy="1262062"/>
        </a:xfr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b="1" u="sng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Supported care / self care </a:t>
          </a:r>
        </a:p>
      </dgm:t>
    </dgm:pt>
    <dgm:pt modelId="{6A919A65-B0E3-4026-AC6C-64EC47B28217}" type="parTrans" cxnId="{619E0D58-D72D-441C-A515-22823E785B0B}">
      <dgm:prSet/>
      <dgm:spPr/>
      <dgm:t>
        <a:bodyPr/>
        <a:lstStyle/>
        <a:p>
          <a:endParaRPr lang="en-GB"/>
        </a:p>
      </dgm:t>
    </dgm:pt>
    <dgm:pt modelId="{A2F7E1B3-67BA-48A7-8530-52D78CA53AC5}" type="sibTrans" cxnId="{619E0D58-D72D-441C-A515-22823E785B0B}">
      <dgm:prSet/>
      <dgm:spPr/>
      <dgm:t>
        <a:bodyPr/>
        <a:lstStyle/>
        <a:p>
          <a:endParaRPr lang="en-GB"/>
        </a:p>
      </dgm:t>
    </dgm:pt>
    <dgm:pt modelId="{6B00B9A1-80CD-4213-ACE4-8FFC05B9A7A8}" type="pres">
      <dgm:prSet presAssocID="{7347962D-69B1-4484-8DD4-3BED6D2B1F8A}" presName="Name0" presStyleCnt="0">
        <dgm:presLayoutVars>
          <dgm:dir/>
          <dgm:animLvl val="lvl"/>
          <dgm:resizeHandles val="exact"/>
        </dgm:presLayoutVars>
      </dgm:prSet>
      <dgm:spPr/>
    </dgm:pt>
    <dgm:pt modelId="{90BEF58F-85FD-4FFB-A232-77DC1C90153A}" type="pres">
      <dgm:prSet presAssocID="{9446124F-3C6E-4BF3-BD0B-8B8A69DD3E31}" presName="Name8" presStyleCnt="0"/>
      <dgm:spPr/>
    </dgm:pt>
    <dgm:pt modelId="{37F37D5F-01A9-43C6-A9D2-0C0802F75FED}" type="pres">
      <dgm:prSet presAssocID="{9446124F-3C6E-4BF3-BD0B-8B8A69DD3E31}" presName="level" presStyleLbl="node1" presStyleIdx="0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74623"/>
          </a:avLst>
        </a:prstGeom>
      </dgm:spPr>
      <dgm:t>
        <a:bodyPr/>
        <a:lstStyle/>
        <a:p>
          <a:endParaRPr lang="en-GB"/>
        </a:p>
      </dgm:t>
    </dgm:pt>
    <dgm:pt modelId="{1AED1716-F9FD-48F0-B25C-319564200D6D}" type="pres">
      <dgm:prSet presAssocID="{9446124F-3C6E-4BF3-BD0B-8B8A69DD3E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AA547C-17C5-413A-884C-8E52E20E84E5}" type="pres">
      <dgm:prSet presAssocID="{77632C5C-306F-4E4E-8F0C-191756F51F8B}" presName="Name8" presStyleCnt="0"/>
      <dgm:spPr/>
    </dgm:pt>
    <dgm:pt modelId="{B7974469-C697-49D2-A78F-101D5F454326}" type="pres">
      <dgm:prSet presAssocID="{77632C5C-306F-4E4E-8F0C-191756F51F8B}" presName="level" presStyleLbl="node1" presStyleIdx="1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74623"/>
          </a:avLst>
        </a:prstGeom>
      </dgm:spPr>
      <dgm:t>
        <a:bodyPr/>
        <a:lstStyle/>
        <a:p>
          <a:endParaRPr lang="en-GB"/>
        </a:p>
      </dgm:t>
    </dgm:pt>
    <dgm:pt modelId="{2F391452-0713-4547-AFB1-E099CCFBFE4A}" type="pres">
      <dgm:prSet presAssocID="{77632C5C-306F-4E4E-8F0C-191756F51F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8BA0D3-4CF5-4855-B016-0DAD33EB5FE3}" type="pres">
      <dgm:prSet presAssocID="{EA59F6E1-5C81-4276-A177-9C8E1F131031}" presName="Name8" presStyleCnt="0"/>
      <dgm:spPr/>
    </dgm:pt>
    <dgm:pt modelId="{F65200C4-6DFB-458F-904D-7EF144EA3369}" type="pres">
      <dgm:prSet presAssocID="{EA59F6E1-5C81-4276-A177-9C8E1F131031}" presName="level" presStyleLbl="node1" presStyleIdx="2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74623"/>
          </a:avLst>
        </a:prstGeom>
      </dgm:spPr>
      <dgm:t>
        <a:bodyPr/>
        <a:lstStyle/>
        <a:p>
          <a:endParaRPr lang="en-GB"/>
        </a:p>
      </dgm:t>
    </dgm:pt>
    <dgm:pt modelId="{E7895124-29DD-497C-8936-B523BA903B22}" type="pres">
      <dgm:prSet presAssocID="{EA59F6E1-5C81-4276-A177-9C8E1F1310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507D85-B4D2-41C9-B912-BCA36DCA6BC7}" type="pres">
      <dgm:prSet presAssocID="{2586846D-69C3-4D2F-9BC5-74942578DDDB}" presName="Name8" presStyleCnt="0"/>
      <dgm:spPr/>
    </dgm:pt>
    <dgm:pt modelId="{CDF0141F-1DF2-4253-87EC-619E9992CA32}" type="pres">
      <dgm:prSet presAssocID="{2586846D-69C3-4D2F-9BC5-74942578DDDB}" presName="level" presStyleLbl="node1" presStyleIdx="3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74623"/>
          </a:avLst>
        </a:prstGeom>
      </dgm:spPr>
      <dgm:t>
        <a:bodyPr/>
        <a:lstStyle/>
        <a:p>
          <a:endParaRPr lang="en-GB"/>
        </a:p>
      </dgm:t>
    </dgm:pt>
    <dgm:pt modelId="{515768A1-DDE2-4A16-9050-6D10E6093799}" type="pres">
      <dgm:prSet presAssocID="{2586846D-69C3-4D2F-9BC5-74942578DD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958FCB3-7812-495A-9AA5-38D8324A6F65}" srcId="{7347962D-69B1-4484-8DD4-3BED6D2B1F8A}" destId="{77632C5C-306F-4E4E-8F0C-191756F51F8B}" srcOrd="1" destOrd="0" parTransId="{F228A363-DDB7-4803-BBF5-0A13E8ACF5F1}" sibTransId="{A6DAF27B-4259-4033-80DB-508C4D85A65E}"/>
    <dgm:cxn modelId="{87152BB6-946C-4E97-907C-B1864C823D70}" type="presOf" srcId="{9446124F-3C6E-4BF3-BD0B-8B8A69DD3E31}" destId="{37F37D5F-01A9-43C6-A9D2-0C0802F75FED}" srcOrd="0" destOrd="0" presId="urn:microsoft.com/office/officeart/2005/8/layout/pyramid1"/>
    <dgm:cxn modelId="{08C64F4E-D597-4A26-A68C-A9ADAC57194C}" type="presOf" srcId="{7347962D-69B1-4484-8DD4-3BED6D2B1F8A}" destId="{6B00B9A1-80CD-4213-ACE4-8FFC05B9A7A8}" srcOrd="0" destOrd="0" presId="urn:microsoft.com/office/officeart/2005/8/layout/pyramid1"/>
    <dgm:cxn modelId="{619E0D58-D72D-441C-A515-22823E785B0B}" srcId="{7347962D-69B1-4484-8DD4-3BED6D2B1F8A}" destId="{2586846D-69C3-4D2F-9BC5-74942578DDDB}" srcOrd="3" destOrd="0" parTransId="{6A919A65-B0E3-4026-AC6C-64EC47B28217}" sibTransId="{A2F7E1B3-67BA-48A7-8530-52D78CA53AC5}"/>
    <dgm:cxn modelId="{F5FA2C44-8415-4C48-BCE7-BE7F35D43AA6}" srcId="{7347962D-69B1-4484-8DD4-3BED6D2B1F8A}" destId="{EA59F6E1-5C81-4276-A177-9C8E1F131031}" srcOrd="2" destOrd="0" parTransId="{9EE042BC-865C-484B-904C-1D2C4219C39D}" sibTransId="{95F188FF-65A7-4BA0-BE2F-1C18A6AE42CC}"/>
    <dgm:cxn modelId="{CE8663F8-3886-4614-B03B-52E892DD0818}" type="presOf" srcId="{77632C5C-306F-4E4E-8F0C-191756F51F8B}" destId="{2F391452-0713-4547-AFB1-E099CCFBFE4A}" srcOrd="1" destOrd="0" presId="urn:microsoft.com/office/officeart/2005/8/layout/pyramid1"/>
    <dgm:cxn modelId="{4F0E0559-4D44-4CE1-A68C-BA85901D6721}" type="presOf" srcId="{EA59F6E1-5C81-4276-A177-9C8E1F131031}" destId="{F65200C4-6DFB-458F-904D-7EF144EA3369}" srcOrd="0" destOrd="0" presId="urn:microsoft.com/office/officeart/2005/8/layout/pyramid1"/>
    <dgm:cxn modelId="{BE8747C7-1275-4F1C-8F31-333727E09558}" type="presOf" srcId="{9446124F-3C6E-4BF3-BD0B-8B8A69DD3E31}" destId="{1AED1716-F9FD-48F0-B25C-319564200D6D}" srcOrd="1" destOrd="0" presId="urn:microsoft.com/office/officeart/2005/8/layout/pyramid1"/>
    <dgm:cxn modelId="{6BE7D856-34CB-46FC-B3D4-8A4CED80EAB8}" type="presOf" srcId="{EA59F6E1-5C81-4276-A177-9C8E1F131031}" destId="{E7895124-29DD-497C-8936-B523BA903B22}" srcOrd="1" destOrd="0" presId="urn:microsoft.com/office/officeart/2005/8/layout/pyramid1"/>
    <dgm:cxn modelId="{71E4706F-451A-45BD-9AD1-55CCA0B6FB79}" type="presOf" srcId="{77632C5C-306F-4E4E-8F0C-191756F51F8B}" destId="{B7974469-C697-49D2-A78F-101D5F454326}" srcOrd="0" destOrd="0" presId="urn:microsoft.com/office/officeart/2005/8/layout/pyramid1"/>
    <dgm:cxn modelId="{B737D23C-2F09-4382-B5B9-37E1FCFA26BC}" type="presOf" srcId="{2586846D-69C3-4D2F-9BC5-74942578DDDB}" destId="{CDF0141F-1DF2-4253-87EC-619E9992CA32}" srcOrd="0" destOrd="0" presId="urn:microsoft.com/office/officeart/2005/8/layout/pyramid1"/>
    <dgm:cxn modelId="{C04A3D93-2075-4CF9-89F2-9CFEF12A8E1B}" srcId="{7347962D-69B1-4484-8DD4-3BED6D2B1F8A}" destId="{9446124F-3C6E-4BF3-BD0B-8B8A69DD3E31}" srcOrd="0" destOrd="0" parTransId="{C728A7E3-F19C-45AE-AC8B-5980782737AE}" sibTransId="{764A6BE5-9704-455A-BD44-2056358EA355}"/>
    <dgm:cxn modelId="{62068521-EC98-4B28-8724-4D7AEE7EC668}" type="presOf" srcId="{2586846D-69C3-4D2F-9BC5-74942578DDDB}" destId="{515768A1-DDE2-4A16-9050-6D10E6093799}" srcOrd="1" destOrd="0" presId="urn:microsoft.com/office/officeart/2005/8/layout/pyramid1"/>
    <dgm:cxn modelId="{92007513-482E-4F23-92D6-200CA303E73E}" type="presParOf" srcId="{6B00B9A1-80CD-4213-ACE4-8FFC05B9A7A8}" destId="{90BEF58F-85FD-4FFB-A232-77DC1C90153A}" srcOrd="0" destOrd="0" presId="urn:microsoft.com/office/officeart/2005/8/layout/pyramid1"/>
    <dgm:cxn modelId="{6A0EB886-D13A-404C-8A58-89CE956014FF}" type="presParOf" srcId="{90BEF58F-85FD-4FFB-A232-77DC1C90153A}" destId="{37F37D5F-01A9-43C6-A9D2-0C0802F75FED}" srcOrd="0" destOrd="0" presId="urn:microsoft.com/office/officeart/2005/8/layout/pyramid1"/>
    <dgm:cxn modelId="{14359ED6-CBF4-437C-84EA-A51C238D6E22}" type="presParOf" srcId="{90BEF58F-85FD-4FFB-A232-77DC1C90153A}" destId="{1AED1716-F9FD-48F0-B25C-319564200D6D}" srcOrd="1" destOrd="0" presId="urn:microsoft.com/office/officeart/2005/8/layout/pyramid1"/>
    <dgm:cxn modelId="{750C2F0A-EF98-4CEC-A99B-43C67DDFEA83}" type="presParOf" srcId="{6B00B9A1-80CD-4213-ACE4-8FFC05B9A7A8}" destId="{8CAA547C-17C5-413A-884C-8E52E20E84E5}" srcOrd="1" destOrd="0" presId="urn:microsoft.com/office/officeart/2005/8/layout/pyramid1"/>
    <dgm:cxn modelId="{49BF0DE5-B3D3-4887-8669-1ED3E13AF0D5}" type="presParOf" srcId="{8CAA547C-17C5-413A-884C-8E52E20E84E5}" destId="{B7974469-C697-49D2-A78F-101D5F454326}" srcOrd="0" destOrd="0" presId="urn:microsoft.com/office/officeart/2005/8/layout/pyramid1"/>
    <dgm:cxn modelId="{E2D7444E-362A-447A-9305-AA48FFD50E58}" type="presParOf" srcId="{8CAA547C-17C5-413A-884C-8E52E20E84E5}" destId="{2F391452-0713-4547-AFB1-E099CCFBFE4A}" srcOrd="1" destOrd="0" presId="urn:microsoft.com/office/officeart/2005/8/layout/pyramid1"/>
    <dgm:cxn modelId="{719BA5A5-D5B6-483E-9D2D-35FFFCEAFA4E}" type="presParOf" srcId="{6B00B9A1-80CD-4213-ACE4-8FFC05B9A7A8}" destId="{1F8BA0D3-4CF5-4855-B016-0DAD33EB5FE3}" srcOrd="2" destOrd="0" presId="urn:microsoft.com/office/officeart/2005/8/layout/pyramid1"/>
    <dgm:cxn modelId="{F0EF4121-9A3D-4264-A79D-4A4F614052E9}" type="presParOf" srcId="{1F8BA0D3-4CF5-4855-B016-0DAD33EB5FE3}" destId="{F65200C4-6DFB-458F-904D-7EF144EA3369}" srcOrd="0" destOrd="0" presId="urn:microsoft.com/office/officeart/2005/8/layout/pyramid1"/>
    <dgm:cxn modelId="{E9779FC5-83BD-4DCB-9389-0B509AD8B23C}" type="presParOf" srcId="{1F8BA0D3-4CF5-4855-B016-0DAD33EB5FE3}" destId="{E7895124-29DD-497C-8936-B523BA903B22}" srcOrd="1" destOrd="0" presId="urn:microsoft.com/office/officeart/2005/8/layout/pyramid1"/>
    <dgm:cxn modelId="{6E6F38CF-1B9C-4ADC-821A-F64481A822EB}" type="presParOf" srcId="{6B00B9A1-80CD-4213-ACE4-8FFC05B9A7A8}" destId="{04507D85-B4D2-41C9-B912-BCA36DCA6BC7}" srcOrd="3" destOrd="0" presId="urn:microsoft.com/office/officeart/2005/8/layout/pyramid1"/>
    <dgm:cxn modelId="{8CAA8A16-EB99-45A7-83CA-FA894A08BC03}" type="presParOf" srcId="{04507D85-B4D2-41C9-B912-BCA36DCA6BC7}" destId="{CDF0141F-1DF2-4253-87EC-619E9992CA32}" srcOrd="0" destOrd="0" presId="urn:microsoft.com/office/officeart/2005/8/layout/pyramid1"/>
    <dgm:cxn modelId="{45AA9D39-EFBE-4E40-996F-0A1059A6AC50}" type="presParOf" srcId="{04507D85-B4D2-41C9-B912-BCA36DCA6BC7}" destId="{515768A1-DDE2-4A16-9050-6D10E609379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37D5F-01A9-43C6-A9D2-0C0802F75FED}">
      <dsp:nvSpPr>
        <dsp:cNvPr id="0" name=""/>
        <dsp:cNvSpPr/>
      </dsp:nvSpPr>
      <dsp:spPr>
        <a:xfrm>
          <a:off x="1836204" y="0"/>
          <a:ext cx="1224136" cy="853243"/>
        </a:xfrm>
        <a:prstGeom prst="trapezoid">
          <a:avLst>
            <a:gd name="adj" fmla="val 74623"/>
          </a:avLst>
        </a:prstGeom>
        <a:solidFill>
          <a:srgbClr val="FF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u="sng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HES</a:t>
          </a:r>
        </a:p>
      </dsp:txBody>
      <dsp:txXfrm>
        <a:off x="1836204" y="0"/>
        <a:ext cx="1224136" cy="853243"/>
      </dsp:txXfrm>
    </dsp:sp>
    <dsp:sp modelId="{B7974469-C697-49D2-A78F-101D5F454326}">
      <dsp:nvSpPr>
        <dsp:cNvPr id="0" name=""/>
        <dsp:cNvSpPr/>
      </dsp:nvSpPr>
      <dsp:spPr>
        <a:xfrm>
          <a:off x="1224136" y="853243"/>
          <a:ext cx="2448272" cy="853243"/>
        </a:xfrm>
        <a:prstGeom prst="trapezoid">
          <a:avLst>
            <a:gd name="adj" fmla="val 74623"/>
          </a:avLst>
        </a:prstGeo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u="sng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Enhanced optometry </a:t>
          </a:r>
        </a:p>
      </dsp:txBody>
      <dsp:txXfrm>
        <a:off x="1652583" y="853243"/>
        <a:ext cx="1591376" cy="853243"/>
      </dsp:txXfrm>
    </dsp:sp>
    <dsp:sp modelId="{F65200C4-6DFB-458F-904D-7EF144EA3369}">
      <dsp:nvSpPr>
        <dsp:cNvPr id="0" name=""/>
        <dsp:cNvSpPr/>
      </dsp:nvSpPr>
      <dsp:spPr>
        <a:xfrm>
          <a:off x="612068" y="1706487"/>
          <a:ext cx="3672408" cy="853243"/>
        </a:xfrm>
        <a:prstGeom prst="trapezoid">
          <a:avLst>
            <a:gd name="adj" fmla="val 74623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u="non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Primary care </a:t>
          </a:r>
        </a:p>
      </dsp:txBody>
      <dsp:txXfrm>
        <a:off x="1254739" y="1706487"/>
        <a:ext cx="2387065" cy="853243"/>
      </dsp:txXfrm>
    </dsp:sp>
    <dsp:sp modelId="{CDF0141F-1DF2-4253-87EC-619E9992CA32}">
      <dsp:nvSpPr>
        <dsp:cNvPr id="0" name=""/>
        <dsp:cNvSpPr/>
      </dsp:nvSpPr>
      <dsp:spPr>
        <a:xfrm>
          <a:off x="0" y="2559731"/>
          <a:ext cx="4896544" cy="853243"/>
        </a:xfrm>
        <a:prstGeom prst="trapezoid">
          <a:avLst>
            <a:gd name="adj" fmla="val 74623"/>
          </a:avLst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Supported care / self care </a:t>
          </a:r>
        </a:p>
      </dsp:txBody>
      <dsp:txXfrm>
        <a:off x="856895" y="2559731"/>
        <a:ext cx="3182753" cy="853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37D5F-01A9-43C6-A9D2-0C0802F75FED}">
      <dsp:nvSpPr>
        <dsp:cNvPr id="0" name=""/>
        <dsp:cNvSpPr/>
      </dsp:nvSpPr>
      <dsp:spPr>
        <a:xfrm>
          <a:off x="1984530" y="0"/>
          <a:ext cx="1323020" cy="900100"/>
        </a:xfrm>
        <a:prstGeom prst="trapezoid">
          <a:avLst>
            <a:gd name="adj" fmla="val 74623"/>
          </a:avLst>
        </a:prstGeom>
        <a:solidFill>
          <a:srgbClr val="FF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HES</a:t>
          </a:r>
        </a:p>
      </dsp:txBody>
      <dsp:txXfrm>
        <a:off x="1984530" y="0"/>
        <a:ext cx="1323020" cy="900100"/>
      </dsp:txXfrm>
    </dsp:sp>
    <dsp:sp modelId="{B7974469-C697-49D2-A78F-101D5F454326}">
      <dsp:nvSpPr>
        <dsp:cNvPr id="0" name=""/>
        <dsp:cNvSpPr/>
      </dsp:nvSpPr>
      <dsp:spPr>
        <a:xfrm>
          <a:off x="1323020" y="900099"/>
          <a:ext cx="2646040" cy="900100"/>
        </a:xfrm>
        <a:prstGeom prst="trapezoid">
          <a:avLst>
            <a:gd name="adj" fmla="val 74623"/>
          </a:avLst>
        </a:prstGeo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Enhanced optometry </a:t>
          </a:r>
        </a:p>
      </dsp:txBody>
      <dsp:txXfrm>
        <a:off x="1786076" y="900099"/>
        <a:ext cx="1719926" cy="900100"/>
      </dsp:txXfrm>
    </dsp:sp>
    <dsp:sp modelId="{F65200C4-6DFB-458F-904D-7EF144EA3369}">
      <dsp:nvSpPr>
        <dsp:cNvPr id="0" name=""/>
        <dsp:cNvSpPr/>
      </dsp:nvSpPr>
      <dsp:spPr>
        <a:xfrm>
          <a:off x="661510" y="1800199"/>
          <a:ext cx="3969060" cy="900100"/>
        </a:xfrm>
        <a:prstGeom prst="trapezoid">
          <a:avLst>
            <a:gd name="adj" fmla="val 74623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u="sng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Primary care </a:t>
          </a:r>
        </a:p>
      </dsp:txBody>
      <dsp:txXfrm>
        <a:off x="1356095" y="1800199"/>
        <a:ext cx="2579889" cy="900100"/>
      </dsp:txXfrm>
    </dsp:sp>
    <dsp:sp modelId="{CDF0141F-1DF2-4253-87EC-619E9992CA32}">
      <dsp:nvSpPr>
        <dsp:cNvPr id="0" name=""/>
        <dsp:cNvSpPr/>
      </dsp:nvSpPr>
      <dsp:spPr>
        <a:xfrm>
          <a:off x="0" y="2700300"/>
          <a:ext cx="5292080" cy="900100"/>
        </a:xfrm>
        <a:prstGeom prst="trapezoid">
          <a:avLst>
            <a:gd name="adj" fmla="val 74623"/>
          </a:avLst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Supported care / self care </a:t>
          </a:r>
        </a:p>
      </dsp:txBody>
      <dsp:txXfrm>
        <a:off x="926113" y="2700300"/>
        <a:ext cx="3439852" cy="900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37D5F-01A9-43C6-A9D2-0C0802F75FED}">
      <dsp:nvSpPr>
        <dsp:cNvPr id="0" name=""/>
        <dsp:cNvSpPr/>
      </dsp:nvSpPr>
      <dsp:spPr>
        <a:xfrm>
          <a:off x="2038536" y="0"/>
          <a:ext cx="1359024" cy="885673"/>
        </a:xfrm>
        <a:prstGeom prst="trapezoid">
          <a:avLst>
            <a:gd name="adj" fmla="val 74623"/>
          </a:avLst>
        </a:prstGeom>
        <a:solidFill>
          <a:srgbClr val="FF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HES</a:t>
          </a:r>
        </a:p>
      </dsp:txBody>
      <dsp:txXfrm>
        <a:off x="2038536" y="0"/>
        <a:ext cx="1359024" cy="885673"/>
      </dsp:txXfrm>
    </dsp:sp>
    <dsp:sp modelId="{B7974469-C697-49D2-A78F-101D5F454326}">
      <dsp:nvSpPr>
        <dsp:cNvPr id="0" name=""/>
        <dsp:cNvSpPr/>
      </dsp:nvSpPr>
      <dsp:spPr>
        <a:xfrm>
          <a:off x="1359024" y="885673"/>
          <a:ext cx="2718048" cy="885673"/>
        </a:xfrm>
        <a:prstGeom prst="trapezoid">
          <a:avLst>
            <a:gd name="adj" fmla="val 74623"/>
          </a:avLst>
        </a:prstGeo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Enhanced optometry </a:t>
          </a:r>
        </a:p>
      </dsp:txBody>
      <dsp:txXfrm>
        <a:off x="1834682" y="885673"/>
        <a:ext cx="1766731" cy="885673"/>
      </dsp:txXfrm>
    </dsp:sp>
    <dsp:sp modelId="{F65200C4-6DFB-458F-904D-7EF144EA3369}">
      <dsp:nvSpPr>
        <dsp:cNvPr id="0" name=""/>
        <dsp:cNvSpPr/>
      </dsp:nvSpPr>
      <dsp:spPr>
        <a:xfrm>
          <a:off x="679511" y="1771346"/>
          <a:ext cx="4077072" cy="885673"/>
        </a:xfrm>
        <a:prstGeom prst="trapezoid">
          <a:avLst>
            <a:gd name="adj" fmla="val 74623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u="non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Primary care </a:t>
          </a:r>
        </a:p>
      </dsp:txBody>
      <dsp:txXfrm>
        <a:off x="1392999" y="1771346"/>
        <a:ext cx="2650096" cy="885673"/>
      </dsp:txXfrm>
    </dsp:sp>
    <dsp:sp modelId="{CDF0141F-1DF2-4253-87EC-619E9992CA32}">
      <dsp:nvSpPr>
        <dsp:cNvPr id="0" name=""/>
        <dsp:cNvSpPr/>
      </dsp:nvSpPr>
      <dsp:spPr>
        <a:xfrm>
          <a:off x="0" y="2657019"/>
          <a:ext cx="5436096" cy="885673"/>
        </a:xfrm>
        <a:prstGeom prst="trapezoid">
          <a:avLst>
            <a:gd name="adj" fmla="val 74623"/>
          </a:avLst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u="sng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Supported care / self care </a:t>
          </a:r>
        </a:p>
      </dsp:txBody>
      <dsp:txXfrm>
        <a:off x="951316" y="2657019"/>
        <a:ext cx="3533462" cy="885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79C86-AA52-4FC1-AA27-89C68A1DE853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577BE-F8CC-44C5-BD2E-DDDECB8228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44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577BE-F8CC-44C5-BD2E-DDDECB8228A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71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2DBE-9575-49B1-867E-E3D78B3C3CC1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E846-0DE7-4060-9A1A-ABA1EE38D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29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2DBE-9575-49B1-867E-E3D78B3C3CC1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E846-0DE7-4060-9A1A-ABA1EE38D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62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2DBE-9575-49B1-867E-E3D78B3C3CC1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E846-0DE7-4060-9A1A-ABA1EE38D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75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2DBE-9575-49B1-867E-E3D78B3C3CC1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E846-0DE7-4060-9A1A-ABA1EE38D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94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2DBE-9575-49B1-867E-E3D78B3C3CC1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E846-0DE7-4060-9A1A-ABA1EE38D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93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2DBE-9575-49B1-867E-E3D78B3C3CC1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E846-0DE7-4060-9A1A-ABA1EE38D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68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2DBE-9575-49B1-867E-E3D78B3C3CC1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E846-0DE7-4060-9A1A-ABA1EE38D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96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2DBE-9575-49B1-867E-E3D78B3C3CC1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E846-0DE7-4060-9A1A-ABA1EE38D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70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2DBE-9575-49B1-867E-E3D78B3C3CC1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E846-0DE7-4060-9A1A-ABA1EE38D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72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2DBE-9575-49B1-867E-E3D78B3C3CC1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E846-0DE7-4060-9A1A-ABA1EE38D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12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2DBE-9575-49B1-867E-E3D78B3C3CC1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E846-0DE7-4060-9A1A-ABA1EE38D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10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42DBE-9575-49B1-867E-E3D78B3C3CC1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AE846-0DE7-4060-9A1A-ABA1EE38D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99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808" y="1268760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Integrated Eye Service </a:t>
            </a:r>
            <a:br>
              <a:rPr lang="en-GB" b="1" u="sng" dirty="0" smtClean="0"/>
            </a:br>
            <a:r>
              <a:rPr lang="en-GB" b="1" u="sng" dirty="0"/>
              <a:t>P</a:t>
            </a:r>
            <a:r>
              <a:rPr lang="en-GB" b="1" u="sng" dirty="0" smtClean="0"/>
              <a:t>resentation to locality forums in East Lancs and BwD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608" y="3212976"/>
            <a:ext cx="6400800" cy="1224136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Co-design journey 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Background and briefing</a:t>
            </a:r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337185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 descr="SPE_logosmall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28" y="6093296"/>
            <a:ext cx="30527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2028" y="4501688"/>
            <a:ext cx="8386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Mr A Vijaykumar; Consultant Ophthalmologist and project clinical lead</a:t>
            </a:r>
          </a:p>
          <a:p>
            <a:r>
              <a:rPr lang="en-GB" b="1" dirty="0" err="1" smtClean="0"/>
              <a:t>Cath</a:t>
            </a:r>
            <a:r>
              <a:rPr lang="en-GB" b="1" dirty="0" smtClean="0"/>
              <a:t> Thompson; Lead nurse /Departmental manager and project operational lead</a:t>
            </a:r>
          </a:p>
          <a:p>
            <a:r>
              <a:rPr lang="en-GB" b="1" dirty="0" smtClean="0"/>
              <a:t>Mark Jinkinson; Optometrist and Enhanced Optometry Lead East Lancs </a:t>
            </a:r>
          </a:p>
          <a:p>
            <a:r>
              <a:rPr lang="en-GB" b="1" dirty="0" smtClean="0"/>
              <a:t>Janet Edwards; Clinical Services Bid Coordinator ELHT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33" y="171686"/>
            <a:ext cx="3645107" cy="121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0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n-GB" sz="4900" dirty="0" smtClean="0"/>
              <a:t>Drivers for change- </a:t>
            </a:r>
            <a:r>
              <a:rPr lang="en-GB" sz="2700" dirty="0" smtClean="0"/>
              <a:t>health professional and public view</a:t>
            </a:r>
            <a:br>
              <a:rPr lang="en-GB" sz="2700" dirty="0" smtClean="0"/>
            </a:br>
            <a:r>
              <a:rPr lang="en-GB" sz="3600" b="1" dirty="0"/>
              <a:t>C</a:t>
            </a:r>
            <a:r>
              <a:rPr lang="en-GB" sz="3600" b="1" dirty="0" smtClean="0"/>
              <a:t>omplex and confusing NHS</a:t>
            </a:r>
            <a:endParaRPr lang="en-GB" sz="3600" b="1" dirty="0"/>
          </a:p>
        </p:txBody>
      </p:sp>
      <p:pic>
        <p:nvPicPr>
          <p:cNvPr id="10" name="Content Placeholder 5" descr="Screen Shot 2014-05-04 at 11.38.43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" b="2352"/>
          <a:stretch>
            <a:fillRect/>
          </a:stretch>
        </p:blipFill>
        <p:spPr>
          <a:xfrm>
            <a:off x="971600" y="1340768"/>
            <a:ext cx="7188235" cy="5221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140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So; We </a:t>
            </a:r>
            <a:r>
              <a:rPr lang="en-GB" dirty="0"/>
              <a:t>L</a:t>
            </a:r>
            <a:r>
              <a:rPr lang="en-GB" dirty="0" smtClean="0"/>
              <a:t>istened and You Said</a:t>
            </a:r>
            <a:endParaRPr lang="en-GB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788024" y="1052736"/>
            <a:ext cx="4031804" cy="1800200"/>
          </a:xfrm>
          <a:prstGeom prst="wedgeRoundRectCallout">
            <a:avLst>
              <a:gd name="adj1" fmla="val -42233"/>
              <a:gd name="adj2" fmla="val 61188"/>
              <a:gd name="adj3" fmla="val 16667"/>
            </a:avLst>
          </a:prstGeom>
          <a:solidFill>
            <a:schemeClr val="hlink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i="1" dirty="0" smtClean="0">
                <a:solidFill>
                  <a:schemeClr val="bg1"/>
                </a:solidFill>
              </a:rPr>
              <a:t>“as a patient we </a:t>
            </a:r>
            <a:r>
              <a:rPr lang="en-GB" i="1" dirty="0">
                <a:solidFill>
                  <a:schemeClr val="bg1"/>
                </a:solidFill>
              </a:rPr>
              <a:t>want </a:t>
            </a:r>
            <a:r>
              <a:rPr lang="en-GB" i="1" dirty="0" smtClean="0">
                <a:solidFill>
                  <a:schemeClr val="bg1"/>
                </a:solidFill>
              </a:rPr>
              <a:t>health professionals to </a:t>
            </a:r>
            <a:r>
              <a:rPr lang="en-GB" i="1" dirty="0">
                <a:solidFill>
                  <a:schemeClr val="bg1"/>
                </a:solidFill>
              </a:rPr>
              <a:t>act as one team, even if they work in different locations or </a:t>
            </a:r>
            <a:r>
              <a:rPr lang="en-GB" i="1" dirty="0" smtClean="0">
                <a:solidFill>
                  <a:schemeClr val="bg1"/>
                </a:solidFill>
              </a:rPr>
              <a:t>for different </a:t>
            </a:r>
            <a:r>
              <a:rPr lang="en-GB" i="1" dirty="0">
                <a:solidFill>
                  <a:schemeClr val="bg1"/>
                </a:solidFill>
              </a:rPr>
              <a:t>organisations. As a team they </a:t>
            </a:r>
            <a:r>
              <a:rPr lang="en-GB" i="1" dirty="0" smtClean="0">
                <a:solidFill>
                  <a:schemeClr val="bg1"/>
                </a:solidFill>
              </a:rPr>
              <a:t>need to understand </a:t>
            </a:r>
            <a:r>
              <a:rPr lang="en-GB" i="1" dirty="0">
                <a:solidFill>
                  <a:schemeClr val="bg1"/>
                </a:solidFill>
              </a:rPr>
              <a:t>and respect each other’s roles”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51520" y="4581128"/>
            <a:ext cx="4175820" cy="1593305"/>
          </a:xfrm>
          <a:prstGeom prst="wedgeRoundRectCallout">
            <a:avLst>
              <a:gd name="adj1" fmla="val -43313"/>
              <a:gd name="adj2" fmla="val 68276"/>
              <a:gd name="adj3" fmla="val 16667"/>
            </a:avLst>
          </a:prstGeom>
          <a:solidFill>
            <a:schemeClr val="hlink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i="1" dirty="0" smtClean="0">
                <a:solidFill>
                  <a:schemeClr val="bg1"/>
                </a:solidFill>
              </a:rPr>
              <a:t>“as a referrer we </a:t>
            </a:r>
            <a:r>
              <a:rPr lang="en-GB" i="1" dirty="0">
                <a:solidFill>
                  <a:schemeClr val="bg1"/>
                </a:solidFill>
              </a:rPr>
              <a:t>want </a:t>
            </a:r>
            <a:r>
              <a:rPr lang="en-GB" i="1" dirty="0" smtClean="0">
                <a:solidFill>
                  <a:schemeClr val="bg1"/>
                </a:solidFill>
              </a:rPr>
              <a:t>a single point of entry to the service ; with the knowledge  and confidence that the patient will be seen by the right person, at the right time, in the right place” 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251520" y="3212975"/>
            <a:ext cx="4031804" cy="1080121"/>
          </a:xfrm>
          <a:prstGeom prst="wedgeRoundRectCallout">
            <a:avLst>
              <a:gd name="adj1" fmla="val -42233"/>
              <a:gd name="adj2" fmla="val 64298"/>
              <a:gd name="adj3" fmla="val 16667"/>
            </a:avLst>
          </a:prstGeom>
          <a:solidFill>
            <a:schemeClr val="hlink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i="1" dirty="0" smtClean="0">
                <a:solidFill>
                  <a:schemeClr val="bg1"/>
                </a:solidFill>
              </a:rPr>
              <a:t>“as a patient we </a:t>
            </a:r>
            <a:r>
              <a:rPr lang="en-GB" i="1" dirty="0">
                <a:solidFill>
                  <a:schemeClr val="bg1"/>
                </a:solidFill>
              </a:rPr>
              <a:t>want </a:t>
            </a:r>
            <a:r>
              <a:rPr lang="en-GB" i="1" dirty="0" smtClean="0">
                <a:solidFill>
                  <a:schemeClr val="bg1"/>
                </a:solidFill>
              </a:rPr>
              <a:t>care closer to home, delivered  within a one-stop-shop appointment, where possible”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179512" y="1085527"/>
            <a:ext cx="4031804" cy="1623393"/>
          </a:xfrm>
          <a:prstGeom prst="wedgeRoundRectCallout">
            <a:avLst>
              <a:gd name="adj1" fmla="val -43043"/>
              <a:gd name="adj2" fmla="val 69072"/>
              <a:gd name="adj3" fmla="val 16667"/>
            </a:avLst>
          </a:prstGeom>
          <a:solidFill>
            <a:schemeClr val="hlink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i="1" dirty="0" smtClean="0">
                <a:solidFill>
                  <a:schemeClr val="bg1"/>
                </a:solidFill>
              </a:rPr>
              <a:t>“as a patient we want to be listened to and involved in all aspects of our care; we want to be treated as a whole person and to understand how to mange our condition” </a:t>
            </a:r>
          </a:p>
          <a:p>
            <a:endParaRPr lang="en-GB" sz="1600" i="1" dirty="0">
              <a:solidFill>
                <a:schemeClr val="bg1"/>
              </a:solidFill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4821290" y="4509120"/>
            <a:ext cx="4031804" cy="1584177"/>
          </a:xfrm>
          <a:prstGeom prst="wedgeRoundRectCallout">
            <a:avLst>
              <a:gd name="adj1" fmla="val -44663"/>
              <a:gd name="adj2" fmla="val 66685"/>
              <a:gd name="adj3" fmla="val 16667"/>
            </a:avLst>
          </a:prstGeom>
          <a:solidFill>
            <a:schemeClr val="hlink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i="1" dirty="0" smtClean="0">
                <a:solidFill>
                  <a:schemeClr val="bg1"/>
                </a:solidFill>
              </a:rPr>
              <a:t>“as a referrer we </a:t>
            </a:r>
            <a:r>
              <a:rPr lang="en-GB" i="1" dirty="0">
                <a:solidFill>
                  <a:schemeClr val="bg1"/>
                </a:solidFill>
              </a:rPr>
              <a:t>want </a:t>
            </a:r>
            <a:r>
              <a:rPr lang="en-GB" i="1" dirty="0" smtClean="0">
                <a:solidFill>
                  <a:schemeClr val="bg1"/>
                </a:solidFill>
              </a:rPr>
              <a:t>to be able to speak with an expert practitioner, as necessary, and be supported in our continual learning &amp; development” 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4788024" y="3171122"/>
            <a:ext cx="4031804" cy="1080120"/>
          </a:xfrm>
          <a:prstGeom prst="wedgeRoundRectCallout">
            <a:avLst>
              <a:gd name="adj1" fmla="val -42233"/>
              <a:gd name="adj2" fmla="val 64298"/>
              <a:gd name="adj3" fmla="val 16667"/>
            </a:avLst>
          </a:prstGeom>
          <a:solidFill>
            <a:schemeClr val="hlink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GB" i="1" dirty="0" smtClean="0">
                <a:solidFill>
                  <a:schemeClr val="bg1"/>
                </a:solidFill>
              </a:rPr>
              <a:t>“ as a patient, I want to receive </a:t>
            </a:r>
            <a:r>
              <a:rPr lang="en-GB" i="1" dirty="0">
                <a:solidFill>
                  <a:schemeClr val="bg1"/>
                </a:solidFill>
              </a:rPr>
              <a:t>exactly the care I want and need, exactly when and where I want and need it”</a:t>
            </a:r>
          </a:p>
        </p:txBody>
      </p:sp>
    </p:spTree>
    <p:extLst>
      <p:ext uri="{BB962C8B-B14F-4D97-AF65-F5344CB8AC3E}">
        <p14:creationId xmlns:p14="http://schemas.microsoft.com/office/powerpoint/2010/main" val="1970331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1873" y="116632"/>
            <a:ext cx="8229600" cy="1143000"/>
          </a:xfrm>
        </p:spPr>
        <p:txBody>
          <a:bodyPr>
            <a:noAutofit/>
          </a:bodyPr>
          <a:lstStyle/>
          <a:p>
            <a:r>
              <a:rPr lang="en-GB" dirty="0"/>
              <a:t>Then collectively we took note and; We </a:t>
            </a:r>
            <a:r>
              <a:rPr lang="en-GB" dirty="0" smtClean="0"/>
              <a:t>Did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4713387"/>
          </a:xfrm>
        </p:spPr>
        <p:txBody>
          <a:bodyPr>
            <a:normAutofit/>
          </a:bodyPr>
          <a:lstStyle/>
          <a:p>
            <a:r>
              <a:rPr lang="en-GB" dirty="0" smtClean="0"/>
              <a:t>Co-design a </a:t>
            </a:r>
            <a:r>
              <a:rPr lang="en-GB" dirty="0"/>
              <a:t>model of care </a:t>
            </a:r>
            <a:endParaRPr lang="en-GB" dirty="0" smtClean="0"/>
          </a:p>
          <a:p>
            <a:r>
              <a:rPr lang="en-GB" dirty="0" smtClean="0"/>
              <a:t>In partnership</a:t>
            </a:r>
          </a:p>
          <a:p>
            <a:pPr lvl="1"/>
            <a:r>
              <a:rPr lang="en-GB" dirty="0" smtClean="0"/>
              <a:t>EL CCG</a:t>
            </a:r>
          </a:p>
          <a:p>
            <a:pPr lvl="1"/>
            <a:r>
              <a:rPr lang="en-GB" dirty="0" smtClean="0"/>
              <a:t>Primary Care</a:t>
            </a:r>
          </a:p>
          <a:p>
            <a:pPr lvl="1"/>
            <a:r>
              <a:rPr lang="en-GB" dirty="0" smtClean="0"/>
              <a:t>Optometrists</a:t>
            </a:r>
          </a:p>
          <a:p>
            <a:pPr lvl="1"/>
            <a:r>
              <a:rPr lang="en-GB" dirty="0" smtClean="0"/>
              <a:t>ELHT</a:t>
            </a:r>
          </a:p>
          <a:p>
            <a:r>
              <a:rPr lang="en-GB" dirty="0" smtClean="0"/>
              <a:t>To develop</a:t>
            </a:r>
          </a:p>
          <a:p>
            <a:pPr lvl="1"/>
            <a:r>
              <a:rPr lang="en-GB" dirty="0" smtClean="0"/>
              <a:t>Integrated </a:t>
            </a:r>
            <a:r>
              <a:rPr lang="en-GB" dirty="0"/>
              <a:t>Eye </a:t>
            </a:r>
            <a:r>
              <a:rPr lang="en-GB" dirty="0" smtClean="0"/>
              <a:t>Service</a:t>
            </a:r>
          </a:p>
          <a:p>
            <a:pPr lvl="1"/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55502"/>
            <a:ext cx="3658885" cy="190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789040"/>
            <a:ext cx="3744417" cy="229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08103" y="335699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Working together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846508" y="6111374"/>
            <a:ext cx="388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Designing the Best Service for Patients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2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16632"/>
            <a:ext cx="7961510" cy="614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8224" y="515719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Integrated eye service; model of care</a:t>
            </a:r>
            <a:endParaRPr lang="en-GB" sz="2400" b="1" u="sng" dirty="0"/>
          </a:p>
        </p:txBody>
      </p:sp>
    </p:spTree>
    <p:extLst>
      <p:ext uri="{BB962C8B-B14F-4D97-AF65-F5344CB8AC3E}">
        <p14:creationId xmlns:p14="http://schemas.microsoft.com/office/powerpoint/2010/main" val="10789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725" y="101974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will this integrated team deliver?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465902"/>
              </p:ext>
            </p:extLst>
          </p:nvPr>
        </p:nvGraphicFramePr>
        <p:xfrm>
          <a:off x="4257493" y="2581571"/>
          <a:ext cx="4896544" cy="341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rved Right Arrow 4"/>
          <p:cNvSpPr/>
          <p:nvPr/>
        </p:nvSpPr>
        <p:spPr>
          <a:xfrm>
            <a:off x="5789772" y="2942463"/>
            <a:ext cx="576064" cy="14369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7164288" y="2939243"/>
            <a:ext cx="540060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0725" y="1340768"/>
            <a:ext cx="3826768" cy="4637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51520" y="995260"/>
            <a:ext cx="54772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b="1" dirty="0" smtClean="0"/>
              <a:t>Urgent </a:t>
            </a:r>
            <a:r>
              <a:rPr lang="en-GB" sz="2000" b="1" dirty="0"/>
              <a:t>eye pathway </a:t>
            </a:r>
            <a:endParaRPr lang="en-GB" sz="2000" b="1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b="1" dirty="0" smtClean="0"/>
              <a:t>Ophthalmologists </a:t>
            </a:r>
            <a:r>
              <a:rPr lang="en-GB" sz="2000" b="1" dirty="0"/>
              <a:t>and Optometrists working together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b="1" dirty="0"/>
              <a:t>Integrated referral hub (Single point of Access and timely triage)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b="1" dirty="0"/>
              <a:t>Care closer to home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b="1" dirty="0"/>
              <a:t>Integrated pathways – step up and down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b="1" dirty="0" smtClean="0"/>
              <a:t>Strong </a:t>
            </a:r>
            <a:r>
              <a:rPr lang="en-GB" sz="2000" b="1" dirty="0"/>
              <a:t>clinical leadership/managerial partnership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b="1" dirty="0"/>
              <a:t>Deflection of activity from hospital to community </a:t>
            </a:r>
            <a:endParaRPr lang="en-GB" sz="2000" b="1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b="1" dirty="0" smtClean="0"/>
              <a:t>Education &amp; support to primary care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b="1" dirty="0" smtClean="0"/>
              <a:t>Integrated </a:t>
            </a:r>
            <a:r>
              <a:rPr lang="en-GB" sz="2000" b="1" dirty="0"/>
              <a:t>information system </a:t>
            </a:r>
            <a:endParaRPr lang="en-GB" sz="2000" b="1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b="1" dirty="0" smtClean="0"/>
              <a:t>Direct </a:t>
            </a:r>
            <a:r>
              <a:rPr lang="en-GB" sz="2000" b="1" dirty="0"/>
              <a:t>referral by Optometrists to Ophthalmology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b="1" dirty="0"/>
              <a:t>Good patient experience </a:t>
            </a:r>
            <a:endParaRPr lang="en-GB" sz="2000" b="1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b="1" dirty="0" smtClean="0"/>
              <a:t>Staff </a:t>
            </a:r>
            <a:r>
              <a:rPr lang="en-GB" sz="2000" b="1" dirty="0"/>
              <a:t>satisfaction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b="1" dirty="0" smtClean="0"/>
              <a:t>Sustainable model </a:t>
            </a:r>
            <a:endParaRPr lang="en-GB" sz="2000" b="1" dirty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788" y="1196752"/>
            <a:ext cx="3408983" cy="113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749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 what part does Primary care play?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637111"/>
          </a:xfrm>
        </p:spPr>
        <p:txBody>
          <a:bodyPr>
            <a:normAutofit fontScale="77500" lnSpcReduction="20000"/>
          </a:bodyPr>
          <a:lstStyle/>
          <a:p>
            <a:r>
              <a:rPr lang="en-GB" sz="2800" dirty="0" smtClean="0"/>
              <a:t>Shared responsibility for the whole patient journey; supported </a:t>
            </a:r>
            <a:r>
              <a:rPr lang="en-GB" sz="2800" dirty="0"/>
              <a:t>by specialist practitioners</a:t>
            </a:r>
          </a:p>
          <a:p>
            <a:r>
              <a:rPr lang="en-GB" sz="2800" dirty="0" smtClean="0"/>
              <a:t>Working as part of an extended team</a:t>
            </a:r>
          </a:p>
          <a:p>
            <a:r>
              <a:rPr lang="en-GB" sz="2800" dirty="0" smtClean="0"/>
              <a:t>Quality referral into the integrated referral hub (SPoA) or urgent eye pathway</a:t>
            </a:r>
          </a:p>
          <a:p>
            <a:r>
              <a:rPr lang="en-GB" sz="2800" dirty="0" smtClean="0"/>
              <a:t>Access to learning to enhance quality of care &amp; consistent practice </a:t>
            </a:r>
          </a:p>
          <a:p>
            <a:r>
              <a:rPr lang="en-GB" sz="2800" dirty="0" smtClean="0"/>
              <a:t>Working together for continuous improvement</a:t>
            </a:r>
          </a:p>
          <a:p>
            <a:endParaRPr lang="en-GB" sz="2800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24999129"/>
              </p:ext>
            </p:extLst>
          </p:nvPr>
        </p:nvGraphicFramePr>
        <p:xfrm>
          <a:off x="3851920" y="2204864"/>
          <a:ext cx="529208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0959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And what about our patients?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261659"/>
              </p:ext>
            </p:extLst>
          </p:nvPr>
        </p:nvGraphicFramePr>
        <p:xfrm>
          <a:off x="3635896" y="1916832"/>
          <a:ext cx="5436096" cy="3542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3826768" cy="4637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 smtClean="0"/>
              <a:t>Informed activated patient</a:t>
            </a:r>
          </a:p>
          <a:p>
            <a:r>
              <a:rPr lang="en-GB" sz="2600" dirty="0" smtClean="0"/>
              <a:t>Involved and informed</a:t>
            </a:r>
          </a:p>
          <a:p>
            <a:r>
              <a:rPr lang="en-GB" sz="2600" dirty="0" smtClean="0"/>
              <a:t>Treated as a whole person </a:t>
            </a:r>
          </a:p>
          <a:p>
            <a:r>
              <a:rPr lang="en-GB" sz="2600" dirty="0" smtClean="0"/>
              <a:t>Supported by specialist &amp; generalist practitioners</a:t>
            </a:r>
          </a:p>
          <a:p>
            <a:r>
              <a:rPr lang="en-GB" sz="2600" dirty="0" smtClean="0"/>
              <a:t>In receipt of consistent health messages and best care</a:t>
            </a:r>
          </a:p>
          <a:p>
            <a:r>
              <a:rPr lang="en-GB" sz="2600" dirty="0" smtClean="0"/>
              <a:t>Care when and where needed; Right person, Right time, Right place; First time, Each time </a:t>
            </a:r>
          </a:p>
          <a:p>
            <a:r>
              <a:rPr lang="en-GB" sz="2600" dirty="0" smtClean="0"/>
              <a:t>Care closer to home</a:t>
            </a:r>
          </a:p>
          <a:p>
            <a:r>
              <a:rPr lang="en-GB" sz="2600" dirty="0" smtClean="0"/>
              <a:t>Quality outcomes; enhancing quality of life </a:t>
            </a:r>
          </a:p>
          <a:p>
            <a:endParaRPr lang="en-GB" sz="2600" dirty="0" smtClean="0"/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841378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pic>
        <p:nvPicPr>
          <p:cNvPr id="2050" name="Picture 2" descr="C:\Documents and Settings\Edwardsj3\Local Settings\Temporary Internet Files\Content.IE5\JEZH3IPU\questions_graphi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28575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23902"/>
            <a:ext cx="51339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832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522</Words>
  <Application>Microsoft Office PowerPoint</Application>
  <PresentationFormat>On-screen Show (4:3)</PresentationFormat>
  <Paragraphs>70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Integrated Eye Service  Presentation to locality forums in East Lancs and BwD</vt:lpstr>
      <vt:lpstr>Drivers for change- health professional and public view Complex and confusing NHS</vt:lpstr>
      <vt:lpstr>So; We Listened and You Said</vt:lpstr>
      <vt:lpstr>Then collectively we took note and; We Did</vt:lpstr>
      <vt:lpstr>PowerPoint Presentation</vt:lpstr>
      <vt:lpstr>What will this integrated team deliver?</vt:lpstr>
      <vt:lpstr>So what part does Primary care play?</vt:lpstr>
      <vt:lpstr>And what about our patients?</vt:lpstr>
      <vt:lpstr>Questions?</vt:lpstr>
    </vt:vector>
  </TitlesOfParts>
  <Company>East Lancs Hospitals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Eye Service</dc:title>
  <dc:creator>Edwards Janet (ELHT)</dc:creator>
  <cp:lastModifiedBy>RowlandLynne</cp:lastModifiedBy>
  <cp:revision>57</cp:revision>
  <dcterms:created xsi:type="dcterms:W3CDTF">2015-02-10T09:26:56Z</dcterms:created>
  <dcterms:modified xsi:type="dcterms:W3CDTF">2015-09-07T09:03:03Z</dcterms:modified>
</cp:coreProperties>
</file>